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25"/>
  </p:notesMasterIdLst>
  <p:sldIdLst>
    <p:sldId id="256" r:id="rId5"/>
    <p:sldId id="266" r:id="rId6"/>
    <p:sldId id="291" r:id="rId7"/>
    <p:sldId id="308" r:id="rId8"/>
    <p:sldId id="268" r:id="rId9"/>
    <p:sldId id="292" r:id="rId10"/>
    <p:sldId id="282" r:id="rId11"/>
    <p:sldId id="307" r:id="rId12"/>
    <p:sldId id="301" r:id="rId13"/>
    <p:sldId id="258" r:id="rId14"/>
    <p:sldId id="304" r:id="rId15"/>
    <p:sldId id="303" r:id="rId16"/>
    <p:sldId id="299" r:id="rId17"/>
    <p:sldId id="281" r:id="rId18"/>
    <p:sldId id="259" r:id="rId19"/>
    <p:sldId id="298" r:id="rId20"/>
    <p:sldId id="274" r:id="rId21"/>
    <p:sldId id="286" r:id="rId22"/>
    <p:sldId id="257" r:id="rId23"/>
    <p:sldId id="300" r:id="rId2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95262" autoAdjust="0"/>
  </p:normalViewPr>
  <p:slideViewPr>
    <p:cSldViewPr snapToGrid="0">
      <p:cViewPr varScale="1">
        <p:scale>
          <a:sx n="80" d="100"/>
          <a:sy n="80" d="100"/>
        </p:scale>
        <p:origin x="79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 Allen" userId="167ebeaf-0353-45dc-8d53-c2ca0645096e" providerId="ADAL" clId="{A17D6CDD-4965-4D4B-96BD-3F37D8AB3E4B}"/>
    <pc:docChg chg="custSel modSld">
      <pc:chgData name="Jo Allen" userId="167ebeaf-0353-45dc-8d53-c2ca0645096e" providerId="ADAL" clId="{A17D6CDD-4965-4D4B-96BD-3F37D8AB3E4B}" dt="2025-07-06T12:45:10.859" v="119" actId="20577"/>
      <pc:docMkLst>
        <pc:docMk/>
      </pc:docMkLst>
      <pc:sldChg chg="modNotesTx">
        <pc:chgData name="Jo Allen" userId="167ebeaf-0353-45dc-8d53-c2ca0645096e" providerId="ADAL" clId="{A17D6CDD-4965-4D4B-96BD-3F37D8AB3E4B}" dt="2025-07-06T12:44:55.071" v="118" actId="20577"/>
        <pc:sldMkLst>
          <pc:docMk/>
          <pc:sldMk cId="2313358854" sldId="256"/>
        </pc:sldMkLst>
      </pc:sldChg>
      <pc:sldChg chg="modSp mod">
        <pc:chgData name="Jo Allen" userId="167ebeaf-0353-45dc-8d53-c2ca0645096e" providerId="ADAL" clId="{A17D6CDD-4965-4D4B-96BD-3F37D8AB3E4B}" dt="2025-07-06T12:44:29.392" v="109" actId="20577"/>
        <pc:sldMkLst>
          <pc:docMk/>
          <pc:sldMk cId="2628110600" sldId="257"/>
        </pc:sldMkLst>
        <pc:spChg chg="mod">
          <ac:chgData name="Jo Allen" userId="167ebeaf-0353-45dc-8d53-c2ca0645096e" providerId="ADAL" clId="{A17D6CDD-4965-4D4B-96BD-3F37D8AB3E4B}" dt="2025-07-06T12:44:29.392" v="109" actId="20577"/>
          <ac:spMkLst>
            <pc:docMk/>
            <pc:sldMk cId="2628110600" sldId="257"/>
            <ac:spMk id="3" creationId="{C7A4BC28-4D27-4155-B97D-02BA5385C8ED}"/>
          </ac:spMkLst>
        </pc:spChg>
      </pc:sldChg>
      <pc:sldChg chg="modNotesTx">
        <pc:chgData name="Jo Allen" userId="167ebeaf-0353-45dc-8d53-c2ca0645096e" providerId="ADAL" clId="{A17D6CDD-4965-4D4B-96BD-3F37D8AB3E4B}" dt="2025-07-06T12:45:10.859" v="119" actId="20577"/>
        <pc:sldMkLst>
          <pc:docMk/>
          <pc:sldMk cId="2945427352" sldId="281"/>
        </pc:sldMkLst>
      </pc:sldChg>
      <pc:sldChg chg="addSp delSp modSp mod">
        <pc:chgData name="Jo Allen" userId="167ebeaf-0353-45dc-8d53-c2ca0645096e" providerId="ADAL" clId="{A17D6CDD-4965-4D4B-96BD-3F37D8AB3E4B}" dt="2025-07-06T12:43:24.797" v="75" actId="1076"/>
        <pc:sldMkLst>
          <pc:docMk/>
          <pc:sldMk cId="206332664" sldId="286"/>
        </pc:sldMkLst>
        <pc:picChg chg="add mod modCrop">
          <ac:chgData name="Jo Allen" userId="167ebeaf-0353-45dc-8d53-c2ca0645096e" providerId="ADAL" clId="{A17D6CDD-4965-4D4B-96BD-3F37D8AB3E4B}" dt="2025-07-06T12:43:24.797" v="75" actId="1076"/>
          <ac:picMkLst>
            <pc:docMk/>
            <pc:sldMk cId="206332664" sldId="286"/>
            <ac:picMk id="6" creationId="{D3768F24-E2FB-4992-9C8B-E4BF763CC477}"/>
          </ac:picMkLst>
        </pc:picChg>
        <pc:picChg chg="del">
          <ac:chgData name="Jo Allen" userId="167ebeaf-0353-45dc-8d53-c2ca0645096e" providerId="ADAL" clId="{A17D6CDD-4965-4D4B-96BD-3F37D8AB3E4B}" dt="2025-07-06T12:42:45.527" v="67" actId="478"/>
          <ac:picMkLst>
            <pc:docMk/>
            <pc:sldMk cId="206332664" sldId="286"/>
            <ac:picMk id="8" creationId="{C5A1DD3D-439B-4EF6-B6CA-A04A3A465CA2}"/>
          </ac:picMkLst>
        </pc:picChg>
        <pc:picChg chg="mod">
          <ac:chgData name="Jo Allen" userId="167ebeaf-0353-45dc-8d53-c2ca0645096e" providerId="ADAL" clId="{A17D6CDD-4965-4D4B-96BD-3F37D8AB3E4B}" dt="2025-07-06T12:43:10.739" v="71" actId="1076"/>
          <ac:picMkLst>
            <pc:docMk/>
            <pc:sldMk cId="206332664" sldId="286"/>
            <ac:picMk id="2050" creationId="{DE4CA653-D2E3-40B6-A651-501CF5F3115E}"/>
          </ac:picMkLst>
        </pc:picChg>
      </pc:sldChg>
      <pc:sldChg chg="addSp delSp modSp mod">
        <pc:chgData name="Jo Allen" userId="167ebeaf-0353-45dc-8d53-c2ca0645096e" providerId="ADAL" clId="{A17D6CDD-4965-4D4B-96BD-3F37D8AB3E4B}" dt="2025-07-06T12:38:02.180" v="10" actId="166"/>
        <pc:sldMkLst>
          <pc:docMk/>
          <pc:sldMk cId="104473951" sldId="292"/>
        </pc:sldMkLst>
        <pc:picChg chg="del">
          <ac:chgData name="Jo Allen" userId="167ebeaf-0353-45dc-8d53-c2ca0645096e" providerId="ADAL" clId="{A17D6CDD-4965-4D4B-96BD-3F37D8AB3E4B}" dt="2025-07-06T12:37:23.525" v="1" actId="478"/>
          <ac:picMkLst>
            <pc:docMk/>
            <pc:sldMk cId="104473951" sldId="292"/>
            <ac:picMk id="6" creationId="{00000000-0000-0000-0000-000000000000}"/>
          </ac:picMkLst>
        </pc:picChg>
        <pc:picChg chg="add mod">
          <ac:chgData name="Jo Allen" userId="167ebeaf-0353-45dc-8d53-c2ca0645096e" providerId="ADAL" clId="{A17D6CDD-4965-4D4B-96BD-3F37D8AB3E4B}" dt="2025-07-06T12:37:54.660" v="9" actId="1076"/>
          <ac:picMkLst>
            <pc:docMk/>
            <pc:sldMk cId="104473951" sldId="292"/>
            <ac:picMk id="1026" creationId="{D11CA84B-6B4F-41B6-80F0-66C6D9DC1FAC}"/>
          </ac:picMkLst>
        </pc:picChg>
        <pc:cxnChg chg="ord">
          <ac:chgData name="Jo Allen" userId="167ebeaf-0353-45dc-8d53-c2ca0645096e" providerId="ADAL" clId="{A17D6CDD-4965-4D4B-96BD-3F37D8AB3E4B}" dt="2025-07-06T12:38:02.180" v="10" actId="166"/>
          <ac:cxnSpMkLst>
            <pc:docMk/>
            <pc:sldMk cId="104473951" sldId="292"/>
            <ac:cxnSpMk id="28" creationId="{00000000-0000-0000-0000-000000000000}"/>
          </ac:cxnSpMkLst>
        </pc:cxnChg>
      </pc:sldChg>
      <pc:sldChg chg="modNotesTx">
        <pc:chgData name="Jo Allen" userId="167ebeaf-0353-45dc-8d53-c2ca0645096e" providerId="ADAL" clId="{A17D6CDD-4965-4D4B-96BD-3F37D8AB3E4B}" dt="2025-07-06T12:41:03.706" v="66" actId="20577"/>
        <pc:sldMkLst>
          <pc:docMk/>
          <pc:sldMk cId="284150067" sldId="299"/>
        </pc:sldMkLst>
      </pc:sldChg>
      <pc:sldChg chg="modNotesTx">
        <pc:chgData name="Jo Allen" userId="167ebeaf-0353-45dc-8d53-c2ca0645096e" providerId="ADAL" clId="{A17D6CDD-4965-4D4B-96BD-3F37D8AB3E4B}" dt="2025-07-06T12:41:00.132" v="65" actId="20577"/>
        <pc:sldMkLst>
          <pc:docMk/>
          <pc:sldMk cId="814263442" sldId="303"/>
        </pc:sldMkLst>
      </pc:sldChg>
      <pc:sldChg chg="addSp delSp modSp">
        <pc:chgData name="Jo Allen" userId="167ebeaf-0353-45dc-8d53-c2ca0645096e" providerId="ADAL" clId="{A17D6CDD-4965-4D4B-96BD-3F37D8AB3E4B}" dt="2025-07-03T07:10:35.016" v="0"/>
        <pc:sldMkLst>
          <pc:docMk/>
          <pc:sldMk cId="892432244" sldId="304"/>
        </pc:sldMkLst>
        <pc:spChg chg="del">
          <ac:chgData name="Jo Allen" userId="167ebeaf-0353-45dc-8d53-c2ca0645096e" providerId="ADAL" clId="{A17D6CDD-4965-4D4B-96BD-3F37D8AB3E4B}" dt="2025-07-03T07:10:35.016" v="0"/>
          <ac:spMkLst>
            <pc:docMk/>
            <pc:sldMk cId="892432244" sldId="304"/>
            <ac:spMk id="7" creationId="{CEB6F4C8-E4CC-4F51-8E80-B41961BAE617}"/>
          </ac:spMkLst>
        </pc:spChg>
        <pc:picChg chg="add mod">
          <ac:chgData name="Jo Allen" userId="167ebeaf-0353-45dc-8d53-c2ca0645096e" providerId="ADAL" clId="{A17D6CDD-4965-4D4B-96BD-3F37D8AB3E4B}" dt="2025-07-03T07:10:35.016" v="0"/>
          <ac:picMkLst>
            <pc:docMk/>
            <pc:sldMk cId="892432244" sldId="304"/>
            <ac:picMk id="4" creationId="{CFFFDEE5-3DFD-4123-8DE0-830E495257A9}"/>
          </ac:picMkLst>
        </pc:picChg>
      </pc:sldChg>
      <pc:sldChg chg="modSp mod modNotesTx">
        <pc:chgData name="Jo Allen" userId="167ebeaf-0353-45dc-8d53-c2ca0645096e" providerId="ADAL" clId="{A17D6CDD-4965-4D4B-96BD-3F37D8AB3E4B}" dt="2025-07-06T12:40:40.002" v="64" actId="20577"/>
        <pc:sldMkLst>
          <pc:docMk/>
          <pc:sldMk cId="1196691032" sldId="307"/>
        </pc:sldMkLst>
        <pc:spChg chg="mod">
          <ac:chgData name="Jo Allen" userId="167ebeaf-0353-45dc-8d53-c2ca0645096e" providerId="ADAL" clId="{A17D6CDD-4965-4D4B-96BD-3F37D8AB3E4B}" dt="2025-07-06T12:40:33.306" v="63" actId="20577"/>
          <ac:spMkLst>
            <pc:docMk/>
            <pc:sldMk cId="1196691032" sldId="307"/>
            <ac:spMk id="3" creationId="{5AD049DA-13E9-4B4F-9C2D-527170B58F4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BDFCB40-369E-4BA1-ABC9-96A9B36AF7D0}" type="datetimeFigureOut">
              <a:rPr lang="en-GB" smtClean="0"/>
              <a:t>06/07/2025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E77157-204E-4872-A44F-740D4754F21C}" type="slidenum">
              <a:rPr lang="en-GB" smtClean="0"/>
              <a:t>‹#›</a:t>
            </a:fld>
            <a:endParaRPr lang="en-GB"/>
          </a:p>
        </p:txBody>
      </p:sp>
    </p:spTree>
    <p:extLst>
      <p:ext uri="{BB962C8B-B14F-4D97-AF65-F5344CB8AC3E}">
        <p14:creationId xmlns:p14="http://schemas.microsoft.com/office/powerpoint/2010/main" val="1583835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a:t>
            </a:fld>
            <a:endParaRPr lang="en-GB"/>
          </a:p>
        </p:txBody>
      </p:sp>
    </p:spTree>
    <p:extLst>
      <p:ext uri="{BB962C8B-B14F-4D97-AF65-F5344CB8AC3E}">
        <p14:creationId xmlns:p14="http://schemas.microsoft.com/office/powerpoint/2010/main" val="1785303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Everyone</a:t>
            </a:r>
          </a:p>
        </p:txBody>
      </p:sp>
      <p:sp>
        <p:nvSpPr>
          <p:cNvPr id="4" name="Slide Number Placeholder 3"/>
          <p:cNvSpPr>
            <a:spLocks noGrp="1"/>
          </p:cNvSpPr>
          <p:nvPr>
            <p:ph type="sldNum" sz="quarter" idx="10"/>
          </p:nvPr>
        </p:nvSpPr>
        <p:spPr/>
        <p:txBody>
          <a:bodyPr/>
          <a:lstStyle/>
          <a:p>
            <a:fld id="{02E77157-204E-4872-A44F-740D4754F21C}" type="slidenum">
              <a:rPr lang="en-GB" smtClean="0"/>
              <a:t>2</a:t>
            </a:fld>
            <a:endParaRPr lang="en-GB"/>
          </a:p>
        </p:txBody>
      </p:sp>
    </p:spTree>
    <p:extLst>
      <p:ext uri="{BB962C8B-B14F-4D97-AF65-F5344CB8AC3E}">
        <p14:creationId xmlns:p14="http://schemas.microsoft.com/office/powerpoint/2010/main" val="562470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
            </a:r>
            <a:r>
              <a:rPr lang="en-GB" dirty="0"/>
              <a:t>ate</a:t>
            </a:r>
          </a:p>
        </p:txBody>
      </p:sp>
      <p:sp>
        <p:nvSpPr>
          <p:cNvPr id="4" name="Slide Number Placeholder 3"/>
          <p:cNvSpPr>
            <a:spLocks noGrp="1"/>
          </p:cNvSpPr>
          <p:nvPr>
            <p:ph type="sldNum" sz="quarter" idx="10"/>
          </p:nvPr>
        </p:nvSpPr>
        <p:spPr/>
        <p:txBody>
          <a:bodyPr/>
          <a:lstStyle/>
          <a:p>
            <a:fld id="{02E77157-204E-4872-A44F-740D4754F21C}" type="slidenum">
              <a:rPr lang="en-GB" smtClean="0"/>
              <a:t>3</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4</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SassoonCRInfant" panose="00000400000000000000" pitchFamily="2" charset="0"/>
              </a:rPr>
              <a:t>Kindness</a:t>
            </a:r>
            <a:r>
              <a:rPr lang="en-US" sz="1200" dirty="0">
                <a:latin typeface="SassoonCRInfant" panose="00000400000000000000" pitchFamily="2" charset="0"/>
              </a:rPr>
              <a:t>: Our children show kindness to each other at all times.</a:t>
            </a:r>
          </a:p>
          <a:p>
            <a:r>
              <a:rPr lang="en-US" sz="1200" b="1" dirty="0">
                <a:latin typeface="SassoonCRInfant" panose="00000400000000000000" pitchFamily="2" charset="0"/>
              </a:rPr>
              <a:t>Confidence</a:t>
            </a:r>
            <a:r>
              <a:rPr lang="en-US" sz="1200" dirty="0">
                <a:latin typeface="SassoonCRInfant" panose="00000400000000000000" pitchFamily="2" charset="0"/>
              </a:rPr>
              <a:t>: Our children show confidence in being themselves, to speak up for themselves, try new things and handle adversity.</a:t>
            </a:r>
          </a:p>
          <a:p>
            <a:r>
              <a:rPr lang="en-US" sz="1200" b="1" dirty="0">
                <a:latin typeface="SassoonCRInfant" panose="00000400000000000000" pitchFamily="2" charset="0"/>
              </a:rPr>
              <a:t>Resilience</a:t>
            </a:r>
            <a:r>
              <a:rPr lang="en-US" sz="1200" dirty="0">
                <a:latin typeface="SassoonCRInfant" panose="00000400000000000000" pitchFamily="2" charset="0"/>
              </a:rPr>
              <a:t>: Our children embrace mistakes as learning opportunities and they stay positive in difficult situations.</a:t>
            </a:r>
          </a:p>
          <a:p>
            <a:r>
              <a:rPr lang="en-US" sz="1200" b="1" dirty="0">
                <a:latin typeface="SassoonCRInfant" panose="00000400000000000000" pitchFamily="2" charset="0"/>
              </a:rPr>
              <a:t>Respect</a:t>
            </a:r>
            <a:r>
              <a:rPr lang="en-US" sz="1200" dirty="0">
                <a:latin typeface="SassoonCRInfant" panose="00000400000000000000" pitchFamily="2" charset="0"/>
              </a:rPr>
              <a:t>: Our children treat others kindly, value differences and listen to everyone’s ideas and opinions, even if this is different to their own.</a:t>
            </a:r>
          </a:p>
          <a:p>
            <a:r>
              <a:rPr lang="en-US" sz="1200" b="1" dirty="0">
                <a:latin typeface="SassoonCRInfant" panose="00000400000000000000" pitchFamily="2" charset="0"/>
              </a:rPr>
              <a:t>Curiosity</a:t>
            </a:r>
            <a:r>
              <a:rPr lang="en-US" sz="1200" dirty="0">
                <a:latin typeface="SassoonCRInfant" panose="00000400000000000000" pitchFamily="2" charset="0"/>
              </a:rPr>
              <a:t>: Our children are excited by their learning and are eager to explore new ideas.</a:t>
            </a:r>
          </a:p>
          <a:p>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5</a:t>
            </a:fld>
            <a:endParaRPr lang="en-GB"/>
          </a:p>
        </p:txBody>
      </p:sp>
    </p:spTree>
    <p:extLst>
      <p:ext uri="{BB962C8B-B14F-4D97-AF65-F5344CB8AC3E}">
        <p14:creationId xmlns:p14="http://schemas.microsoft.com/office/powerpoint/2010/main" val="1748374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a:t>
            </a:r>
          </a:p>
        </p:txBody>
      </p:sp>
      <p:sp>
        <p:nvSpPr>
          <p:cNvPr id="4" name="Slide Number Placeholder 3"/>
          <p:cNvSpPr>
            <a:spLocks noGrp="1"/>
          </p:cNvSpPr>
          <p:nvPr>
            <p:ph type="sldNum" sz="quarter" idx="5"/>
          </p:nvPr>
        </p:nvSpPr>
        <p:spPr/>
        <p:txBody>
          <a:bodyPr/>
          <a:lstStyle/>
          <a:p>
            <a:fld id="{02E77157-204E-4872-A44F-740D4754F21C}" type="slidenum">
              <a:rPr lang="en-GB" smtClean="0"/>
              <a:t>6</a:t>
            </a:fld>
            <a:endParaRPr lang="en-GB"/>
          </a:p>
        </p:txBody>
      </p:sp>
    </p:spTree>
    <p:extLst>
      <p:ext uri="{BB962C8B-B14F-4D97-AF65-F5344CB8AC3E}">
        <p14:creationId xmlns:p14="http://schemas.microsoft.com/office/powerpoint/2010/main" val="24188537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a:t>
            </a:r>
          </a:p>
        </p:txBody>
      </p:sp>
      <p:sp>
        <p:nvSpPr>
          <p:cNvPr id="4" name="Slide Number Placeholder 3"/>
          <p:cNvSpPr>
            <a:spLocks noGrp="1"/>
          </p:cNvSpPr>
          <p:nvPr>
            <p:ph type="sldNum" sz="quarter" idx="5"/>
          </p:nvPr>
        </p:nvSpPr>
        <p:spPr/>
        <p:txBody>
          <a:bodyPr/>
          <a:lstStyle/>
          <a:p>
            <a:fld id="{02E77157-204E-4872-A44F-740D4754F21C}" type="slidenum">
              <a:rPr lang="en-GB" smtClean="0"/>
              <a:t>7</a:t>
            </a:fld>
            <a:endParaRPr lang="en-GB"/>
          </a:p>
        </p:txBody>
      </p:sp>
    </p:spTree>
    <p:extLst>
      <p:ext uri="{BB962C8B-B14F-4D97-AF65-F5344CB8AC3E}">
        <p14:creationId xmlns:p14="http://schemas.microsoft.com/office/powerpoint/2010/main" val="6307553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8</a:t>
            </a:fld>
            <a:endParaRPr lang="en-GB"/>
          </a:p>
        </p:txBody>
      </p:sp>
    </p:spTree>
    <p:extLst>
      <p:ext uri="{BB962C8B-B14F-4D97-AF65-F5344CB8AC3E}">
        <p14:creationId xmlns:p14="http://schemas.microsoft.com/office/powerpoint/2010/main" val="24854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Jo</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9</a:t>
            </a:fld>
            <a:endParaRPr lang="en-GB"/>
          </a:p>
        </p:txBody>
      </p:sp>
    </p:spTree>
    <p:extLst>
      <p:ext uri="{BB962C8B-B14F-4D97-AF65-F5344CB8AC3E}">
        <p14:creationId xmlns:p14="http://schemas.microsoft.com/office/powerpoint/2010/main" val="3388880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
            </a:r>
            <a:r>
              <a:rPr lang="en-GB" dirty="0"/>
              <a:t>ate</a:t>
            </a:r>
          </a:p>
        </p:txBody>
      </p:sp>
      <p:sp>
        <p:nvSpPr>
          <p:cNvPr id="4" name="Slide Number Placeholder 3"/>
          <p:cNvSpPr>
            <a:spLocks noGrp="1"/>
          </p:cNvSpPr>
          <p:nvPr>
            <p:ph type="sldNum" sz="quarter" idx="10"/>
          </p:nvPr>
        </p:nvSpPr>
        <p:spPr/>
        <p:txBody>
          <a:bodyPr/>
          <a:lstStyle/>
          <a:p>
            <a:fld id="{02E77157-204E-4872-A44F-740D4754F21C}" type="slidenum">
              <a:rPr lang="en-GB" smtClean="0"/>
              <a:t>10</a:t>
            </a:fld>
            <a:endParaRPr lang="en-GB"/>
          </a:p>
        </p:txBody>
      </p:sp>
    </p:spTree>
    <p:extLst>
      <p:ext uri="{BB962C8B-B14F-4D97-AF65-F5344CB8AC3E}">
        <p14:creationId xmlns:p14="http://schemas.microsoft.com/office/powerpoint/2010/main" val="690910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Kate</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11</a:t>
            </a:fld>
            <a:endParaRPr lang="en-GB"/>
          </a:p>
        </p:txBody>
      </p:sp>
    </p:spTree>
    <p:extLst>
      <p:ext uri="{BB962C8B-B14F-4D97-AF65-F5344CB8AC3E}">
        <p14:creationId xmlns:p14="http://schemas.microsoft.com/office/powerpoint/2010/main" val="3267106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12</a:t>
            </a:fld>
            <a:endParaRPr lang="en-GB"/>
          </a:p>
        </p:txBody>
      </p:sp>
    </p:spTree>
    <p:extLst>
      <p:ext uri="{BB962C8B-B14F-4D97-AF65-F5344CB8AC3E}">
        <p14:creationId xmlns:p14="http://schemas.microsoft.com/office/powerpoint/2010/main" val="1634131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13</a:t>
            </a:fld>
            <a:endParaRPr lang="en-GB"/>
          </a:p>
        </p:txBody>
      </p:sp>
    </p:spTree>
    <p:extLst>
      <p:ext uri="{BB962C8B-B14F-4D97-AF65-F5344CB8AC3E}">
        <p14:creationId xmlns:p14="http://schemas.microsoft.com/office/powerpoint/2010/main" val="1601932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14</a:t>
            </a:fld>
            <a:endParaRPr lang="en-GB"/>
          </a:p>
        </p:txBody>
      </p:sp>
    </p:spTree>
    <p:extLst>
      <p:ext uri="{BB962C8B-B14F-4D97-AF65-F5344CB8AC3E}">
        <p14:creationId xmlns:p14="http://schemas.microsoft.com/office/powerpoint/2010/main" val="5516510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a:t>
            </a:r>
          </a:p>
        </p:txBody>
      </p:sp>
      <p:sp>
        <p:nvSpPr>
          <p:cNvPr id="4" name="Slide Number Placeholder 3"/>
          <p:cNvSpPr>
            <a:spLocks noGrp="1"/>
          </p:cNvSpPr>
          <p:nvPr>
            <p:ph type="sldNum" sz="quarter" idx="10"/>
          </p:nvPr>
        </p:nvSpPr>
        <p:spPr/>
        <p:txBody>
          <a:bodyPr/>
          <a:lstStyle/>
          <a:p>
            <a:fld id="{02E77157-204E-4872-A44F-740D4754F21C}" type="slidenum">
              <a:rPr lang="en-GB" smtClean="0"/>
              <a:t>15</a:t>
            </a:fld>
            <a:endParaRPr lang="en-GB"/>
          </a:p>
        </p:txBody>
      </p:sp>
    </p:spTree>
    <p:extLst>
      <p:ext uri="{BB962C8B-B14F-4D97-AF65-F5344CB8AC3E}">
        <p14:creationId xmlns:p14="http://schemas.microsoft.com/office/powerpoint/2010/main" val="1232986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t>
            </a:r>
            <a:r>
              <a:rPr lang="en-GB" dirty="0"/>
              <a:t>o</a:t>
            </a:r>
          </a:p>
        </p:txBody>
      </p:sp>
      <p:sp>
        <p:nvSpPr>
          <p:cNvPr id="4" name="Slide Number Placeholder 3"/>
          <p:cNvSpPr>
            <a:spLocks noGrp="1"/>
          </p:cNvSpPr>
          <p:nvPr>
            <p:ph type="sldNum" sz="quarter" idx="5"/>
          </p:nvPr>
        </p:nvSpPr>
        <p:spPr/>
        <p:txBody>
          <a:bodyPr/>
          <a:lstStyle/>
          <a:p>
            <a:fld id="{02E77157-204E-4872-A44F-740D4754F21C}" type="slidenum">
              <a:rPr lang="en-GB" smtClean="0"/>
              <a:t>16</a:t>
            </a:fld>
            <a:endParaRPr lang="en-GB"/>
          </a:p>
        </p:txBody>
      </p:sp>
    </p:spTree>
    <p:extLst>
      <p:ext uri="{BB962C8B-B14F-4D97-AF65-F5344CB8AC3E}">
        <p14:creationId xmlns:p14="http://schemas.microsoft.com/office/powerpoint/2010/main" val="39925220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a:t>
            </a:r>
          </a:p>
        </p:txBody>
      </p:sp>
      <p:sp>
        <p:nvSpPr>
          <p:cNvPr id="4" name="Slide Number Placeholder 3"/>
          <p:cNvSpPr>
            <a:spLocks noGrp="1"/>
          </p:cNvSpPr>
          <p:nvPr>
            <p:ph type="sldNum" sz="quarter" idx="10"/>
          </p:nvPr>
        </p:nvSpPr>
        <p:spPr/>
        <p:txBody>
          <a:bodyPr/>
          <a:lstStyle/>
          <a:p>
            <a:fld id="{02E77157-204E-4872-A44F-740D4754F21C}" type="slidenum">
              <a:rPr lang="en-GB" smtClean="0"/>
              <a:t>17</a:t>
            </a:fld>
            <a:endParaRPr lang="en-GB"/>
          </a:p>
        </p:txBody>
      </p:sp>
    </p:spTree>
    <p:extLst>
      <p:ext uri="{BB962C8B-B14F-4D97-AF65-F5344CB8AC3E}">
        <p14:creationId xmlns:p14="http://schemas.microsoft.com/office/powerpoint/2010/main" val="2851545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a:t>
            </a:r>
          </a:p>
        </p:txBody>
      </p:sp>
      <p:sp>
        <p:nvSpPr>
          <p:cNvPr id="4" name="Slide Number Placeholder 3"/>
          <p:cNvSpPr>
            <a:spLocks noGrp="1"/>
          </p:cNvSpPr>
          <p:nvPr>
            <p:ph type="sldNum" sz="quarter" idx="5"/>
          </p:nvPr>
        </p:nvSpPr>
        <p:spPr/>
        <p:txBody>
          <a:bodyPr/>
          <a:lstStyle/>
          <a:p>
            <a:fld id="{02E77157-204E-4872-A44F-740D4754F21C}" type="slidenum">
              <a:rPr lang="en-GB" smtClean="0"/>
              <a:t>18</a:t>
            </a:fld>
            <a:endParaRPr lang="en-GB"/>
          </a:p>
        </p:txBody>
      </p:sp>
    </p:spTree>
    <p:extLst>
      <p:ext uri="{BB962C8B-B14F-4D97-AF65-F5344CB8AC3E}">
        <p14:creationId xmlns:p14="http://schemas.microsoft.com/office/powerpoint/2010/main" val="15530771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Kate</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19</a:t>
            </a:fld>
            <a:endParaRPr lang="en-GB"/>
          </a:p>
        </p:txBody>
      </p:sp>
    </p:spTree>
    <p:extLst>
      <p:ext uri="{BB962C8B-B14F-4D97-AF65-F5344CB8AC3E}">
        <p14:creationId xmlns:p14="http://schemas.microsoft.com/office/powerpoint/2010/main" val="22871862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Kate</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20</a:t>
            </a:fld>
            <a:endParaRPr lang="en-GB"/>
          </a:p>
        </p:txBody>
      </p:sp>
    </p:spTree>
    <p:extLst>
      <p:ext uri="{BB962C8B-B14F-4D97-AF65-F5344CB8AC3E}">
        <p14:creationId xmlns:p14="http://schemas.microsoft.com/office/powerpoint/2010/main" val="37124364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92972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52518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2025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845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7/6/2025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11902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7/6/2025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2473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7/6/2025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6838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2710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06177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5138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37384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576541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57597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7/6/2025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29080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7/6/2025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6600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65105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7/6/2025</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67365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7/6/2025</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2291638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JP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7.JPG"/><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hyperlink" Target="http://www.topmarks.co.uk/" TargetMode="External"/><Relationship Id="rId7"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hyperlink" Target="http://www.oxfordowl.co.uk/" TargetMode="External"/><Relationship Id="rId5" Type="http://schemas.openxmlformats.org/officeDocument/2006/relationships/hyperlink" Target="http://www.phonicsplay.co.uk/" TargetMode="External"/><Relationship Id="rId4" Type="http://schemas.openxmlformats.org/officeDocument/2006/relationships/hyperlink" Target="http://www.teachhandwriting.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Meeting</a:t>
            </a:r>
          </a:p>
        </p:txBody>
      </p:sp>
      <p:sp>
        <p:nvSpPr>
          <p:cNvPr id="3" name="Subtitle 2"/>
          <p:cNvSpPr>
            <a:spLocks noGrp="1"/>
          </p:cNvSpPr>
          <p:nvPr>
            <p:ph type="subTitle" idx="1"/>
          </p:nvPr>
        </p:nvSpPr>
        <p:spPr>
          <a:xfrm>
            <a:off x="865379" y="4448467"/>
            <a:ext cx="8144134" cy="1117687"/>
          </a:xfrm>
        </p:spPr>
        <p:txBody>
          <a:bodyPr>
            <a:normAutofit/>
          </a:bodyPr>
          <a:lstStyle/>
          <a:p>
            <a:r>
              <a:rPr lang="en-GB" dirty="0"/>
              <a:t>Welcome to Year 2 at Launde Primary School </a:t>
            </a:r>
          </a:p>
          <a:p>
            <a:r>
              <a:rPr lang="en-GB" dirty="0"/>
              <a:t>2025-2026</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2920" y="2636779"/>
            <a:ext cx="1346056" cy="1561425"/>
          </a:xfrm>
          <a:prstGeom prst="rect">
            <a:avLst/>
          </a:prstGeom>
        </p:spPr>
      </p:pic>
    </p:spTree>
    <p:extLst>
      <p:ext uri="{BB962C8B-B14F-4D97-AF65-F5344CB8AC3E}">
        <p14:creationId xmlns:p14="http://schemas.microsoft.com/office/powerpoint/2010/main" val="231335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Staff introductions</a:t>
            </a:r>
          </a:p>
        </p:txBody>
      </p:sp>
      <p:sp>
        <p:nvSpPr>
          <p:cNvPr id="3" name="Content Placeholder 2"/>
          <p:cNvSpPr>
            <a:spLocks noGrp="1"/>
          </p:cNvSpPr>
          <p:nvPr>
            <p:ph idx="1"/>
          </p:nvPr>
        </p:nvSpPr>
        <p:spPr>
          <a:xfrm>
            <a:off x="680321" y="2619536"/>
            <a:ext cx="9613861" cy="3599316"/>
          </a:xfrm>
        </p:spPr>
        <p:txBody>
          <a:bodyPr/>
          <a:lstStyle/>
          <a:p>
            <a:r>
              <a:rPr lang="en-GB" dirty="0" err="1">
                <a:solidFill>
                  <a:schemeClr val="bg1"/>
                </a:solidFill>
              </a:rPr>
              <a:t>Bramblewood</a:t>
            </a:r>
            <a:r>
              <a:rPr lang="en-GB" dirty="0">
                <a:solidFill>
                  <a:schemeClr val="bg1"/>
                </a:solidFill>
              </a:rPr>
              <a:t>    Mrs Allen</a:t>
            </a:r>
          </a:p>
          <a:p>
            <a:endParaRPr lang="en-GB" dirty="0">
              <a:solidFill>
                <a:schemeClr val="bg1"/>
              </a:solidFill>
            </a:endParaRPr>
          </a:p>
          <a:p>
            <a:pPr marL="0" indent="0">
              <a:buNone/>
            </a:pPr>
            <a:endParaRPr lang="en-GB" dirty="0">
              <a:solidFill>
                <a:schemeClr val="bg1"/>
              </a:solidFill>
            </a:endParaRPr>
          </a:p>
          <a:p>
            <a:r>
              <a:rPr lang="en-GB" dirty="0" err="1">
                <a:solidFill>
                  <a:schemeClr val="bg1"/>
                </a:solidFill>
              </a:rPr>
              <a:t>Swiftwood</a:t>
            </a:r>
            <a:r>
              <a:rPr lang="en-GB" dirty="0">
                <a:solidFill>
                  <a:schemeClr val="bg1"/>
                </a:solidFill>
              </a:rPr>
              <a:t>	 Mrs </a:t>
            </a:r>
            <a:r>
              <a:rPr lang="en-GB" dirty="0" err="1">
                <a:solidFill>
                  <a:schemeClr val="bg1"/>
                </a:solidFill>
              </a:rPr>
              <a:t>Gandwan</a:t>
            </a:r>
            <a:r>
              <a:rPr lang="en-GB" dirty="0">
                <a:solidFill>
                  <a:schemeClr val="bg1"/>
                </a:solidFill>
              </a:rPr>
              <a:t> </a:t>
            </a:r>
          </a:p>
          <a:p>
            <a:endParaRPr lang="en-GB" dirty="0">
              <a:solidFill>
                <a:schemeClr val="bg1"/>
              </a:solidFill>
            </a:endParaRPr>
          </a:p>
          <a:p>
            <a:endParaRPr lang="en-GB" dirty="0">
              <a:solidFill>
                <a:schemeClr val="bg1"/>
              </a:solidFill>
            </a:endParaRPr>
          </a:p>
          <a:p>
            <a:r>
              <a:rPr lang="en-GB" dirty="0">
                <a:solidFill>
                  <a:schemeClr val="bg1"/>
                </a:solidFill>
              </a:rPr>
              <a:t>Bosworth	Miss Tobin</a:t>
            </a:r>
          </a:p>
        </p:txBody>
      </p:sp>
      <p:pic>
        <p:nvPicPr>
          <p:cNvPr id="4" name="Picture 3">
            <a:extLst>
              <a:ext uri="{FF2B5EF4-FFF2-40B4-BE49-F238E27FC236}">
                <a16:creationId xmlns:a16="http://schemas.microsoft.com/office/drawing/2014/main" id="{3260A073-DF5A-4C93-BCAA-F6533DDD07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15091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Partnership</a:t>
            </a:r>
          </a:p>
        </p:txBody>
      </p:sp>
      <p:sp>
        <p:nvSpPr>
          <p:cNvPr id="3" name="Content Placeholder 2"/>
          <p:cNvSpPr>
            <a:spLocks noGrp="1"/>
          </p:cNvSpPr>
          <p:nvPr>
            <p:ph idx="1"/>
          </p:nvPr>
        </p:nvSpPr>
        <p:spPr>
          <a:xfrm>
            <a:off x="680321" y="2505456"/>
            <a:ext cx="6916233" cy="3599316"/>
          </a:xfrm>
        </p:spPr>
        <p:txBody>
          <a:bodyPr>
            <a:normAutofit lnSpcReduction="10000"/>
          </a:bodyPr>
          <a:lstStyle/>
          <a:p>
            <a:pPr marL="0" indent="0">
              <a:buNone/>
            </a:pPr>
            <a:r>
              <a:rPr lang="en-GB" sz="2600" dirty="0">
                <a:solidFill>
                  <a:schemeClr val="bg1"/>
                </a:solidFill>
              </a:rPr>
              <a:t>We hope your child is looking forward to their transition into Year 2.  </a:t>
            </a:r>
          </a:p>
          <a:p>
            <a:pPr marL="0" indent="0">
              <a:buNone/>
            </a:pPr>
            <a:endParaRPr lang="en-GB" sz="2600" dirty="0">
              <a:solidFill>
                <a:schemeClr val="bg1"/>
              </a:solidFill>
            </a:endParaRPr>
          </a:p>
          <a:p>
            <a:pPr marL="0" indent="0">
              <a:buNone/>
            </a:pPr>
            <a:r>
              <a:rPr lang="en-GB" sz="2600" dirty="0">
                <a:solidFill>
                  <a:schemeClr val="bg1"/>
                </a:solidFill>
              </a:rPr>
              <a:t>Your child’s wellbeing is our first priority and we want to ensure that they feel happy and safe coming into school. </a:t>
            </a:r>
          </a:p>
          <a:p>
            <a:pPr marL="0" indent="0">
              <a:buNone/>
            </a:pPr>
            <a:endParaRPr lang="en-GB" sz="2600" dirty="0">
              <a:solidFill>
                <a:schemeClr val="bg1"/>
              </a:solidFill>
            </a:endParaRPr>
          </a:p>
          <a:p>
            <a:pPr marL="0" indent="0">
              <a:buNone/>
            </a:pPr>
            <a:r>
              <a:rPr lang="en-GB" sz="2600" dirty="0">
                <a:solidFill>
                  <a:schemeClr val="bg1"/>
                </a:solidFill>
              </a:rPr>
              <a:t>You are always welcome to speak with us. W</a:t>
            </a:r>
            <a:r>
              <a:rPr lang="en-GB" sz="2600" dirty="0">
                <a:solidFill>
                  <a:schemeClr val="bg1"/>
                </a:solidFill>
                <a:latin typeface="+mj-lt"/>
              </a:rPr>
              <a:t>e are here to support you and your child. </a:t>
            </a:r>
          </a:p>
          <a:p>
            <a:pPr marL="0" indent="0">
              <a:buNone/>
            </a:pPr>
            <a:endParaRPr lang="en-GB" dirty="0">
              <a:solidFill>
                <a:schemeClr val="bg1"/>
              </a:solidFill>
            </a:endParaRPr>
          </a:p>
          <a:p>
            <a:pPr marL="0" indent="0">
              <a:buNone/>
            </a:pPr>
            <a:endParaRPr lang="en-GB" dirty="0">
              <a:solidFill>
                <a:schemeClr val="bg1"/>
              </a:solidFill>
              <a:latin typeface="Arial" panose="020B0604020202020204" pitchFamily="34" charset="0"/>
              <a:cs typeface="Arial" panose="020B0604020202020204" pitchFamily="34" charset="0"/>
            </a:endParaRPr>
          </a:p>
          <a:p>
            <a:pPr marL="0" indent="0">
              <a:buNone/>
            </a:pPr>
            <a:endParaRPr lang="en-GB" dirty="0">
              <a:solidFill>
                <a:schemeClr val="bg1"/>
              </a:solidFill>
            </a:endParaRPr>
          </a:p>
          <a:p>
            <a:pPr marL="0" indent="0">
              <a:buNone/>
            </a:pPr>
            <a:endParaRPr lang="en-GB" dirty="0">
              <a:solidFill>
                <a:schemeClr val="bg1"/>
              </a:solidFill>
            </a:endParaRPr>
          </a:p>
          <a:p>
            <a:pPr marL="0" indent="0">
              <a:buNone/>
            </a:pPr>
            <a:endParaRPr lang="en-GB" dirty="0">
              <a:solidFill>
                <a:schemeClr val="bg1"/>
              </a:solidFill>
            </a:endParaRP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Pin on Stick People">
            <a:extLst>
              <a:ext uri="{FF2B5EF4-FFF2-40B4-BE49-F238E27FC236}">
                <a16:creationId xmlns:a16="http://schemas.microsoft.com/office/drawing/2014/main" id="{70977F30-C027-429A-865F-0834E1AED7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1556" y="3062884"/>
            <a:ext cx="4135659" cy="2242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273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School’s Aims</a:t>
            </a: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TextBox 4">
            <a:extLst>
              <a:ext uri="{FF2B5EF4-FFF2-40B4-BE49-F238E27FC236}">
                <a16:creationId xmlns:a16="http://schemas.microsoft.com/office/drawing/2014/main" id="{A2D6697D-BF25-4CFE-943D-C6C26439210F}"/>
              </a:ext>
            </a:extLst>
          </p:cNvPr>
          <p:cNvSpPr txBox="1"/>
          <p:nvPr/>
        </p:nvSpPr>
        <p:spPr>
          <a:xfrm>
            <a:off x="401713" y="2289195"/>
            <a:ext cx="11388574" cy="1323439"/>
          </a:xfrm>
          <a:prstGeom prst="rect">
            <a:avLst/>
          </a:prstGeom>
          <a:solidFill>
            <a:srgbClr val="0070C0"/>
          </a:solidFill>
          <a:ln w="76200">
            <a:solidFill>
              <a:schemeClr val="accent5"/>
            </a:solidFill>
          </a:ln>
        </p:spPr>
        <p:txBody>
          <a:bodyPr wrap="square" rtlCol="0">
            <a:spAutoFit/>
          </a:bodyPr>
          <a:lstStyle/>
          <a:p>
            <a:pPr algn="ctr"/>
            <a:r>
              <a:rPr lang="en-US" sz="4000" dirty="0">
                <a:latin typeface="SassoonCRInfant" panose="00000400000000000000" pitchFamily="2" charset="0"/>
              </a:rPr>
              <a:t>At </a:t>
            </a:r>
            <a:r>
              <a:rPr lang="en-US" sz="4000" dirty="0" err="1">
                <a:latin typeface="SassoonCRInfant" panose="00000400000000000000" pitchFamily="2" charset="0"/>
              </a:rPr>
              <a:t>Launde</a:t>
            </a:r>
            <a:r>
              <a:rPr lang="en-US" sz="4000" dirty="0">
                <a:latin typeface="SassoonCRInfant" panose="00000400000000000000" pitchFamily="2" charset="0"/>
              </a:rPr>
              <a:t> we create Curious Minds, Kind Hearts, Bright Futures</a:t>
            </a:r>
            <a:endParaRPr lang="en-GB" sz="4000" dirty="0">
              <a:latin typeface="SassoonCRInfant" panose="00000400000000000000" pitchFamily="2" charset="0"/>
            </a:endParaRPr>
          </a:p>
        </p:txBody>
      </p:sp>
      <p:sp>
        <p:nvSpPr>
          <p:cNvPr id="9" name="TextBox 8">
            <a:extLst>
              <a:ext uri="{FF2B5EF4-FFF2-40B4-BE49-F238E27FC236}">
                <a16:creationId xmlns:a16="http://schemas.microsoft.com/office/drawing/2014/main" id="{D656BDDA-008D-4708-88AB-04D67A8FF16E}"/>
              </a:ext>
            </a:extLst>
          </p:cNvPr>
          <p:cNvSpPr txBox="1"/>
          <p:nvPr/>
        </p:nvSpPr>
        <p:spPr>
          <a:xfrm>
            <a:off x="401713" y="3787408"/>
            <a:ext cx="11388574" cy="3539430"/>
          </a:xfrm>
          <a:prstGeom prst="rect">
            <a:avLst/>
          </a:prstGeom>
          <a:noFill/>
        </p:spPr>
        <p:txBody>
          <a:bodyPr wrap="square" rtlCol="0">
            <a:spAutoFit/>
          </a:bodyPr>
          <a:lstStyle/>
          <a:p>
            <a:pPr algn="ctr"/>
            <a:r>
              <a:rPr lang="en-US" sz="3200" dirty="0">
                <a:latin typeface="SassoonCRInfant" panose="00000400000000000000" pitchFamily="2" charset="0"/>
              </a:rPr>
              <a:t>This statement reflects our commitment to nurturing compassionate individuals, fostering a love of learning and exploration and empowering our children to achieve their full potential. </a:t>
            </a:r>
          </a:p>
          <a:p>
            <a:pPr algn="ctr"/>
            <a:endParaRPr lang="en-US" sz="3200" dirty="0">
              <a:latin typeface="SassoonCRInfant" panose="00000400000000000000" pitchFamily="2" charset="0"/>
            </a:endParaRPr>
          </a:p>
          <a:p>
            <a:pPr algn="ctr"/>
            <a:r>
              <a:rPr lang="en-US" sz="3200" dirty="0">
                <a:latin typeface="SassoonCRInfant" panose="00000400000000000000" pitchFamily="2" charset="0"/>
              </a:rPr>
              <a:t>The staff at </a:t>
            </a:r>
            <a:r>
              <a:rPr lang="en-US" sz="3200" dirty="0" err="1">
                <a:latin typeface="SassoonCRInfant" panose="00000400000000000000" pitchFamily="2" charset="0"/>
              </a:rPr>
              <a:t>Launde</a:t>
            </a:r>
            <a:r>
              <a:rPr lang="en-US" sz="3200" dirty="0">
                <a:latin typeface="SassoonCRInfant" panose="00000400000000000000" pitchFamily="2" charset="0"/>
              </a:rPr>
              <a:t> look forward to working alongside parents to meet this ambition.</a:t>
            </a:r>
          </a:p>
          <a:p>
            <a:pPr algn="ctr"/>
            <a:endParaRPr lang="en-US" sz="3200" dirty="0">
              <a:latin typeface="SassoonCRInfant" panose="00000400000000000000" pitchFamily="2" charset="0"/>
            </a:endParaRPr>
          </a:p>
        </p:txBody>
      </p:sp>
    </p:spTree>
    <p:extLst>
      <p:ext uri="{BB962C8B-B14F-4D97-AF65-F5344CB8AC3E}">
        <p14:creationId xmlns:p14="http://schemas.microsoft.com/office/powerpoint/2010/main" val="2728684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785" y="753228"/>
            <a:ext cx="9613861" cy="1080938"/>
          </a:xfrm>
        </p:spPr>
        <p:txBody>
          <a:bodyPr>
            <a:normAutofit/>
          </a:bodyPr>
          <a:lstStyle/>
          <a:p>
            <a:r>
              <a:rPr lang="en-GB" sz="4000" dirty="0">
                <a:latin typeface="Arial" panose="020B0604020202020204" pitchFamily="34" charset="0"/>
                <a:cs typeface="Arial" panose="020B0604020202020204" pitchFamily="34" charset="0"/>
              </a:rPr>
              <a:t>Our School Values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4" name="Rectangle 13">
            <a:extLst>
              <a:ext uri="{FF2B5EF4-FFF2-40B4-BE49-F238E27FC236}">
                <a16:creationId xmlns:a16="http://schemas.microsoft.com/office/drawing/2014/main" id="{14A103FA-D27A-4607-80F3-184A1DCD7086}"/>
              </a:ext>
            </a:extLst>
          </p:cNvPr>
          <p:cNvSpPr/>
          <p:nvPr/>
        </p:nvSpPr>
        <p:spPr>
          <a:xfrm>
            <a:off x="1213657" y="5106528"/>
            <a:ext cx="10091651" cy="1569660"/>
          </a:xfrm>
          <a:prstGeom prst="rect">
            <a:avLst/>
          </a:prstGeom>
        </p:spPr>
        <p:txBody>
          <a:bodyPr wrap="square">
            <a:spAutoFit/>
          </a:bodyPr>
          <a:lstStyle/>
          <a:p>
            <a:pPr algn="ctr"/>
            <a:r>
              <a:rPr lang="en-US" sz="2400" dirty="0">
                <a:latin typeface="SassoonCRInfant" panose="00000400000000000000" pitchFamily="2" charset="0"/>
              </a:rPr>
              <a:t>We believe that by working together, parents and school staff can create an environment where these values are not just words, but are integral to everything we do and how we treat each other. </a:t>
            </a:r>
            <a:r>
              <a:rPr lang="en-US" sz="2400">
                <a:latin typeface="SassoonCRInfant" panose="00000400000000000000" pitchFamily="2" charset="0"/>
              </a:rPr>
              <a:t>These values </a:t>
            </a:r>
            <a:r>
              <a:rPr lang="en-US" sz="2400" dirty="0">
                <a:latin typeface="SassoonCRInfant" panose="00000400000000000000" pitchFamily="2" charset="0"/>
              </a:rPr>
              <a:t>will be present and discussed within every part of our school’s curriculum.</a:t>
            </a:r>
          </a:p>
        </p:txBody>
      </p:sp>
      <p:sp>
        <p:nvSpPr>
          <p:cNvPr id="15" name="Rectangle 14">
            <a:extLst>
              <a:ext uri="{FF2B5EF4-FFF2-40B4-BE49-F238E27FC236}">
                <a16:creationId xmlns:a16="http://schemas.microsoft.com/office/drawing/2014/main" id="{C99FD98C-6779-41EF-801A-2DB096683B0E}"/>
              </a:ext>
            </a:extLst>
          </p:cNvPr>
          <p:cNvSpPr/>
          <p:nvPr/>
        </p:nvSpPr>
        <p:spPr>
          <a:xfrm>
            <a:off x="368530" y="2098593"/>
            <a:ext cx="11454940" cy="830997"/>
          </a:xfrm>
          <a:prstGeom prst="rect">
            <a:avLst/>
          </a:prstGeom>
        </p:spPr>
        <p:txBody>
          <a:bodyPr wrap="square">
            <a:spAutoFit/>
          </a:bodyPr>
          <a:lstStyle/>
          <a:p>
            <a:pPr algn="ctr"/>
            <a:r>
              <a:rPr lang="en-US" sz="2400" dirty="0">
                <a:latin typeface="SassoonCRInfant" panose="00000400000000000000" pitchFamily="2" charset="0"/>
              </a:rPr>
              <a:t>Recently, our school community identified 5 values that will underpin our school culture, our interactions and empower our pupils to become well-rounded, successful individuals.</a:t>
            </a:r>
          </a:p>
        </p:txBody>
      </p:sp>
      <p:sp>
        <p:nvSpPr>
          <p:cNvPr id="16" name="TextBox 15">
            <a:extLst>
              <a:ext uri="{FF2B5EF4-FFF2-40B4-BE49-F238E27FC236}">
                <a16:creationId xmlns:a16="http://schemas.microsoft.com/office/drawing/2014/main" id="{17E138F0-A217-4319-B48D-45E52208A967}"/>
              </a:ext>
            </a:extLst>
          </p:cNvPr>
          <p:cNvSpPr txBox="1"/>
          <p:nvPr/>
        </p:nvSpPr>
        <p:spPr>
          <a:xfrm>
            <a:off x="858972" y="3140747"/>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Respect</a:t>
            </a:r>
            <a:endParaRPr lang="en-GB" sz="3600" dirty="0">
              <a:latin typeface="SassoonCRInfant" panose="00000400000000000000" pitchFamily="2" charset="0"/>
            </a:endParaRPr>
          </a:p>
        </p:txBody>
      </p:sp>
      <p:sp>
        <p:nvSpPr>
          <p:cNvPr id="17" name="TextBox 16">
            <a:extLst>
              <a:ext uri="{FF2B5EF4-FFF2-40B4-BE49-F238E27FC236}">
                <a16:creationId xmlns:a16="http://schemas.microsoft.com/office/drawing/2014/main" id="{16437378-48A2-45A4-8F80-1A945B8397D5}"/>
              </a:ext>
            </a:extLst>
          </p:cNvPr>
          <p:cNvSpPr txBox="1"/>
          <p:nvPr/>
        </p:nvSpPr>
        <p:spPr>
          <a:xfrm>
            <a:off x="4754876" y="316375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Kindness</a:t>
            </a:r>
            <a:endParaRPr lang="en-GB" sz="3600" dirty="0">
              <a:latin typeface="SassoonCRInfant" panose="00000400000000000000" pitchFamily="2" charset="0"/>
            </a:endParaRPr>
          </a:p>
        </p:txBody>
      </p:sp>
      <p:sp>
        <p:nvSpPr>
          <p:cNvPr id="18" name="TextBox 17">
            <a:extLst>
              <a:ext uri="{FF2B5EF4-FFF2-40B4-BE49-F238E27FC236}">
                <a16:creationId xmlns:a16="http://schemas.microsoft.com/office/drawing/2014/main" id="{BD468B4F-CC94-4D3A-BF32-B5EF63FB964C}"/>
              </a:ext>
            </a:extLst>
          </p:cNvPr>
          <p:cNvSpPr txBox="1"/>
          <p:nvPr/>
        </p:nvSpPr>
        <p:spPr>
          <a:xfrm>
            <a:off x="8650780" y="317685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Resilience</a:t>
            </a:r>
            <a:endParaRPr lang="en-GB" sz="3600" dirty="0">
              <a:latin typeface="SassoonCRInfant" panose="00000400000000000000" pitchFamily="2" charset="0"/>
            </a:endParaRPr>
          </a:p>
        </p:txBody>
      </p:sp>
      <p:sp>
        <p:nvSpPr>
          <p:cNvPr id="19" name="TextBox 18">
            <a:extLst>
              <a:ext uri="{FF2B5EF4-FFF2-40B4-BE49-F238E27FC236}">
                <a16:creationId xmlns:a16="http://schemas.microsoft.com/office/drawing/2014/main" id="{2F7A0AC3-E056-427A-8730-6781B3D2B4EC}"/>
              </a:ext>
            </a:extLst>
          </p:cNvPr>
          <p:cNvSpPr txBox="1"/>
          <p:nvPr/>
        </p:nvSpPr>
        <p:spPr>
          <a:xfrm>
            <a:off x="2754273"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Curiosity</a:t>
            </a:r>
            <a:endParaRPr lang="en-GB" sz="3600" dirty="0">
              <a:latin typeface="SassoonCRInfant" panose="00000400000000000000" pitchFamily="2" charset="0"/>
            </a:endParaRPr>
          </a:p>
        </p:txBody>
      </p:sp>
      <p:sp>
        <p:nvSpPr>
          <p:cNvPr id="20" name="TextBox 19">
            <a:extLst>
              <a:ext uri="{FF2B5EF4-FFF2-40B4-BE49-F238E27FC236}">
                <a16:creationId xmlns:a16="http://schemas.microsoft.com/office/drawing/2014/main" id="{D9BCFE09-3C95-4FA6-8B76-EF69E1F3491D}"/>
              </a:ext>
            </a:extLst>
          </p:cNvPr>
          <p:cNvSpPr txBox="1"/>
          <p:nvPr/>
        </p:nvSpPr>
        <p:spPr>
          <a:xfrm>
            <a:off x="6859437"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Confidence</a:t>
            </a:r>
            <a:endParaRPr lang="en-GB" sz="3600" dirty="0">
              <a:latin typeface="SassoonCRInfant" panose="00000400000000000000" pitchFamily="2" charset="0"/>
            </a:endParaRPr>
          </a:p>
        </p:txBody>
      </p:sp>
      <p:pic>
        <p:nvPicPr>
          <p:cNvPr id="21" name="Picture 20">
            <a:extLst>
              <a:ext uri="{FF2B5EF4-FFF2-40B4-BE49-F238E27FC236}">
                <a16:creationId xmlns:a16="http://schemas.microsoft.com/office/drawing/2014/main" id="{D7E9CEE8-B551-4F92-B03F-4B59C4CD1750}"/>
              </a:ext>
            </a:extLst>
          </p:cNvPr>
          <p:cNvPicPr>
            <a:picLocks noChangeAspect="1"/>
          </p:cNvPicPr>
          <p:nvPr/>
        </p:nvPicPr>
        <p:blipFill>
          <a:blip r:embed="rId4"/>
          <a:stretch>
            <a:fillRect/>
          </a:stretch>
        </p:blipFill>
        <p:spPr>
          <a:xfrm>
            <a:off x="4197917" y="3007015"/>
            <a:ext cx="1076325" cy="914400"/>
          </a:xfrm>
          <a:prstGeom prst="rect">
            <a:avLst/>
          </a:prstGeom>
        </p:spPr>
      </p:pic>
      <p:pic>
        <p:nvPicPr>
          <p:cNvPr id="22" name="Picture 21">
            <a:extLst>
              <a:ext uri="{FF2B5EF4-FFF2-40B4-BE49-F238E27FC236}">
                <a16:creationId xmlns:a16="http://schemas.microsoft.com/office/drawing/2014/main" id="{25F9C105-1519-40CB-B72A-36A96836FBB4}"/>
              </a:ext>
            </a:extLst>
          </p:cNvPr>
          <p:cNvPicPr>
            <a:picLocks noChangeAspect="1"/>
          </p:cNvPicPr>
          <p:nvPr/>
        </p:nvPicPr>
        <p:blipFill>
          <a:blip r:embed="rId5"/>
          <a:stretch>
            <a:fillRect/>
          </a:stretch>
        </p:blipFill>
        <p:spPr>
          <a:xfrm>
            <a:off x="2138743" y="4022437"/>
            <a:ext cx="1038225" cy="942975"/>
          </a:xfrm>
          <a:prstGeom prst="rect">
            <a:avLst/>
          </a:prstGeom>
        </p:spPr>
      </p:pic>
      <p:pic>
        <p:nvPicPr>
          <p:cNvPr id="23" name="Picture 22">
            <a:extLst>
              <a:ext uri="{FF2B5EF4-FFF2-40B4-BE49-F238E27FC236}">
                <a16:creationId xmlns:a16="http://schemas.microsoft.com/office/drawing/2014/main" id="{EEF910A5-8B89-4CCB-B1C8-7753EC5D18E1}"/>
              </a:ext>
            </a:extLst>
          </p:cNvPr>
          <p:cNvPicPr>
            <a:picLocks noChangeAspect="1"/>
          </p:cNvPicPr>
          <p:nvPr/>
        </p:nvPicPr>
        <p:blipFill>
          <a:blip r:embed="rId6"/>
          <a:stretch>
            <a:fillRect/>
          </a:stretch>
        </p:blipFill>
        <p:spPr>
          <a:xfrm>
            <a:off x="368530" y="2962275"/>
            <a:ext cx="1000125" cy="933450"/>
          </a:xfrm>
          <a:prstGeom prst="rect">
            <a:avLst/>
          </a:prstGeom>
        </p:spPr>
      </p:pic>
      <p:pic>
        <p:nvPicPr>
          <p:cNvPr id="24" name="Picture 23">
            <a:extLst>
              <a:ext uri="{FF2B5EF4-FFF2-40B4-BE49-F238E27FC236}">
                <a16:creationId xmlns:a16="http://schemas.microsoft.com/office/drawing/2014/main" id="{773F5D1F-34F5-4F53-84F8-6E4D4C7FF5F0}"/>
              </a:ext>
            </a:extLst>
          </p:cNvPr>
          <p:cNvPicPr>
            <a:picLocks noChangeAspect="1"/>
          </p:cNvPicPr>
          <p:nvPr/>
        </p:nvPicPr>
        <p:blipFill>
          <a:blip r:embed="rId7"/>
          <a:stretch>
            <a:fillRect/>
          </a:stretch>
        </p:blipFill>
        <p:spPr>
          <a:xfrm>
            <a:off x="6111617" y="4022437"/>
            <a:ext cx="1049234" cy="914717"/>
          </a:xfrm>
          <a:prstGeom prst="rect">
            <a:avLst/>
          </a:prstGeom>
        </p:spPr>
      </p:pic>
      <p:pic>
        <p:nvPicPr>
          <p:cNvPr id="25" name="Picture 24">
            <a:extLst>
              <a:ext uri="{FF2B5EF4-FFF2-40B4-BE49-F238E27FC236}">
                <a16:creationId xmlns:a16="http://schemas.microsoft.com/office/drawing/2014/main" id="{4154EBA5-CE90-4D2C-8C91-782A63A34F6C}"/>
              </a:ext>
            </a:extLst>
          </p:cNvPr>
          <p:cNvPicPr>
            <a:picLocks noChangeAspect="1"/>
          </p:cNvPicPr>
          <p:nvPr/>
        </p:nvPicPr>
        <p:blipFill>
          <a:blip r:embed="rId8"/>
          <a:stretch>
            <a:fillRect/>
          </a:stretch>
        </p:blipFill>
        <p:spPr>
          <a:xfrm>
            <a:off x="8126163" y="3019796"/>
            <a:ext cx="1049234" cy="908615"/>
          </a:xfrm>
          <a:prstGeom prst="rect">
            <a:avLst/>
          </a:prstGeom>
        </p:spPr>
      </p:pic>
    </p:spTree>
    <p:extLst>
      <p:ext uri="{BB962C8B-B14F-4D97-AF65-F5344CB8AC3E}">
        <p14:creationId xmlns:p14="http://schemas.microsoft.com/office/powerpoint/2010/main" val="2966593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816" y="806879"/>
            <a:ext cx="9613861" cy="1080938"/>
          </a:xfrm>
        </p:spPr>
        <p:txBody>
          <a:bodyPr>
            <a:normAutofit/>
          </a:bodyPr>
          <a:lstStyle/>
          <a:p>
            <a:r>
              <a:rPr lang="en-GB" dirty="0"/>
              <a:t>Uniform</a:t>
            </a:r>
          </a:p>
        </p:txBody>
      </p:sp>
      <p:sp>
        <p:nvSpPr>
          <p:cNvPr id="3" name="Content Placeholder 2"/>
          <p:cNvSpPr>
            <a:spLocks noGrp="1"/>
          </p:cNvSpPr>
          <p:nvPr>
            <p:ph idx="1"/>
          </p:nvPr>
        </p:nvSpPr>
        <p:spPr>
          <a:xfrm>
            <a:off x="78062" y="2179983"/>
            <a:ext cx="6394165" cy="4320407"/>
          </a:xfrm>
        </p:spPr>
        <p:txBody>
          <a:bodyPr>
            <a:normAutofit/>
          </a:bodyPr>
          <a:lstStyle/>
          <a:p>
            <a:pPr marL="0" indent="0">
              <a:buNone/>
            </a:pPr>
            <a:endParaRPr lang="en-GB" sz="2000" dirty="0">
              <a:ea typeface="Times New Roman" panose="02020603050405020304" pitchFamily="18" charset="0"/>
              <a:cs typeface="Arial" panose="020B0604020202020204" pitchFamily="34" charset="0"/>
            </a:endParaRPr>
          </a:p>
          <a:p>
            <a:r>
              <a:rPr lang="en-GB" sz="2000" dirty="0">
                <a:solidFill>
                  <a:schemeClr val="bg1"/>
                </a:solidFill>
                <a:ea typeface="Times New Roman" panose="02020603050405020304" pitchFamily="18" charset="0"/>
                <a:cs typeface="Arial" panose="020B0604020202020204" pitchFamily="34" charset="0"/>
              </a:rPr>
              <a:t>Uniform – please ensure your child conforms to the school uniform rules</a:t>
            </a:r>
          </a:p>
          <a:p>
            <a:r>
              <a:rPr lang="en-GB" sz="2000" dirty="0">
                <a:solidFill>
                  <a:schemeClr val="bg1"/>
                </a:solidFill>
                <a:ea typeface="Times New Roman" panose="02020603050405020304" pitchFamily="18" charset="0"/>
                <a:cs typeface="Arial" panose="020B0604020202020204" pitchFamily="34" charset="0"/>
              </a:rPr>
              <a:t>Children will not need to change their shoes during the day.</a:t>
            </a:r>
          </a:p>
          <a:p>
            <a:r>
              <a:rPr lang="en-GB" sz="2000" dirty="0">
                <a:solidFill>
                  <a:schemeClr val="bg1"/>
                </a:solidFill>
              </a:rPr>
              <a:t>Red Jumper/Cardigan (logo optional - from School Wear Solutions, plain red available anywhere)</a:t>
            </a:r>
            <a:endParaRPr lang="en-GB" sz="1800" dirty="0">
              <a:solidFill>
                <a:schemeClr val="bg1"/>
              </a:solidFill>
              <a:ea typeface="Times New Roman" panose="02020603050405020304" pitchFamily="18" charset="0"/>
              <a:cs typeface="Arial" panose="020B0604020202020204" pitchFamily="34" charset="0"/>
            </a:endParaRPr>
          </a:p>
          <a:p>
            <a:r>
              <a:rPr lang="en-GB" sz="2000" dirty="0">
                <a:solidFill>
                  <a:schemeClr val="bg1"/>
                </a:solidFill>
              </a:rPr>
              <a:t>Summer Dresses: Red Gingham (available anywhere)</a:t>
            </a:r>
            <a:endParaRPr lang="en-GB" sz="1800" dirty="0">
              <a:solidFill>
                <a:schemeClr val="bg1"/>
              </a:solidFill>
              <a:ea typeface="Times New Roman" panose="02020603050405020304" pitchFamily="18" charset="0"/>
              <a:cs typeface="Arial" panose="020B0604020202020204" pitchFamily="34" charset="0"/>
            </a:endParaRPr>
          </a:p>
          <a:p>
            <a:pPr>
              <a:lnSpc>
                <a:spcPct val="170000"/>
              </a:lnSpc>
            </a:pPr>
            <a:r>
              <a:rPr lang="en-GB" sz="2000" dirty="0">
                <a:solidFill>
                  <a:schemeClr val="bg1"/>
                </a:solidFill>
                <a:ea typeface="Times New Roman" panose="02020603050405020304" pitchFamily="18" charset="0"/>
                <a:cs typeface="Arial" panose="020B0604020202020204" pitchFamily="34" charset="0"/>
              </a:rPr>
              <a:t>All long hair should be tied up. </a:t>
            </a:r>
          </a:p>
          <a:p>
            <a:pPr>
              <a:spcAft>
                <a:spcPts val="0"/>
              </a:spcAft>
            </a:pPr>
            <a:endParaRPr lang="en-GB" sz="2800" dirty="0">
              <a:ea typeface="Times New Roman" panose="02020603050405020304" pitchFamily="18" charset="0"/>
            </a:endParaRPr>
          </a:p>
        </p:txBody>
      </p:sp>
      <p:pic>
        <p:nvPicPr>
          <p:cNvPr id="5" name="Picture 4"/>
          <p:cNvPicPr>
            <a:picLocks noChangeAspect="1"/>
          </p:cNvPicPr>
          <p:nvPr/>
        </p:nvPicPr>
        <p:blipFill rotWithShape="1">
          <a:blip r:embed="rId3"/>
          <a:srcRect l="36059" t="31824" r="25294" b="6742"/>
          <a:stretch/>
        </p:blipFill>
        <p:spPr>
          <a:xfrm>
            <a:off x="6627579" y="1991209"/>
            <a:ext cx="1774688" cy="4320406"/>
          </a:xfrm>
          <a:prstGeom prst="rect">
            <a:avLst/>
          </a:prstGeom>
        </p:spPr>
      </p:pic>
      <p:cxnSp>
        <p:nvCxnSpPr>
          <p:cNvPr id="10" name="Straight Arrow Connector 9"/>
          <p:cNvCxnSpPr>
            <a:cxnSpLocks/>
          </p:cNvCxnSpPr>
          <p:nvPr/>
        </p:nvCxnSpPr>
        <p:spPr>
          <a:xfrm flipH="1">
            <a:off x="7948972" y="1809376"/>
            <a:ext cx="720377" cy="79556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9588719" y="1834166"/>
            <a:ext cx="831916" cy="70829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8293211" y="1167189"/>
            <a:ext cx="1727241" cy="707886"/>
          </a:xfrm>
          <a:prstGeom prst="rect">
            <a:avLst/>
          </a:prstGeom>
          <a:noFill/>
        </p:spPr>
        <p:txBody>
          <a:bodyPr wrap="square" rtlCol="0">
            <a:spAutoFit/>
          </a:bodyPr>
          <a:lstStyle/>
          <a:p>
            <a:pPr algn="ctr"/>
            <a:r>
              <a:rPr lang="en-GB" sz="2000" dirty="0">
                <a:latin typeface="+mj-lt"/>
              </a:rPr>
              <a:t>White polo shirt </a:t>
            </a:r>
          </a:p>
        </p:txBody>
      </p:sp>
      <p:cxnSp>
        <p:nvCxnSpPr>
          <p:cNvPr id="29" name="Straight Arrow Connector 28"/>
          <p:cNvCxnSpPr>
            <a:cxnSpLocks/>
          </p:cNvCxnSpPr>
          <p:nvPr/>
        </p:nvCxnSpPr>
        <p:spPr>
          <a:xfrm flipH="1">
            <a:off x="7849287" y="3667414"/>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8402267" y="3115571"/>
            <a:ext cx="1647171" cy="1323439"/>
          </a:xfrm>
          <a:prstGeom prst="rect">
            <a:avLst/>
          </a:prstGeom>
          <a:noFill/>
        </p:spPr>
        <p:txBody>
          <a:bodyPr wrap="square" rtlCol="0">
            <a:spAutoFit/>
          </a:bodyPr>
          <a:lstStyle/>
          <a:p>
            <a:pPr algn="ctr"/>
            <a:r>
              <a:rPr lang="en-GB" sz="2000" dirty="0">
                <a:latin typeface="+mj-lt"/>
              </a:rPr>
              <a:t>Black or grey skirt, trousers or shorts</a:t>
            </a:r>
          </a:p>
        </p:txBody>
      </p:sp>
      <p:pic>
        <p:nvPicPr>
          <p:cNvPr id="19" name="Picture 18">
            <a:extLst>
              <a:ext uri="{FF2B5EF4-FFF2-40B4-BE49-F238E27FC236}">
                <a16:creationId xmlns:a16="http://schemas.microsoft.com/office/drawing/2014/main" id="{1F3FE742-277B-C14A-B9EE-21577C59A1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3" name="TextBox 12">
            <a:extLst>
              <a:ext uri="{FF2B5EF4-FFF2-40B4-BE49-F238E27FC236}">
                <a16:creationId xmlns:a16="http://schemas.microsoft.com/office/drawing/2014/main" id="{C320753B-62A3-49DB-8540-F35462D69917}"/>
              </a:ext>
            </a:extLst>
          </p:cNvPr>
          <p:cNvSpPr txBox="1"/>
          <p:nvPr/>
        </p:nvSpPr>
        <p:spPr>
          <a:xfrm>
            <a:off x="8402266" y="5034998"/>
            <a:ext cx="1647171" cy="1631216"/>
          </a:xfrm>
          <a:prstGeom prst="rect">
            <a:avLst/>
          </a:prstGeom>
          <a:noFill/>
        </p:spPr>
        <p:txBody>
          <a:bodyPr wrap="square" rtlCol="0">
            <a:spAutoFit/>
          </a:bodyPr>
          <a:lstStyle/>
          <a:p>
            <a:pPr algn="ctr"/>
            <a:r>
              <a:rPr lang="en-GB" sz="2000" dirty="0">
                <a:latin typeface="+mj-lt"/>
              </a:rPr>
              <a:t>Plain, black shoes or trainers with black sole and no logo.</a:t>
            </a:r>
          </a:p>
        </p:txBody>
      </p:sp>
      <p:cxnSp>
        <p:nvCxnSpPr>
          <p:cNvPr id="14" name="Straight Arrow Connector 13">
            <a:extLst>
              <a:ext uri="{FF2B5EF4-FFF2-40B4-BE49-F238E27FC236}">
                <a16:creationId xmlns:a16="http://schemas.microsoft.com/office/drawing/2014/main" id="{CB51C6B9-2578-47AD-8EE6-59E042CE5A48}"/>
              </a:ext>
            </a:extLst>
          </p:cNvPr>
          <p:cNvCxnSpPr>
            <a:cxnSpLocks/>
          </p:cNvCxnSpPr>
          <p:nvPr/>
        </p:nvCxnSpPr>
        <p:spPr>
          <a:xfrm flipH="1">
            <a:off x="7849287" y="5278067"/>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1026" name="Picture 2" descr="Boys, Girls School Wear Jogging Bottom (Ayra)">
            <a:extLst>
              <a:ext uri="{FF2B5EF4-FFF2-40B4-BE49-F238E27FC236}">
                <a16:creationId xmlns:a16="http://schemas.microsoft.com/office/drawing/2014/main" id="{D11CA84B-6B4F-41B6-80F0-66C6D9DC1FA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5616" t="19167" r="26212"/>
          <a:stretch/>
        </p:blipFill>
        <p:spPr bwMode="auto">
          <a:xfrm>
            <a:off x="10501263" y="2255225"/>
            <a:ext cx="1612675" cy="4056390"/>
          </a:xfrm>
          <a:prstGeom prst="rect">
            <a:avLst/>
          </a:prstGeom>
          <a:noFill/>
          <a:extLst>
            <a:ext uri="{909E8E84-426E-40DD-AFC4-6F175D3DCCD1}">
              <a14:hiddenFill xmlns:a14="http://schemas.microsoft.com/office/drawing/2010/main">
                <a:solidFill>
                  <a:srgbClr val="FFFFFF"/>
                </a:solidFill>
              </a14:hiddenFill>
            </a:ext>
          </a:extLst>
        </p:spPr>
      </p:pic>
      <p:cxnSp>
        <p:nvCxnSpPr>
          <p:cNvPr id="28" name="Straight Arrow Connector 27"/>
          <p:cNvCxnSpPr>
            <a:cxnSpLocks/>
          </p:cNvCxnSpPr>
          <p:nvPr/>
        </p:nvCxnSpPr>
        <p:spPr>
          <a:xfrm>
            <a:off x="9869264" y="5388941"/>
            <a:ext cx="733154" cy="4785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473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322" y="771781"/>
            <a:ext cx="9613861" cy="1080938"/>
          </a:xfrm>
        </p:spPr>
        <p:txBody>
          <a:bodyPr>
            <a:normAutofit/>
          </a:bodyPr>
          <a:lstStyle/>
          <a:p>
            <a:r>
              <a:rPr lang="en-GB" dirty="0"/>
              <a:t>PE Kit</a:t>
            </a:r>
          </a:p>
        </p:txBody>
      </p:sp>
      <p:sp>
        <p:nvSpPr>
          <p:cNvPr id="3" name="Content Placeholder 2"/>
          <p:cNvSpPr>
            <a:spLocks noGrp="1"/>
          </p:cNvSpPr>
          <p:nvPr>
            <p:ph idx="1"/>
          </p:nvPr>
        </p:nvSpPr>
        <p:spPr>
          <a:xfrm>
            <a:off x="1673091" y="2270358"/>
            <a:ext cx="8021414" cy="4364178"/>
          </a:xfrm>
        </p:spPr>
        <p:txBody>
          <a:bodyPr>
            <a:normAutofit/>
          </a:bodyPr>
          <a:lstStyle/>
          <a:p>
            <a:pPr marL="0" indent="0">
              <a:buNone/>
            </a:pPr>
            <a:r>
              <a:rPr lang="en-GB" dirty="0">
                <a:solidFill>
                  <a:schemeClr val="bg1"/>
                </a:solidFill>
                <a:ea typeface="Times New Roman" panose="02020603050405020304" pitchFamily="18" charset="0"/>
                <a:cs typeface="Arial" panose="020B0604020202020204" pitchFamily="34" charset="0"/>
              </a:rPr>
              <a:t>P.E. kit to be worn on the day that your child has PE for the day.</a:t>
            </a:r>
          </a:p>
          <a:p>
            <a:pPr marL="0" indent="0">
              <a:buNone/>
            </a:pPr>
            <a:endParaRPr lang="en-GB" dirty="0">
              <a:solidFill>
                <a:schemeClr val="bg1"/>
              </a:solidFill>
              <a:ea typeface="Times New Roman" panose="02020603050405020304" pitchFamily="18" charset="0"/>
              <a:cs typeface="Arial" panose="020B0604020202020204" pitchFamily="34" charset="0"/>
            </a:endParaRPr>
          </a:p>
          <a:p>
            <a:r>
              <a:rPr lang="en-GB" sz="2800" dirty="0">
                <a:solidFill>
                  <a:schemeClr val="bg1"/>
                </a:solidFill>
              </a:rPr>
              <a:t>black joggers/shorts</a:t>
            </a:r>
          </a:p>
          <a:p>
            <a:r>
              <a:rPr lang="en-GB" sz="2800" dirty="0">
                <a:solidFill>
                  <a:schemeClr val="bg1"/>
                </a:solidFill>
              </a:rPr>
              <a:t>white t-shirts</a:t>
            </a:r>
          </a:p>
          <a:p>
            <a:r>
              <a:rPr lang="en-GB" sz="2800" dirty="0">
                <a:solidFill>
                  <a:schemeClr val="bg1"/>
                </a:solidFill>
              </a:rPr>
              <a:t>sports trainers (white or black)</a:t>
            </a:r>
          </a:p>
          <a:p>
            <a:pPr marL="0" indent="0">
              <a:buNone/>
            </a:pPr>
            <a:endParaRPr lang="en-GB" dirty="0">
              <a:solidFill>
                <a:schemeClr val="bg1"/>
              </a:solidFill>
              <a:ea typeface="Times New Roman" panose="02020603050405020304" pitchFamily="18" charset="0"/>
              <a:cs typeface="Arial" panose="020B0604020202020204" pitchFamily="34" charset="0"/>
            </a:endParaRPr>
          </a:p>
          <a:p>
            <a:pPr marL="0" indent="0">
              <a:buNone/>
            </a:pPr>
            <a:r>
              <a:rPr lang="en-GB" dirty="0">
                <a:solidFill>
                  <a:schemeClr val="bg1"/>
                </a:solidFill>
                <a:ea typeface="Times New Roman" panose="02020603050405020304" pitchFamily="18" charset="0"/>
                <a:cs typeface="Arial" panose="020B0604020202020204" pitchFamily="34" charset="0"/>
              </a:rPr>
              <a:t>Please make sure that your child is dressed appropriately for the weather on the day of their PE.</a:t>
            </a:r>
          </a:p>
          <a:p>
            <a:pPr marL="0" indent="0">
              <a:buNone/>
            </a:pPr>
            <a:endParaRPr lang="en-GB" sz="2800" dirty="0"/>
          </a:p>
          <a:p>
            <a:endParaRPr lang="en-GB" sz="2800" dirty="0"/>
          </a:p>
        </p:txBody>
      </p:sp>
      <p:pic>
        <p:nvPicPr>
          <p:cNvPr id="26" name="Picture 25">
            <a:extLst>
              <a:ext uri="{FF2B5EF4-FFF2-40B4-BE49-F238E27FC236}">
                <a16:creationId xmlns:a16="http://schemas.microsoft.com/office/drawing/2014/main" id="{7014A6ED-85BD-C349-8486-28CE53237F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1913157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F87B2-74B6-4B2F-AB1A-056A2D02220A}"/>
              </a:ext>
            </a:extLst>
          </p:cNvPr>
          <p:cNvSpPr>
            <a:spLocks noGrp="1"/>
          </p:cNvSpPr>
          <p:nvPr>
            <p:ph type="title"/>
          </p:nvPr>
        </p:nvSpPr>
        <p:spPr>
          <a:xfrm>
            <a:off x="138545" y="769853"/>
            <a:ext cx="9613861" cy="1080938"/>
          </a:xfrm>
        </p:spPr>
        <p:txBody>
          <a:bodyPr/>
          <a:lstStyle/>
          <a:p>
            <a:r>
              <a:rPr lang="en-US" dirty="0"/>
              <a:t>Pupil Premium Offer 2025-2026</a:t>
            </a:r>
            <a:endParaRPr lang="en-GB" dirty="0"/>
          </a:p>
        </p:txBody>
      </p:sp>
      <p:sp>
        <p:nvSpPr>
          <p:cNvPr id="3" name="Content Placeholder 2">
            <a:extLst>
              <a:ext uri="{FF2B5EF4-FFF2-40B4-BE49-F238E27FC236}">
                <a16:creationId xmlns:a16="http://schemas.microsoft.com/office/drawing/2014/main" id="{5AD049DA-13E9-4B4F-9C2D-527170B58F4F}"/>
              </a:ext>
            </a:extLst>
          </p:cNvPr>
          <p:cNvSpPr>
            <a:spLocks noGrp="1"/>
          </p:cNvSpPr>
          <p:nvPr>
            <p:ph idx="1"/>
          </p:nvPr>
        </p:nvSpPr>
        <p:spPr>
          <a:xfrm>
            <a:off x="-29265" y="2023317"/>
            <a:ext cx="6087325" cy="4685053"/>
          </a:xfrm>
        </p:spPr>
        <p:txBody>
          <a:bodyPr>
            <a:normAutofit/>
          </a:bodyPr>
          <a:lstStyle/>
          <a:p>
            <a:pPr fontAlgn="base"/>
            <a:r>
              <a:rPr lang="en-GB" sz="1800" dirty="0"/>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To achieve this, we have adapted the pupil premium offer to ensure it is more personalised to provide individual support to each child. </a:t>
            </a:r>
          </a:p>
          <a:p>
            <a:pPr marL="0" indent="0" fontAlgn="base">
              <a:buNone/>
            </a:pPr>
            <a:endParaRPr lang="en-GB" sz="1800" dirty="0"/>
          </a:p>
          <a:p>
            <a:pPr fontAlgn="base"/>
            <a:r>
              <a:rPr lang="en-GB" sz="1800" dirty="0"/>
              <a:t>In the afternoons Teaching Assistants will run sessions to target the needs of any child that needs support.</a:t>
            </a:r>
          </a:p>
          <a:p>
            <a:pPr fontAlgn="base"/>
            <a:endParaRPr lang="en-GB" sz="1800" dirty="0"/>
          </a:p>
          <a:p>
            <a:pPr fontAlgn="base"/>
            <a:r>
              <a:rPr lang="en-GB" sz="1800" dirty="0"/>
              <a:t>Should you feel that you could be eligible for free school meals then please contact the office</a:t>
            </a:r>
          </a:p>
        </p:txBody>
      </p:sp>
      <p:pic>
        <p:nvPicPr>
          <p:cNvPr id="4" name="Picture 3">
            <a:extLst>
              <a:ext uri="{FF2B5EF4-FFF2-40B4-BE49-F238E27FC236}">
                <a16:creationId xmlns:a16="http://schemas.microsoft.com/office/drawing/2014/main" id="{46CFFA37-BF5F-4073-9450-DC5FD8BBE5DE}"/>
              </a:ext>
            </a:extLst>
          </p:cNvPr>
          <p:cNvPicPr>
            <a:picLocks noChangeAspect="1"/>
          </p:cNvPicPr>
          <p:nvPr/>
        </p:nvPicPr>
        <p:blipFill>
          <a:blip r:embed="rId3"/>
          <a:stretch>
            <a:fillRect/>
          </a:stretch>
        </p:blipFill>
        <p:spPr>
          <a:xfrm>
            <a:off x="6096000" y="1533698"/>
            <a:ext cx="5957455" cy="5195454"/>
          </a:xfrm>
          <a:prstGeom prst="rect">
            <a:avLst/>
          </a:prstGeom>
        </p:spPr>
      </p:pic>
    </p:spTree>
    <p:extLst>
      <p:ext uri="{BB962C8B-B14F-4D97-AF65-F5344CB8AC3E}">
        <p14:creationId xmlns:p14="http://schemas.microsoft.com/office/powerpoint/2010/main" val="1196691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1E178-87F0-438E-8DEA-8358C509A837}"/>
              </a:ext>
            </a:extLst>
          </p:cNvPr>
          <p:cNvSpPr>
            <a:spLocks noGrp="1"/>
          </p:cNvSpPr>
          <p:nvPr>
            <p:ph type="title"/>
          </p:nvPr>
        </p:nvSpPr>
        <p:spPr/>
        <p:txBody>
          <a:bodyPr/>
          <a:lstStyle/>
          <a:p>
            <a:r>
              <a:rPr lang="en-GB" dirty="0"/>
              <a:t>Our school day</a:t>
            </a:r>
          </a:p>
        </p:txBody>
      </p:sp>
      <p:sp>
        <p:nvSpPr>
          <p:cNvPr id="3" name="Content Placeholder 2">
            <a:extLst>
              <a:ext uri="{FF2B5EF4-FFF2-40B4-BE49-F238E27FC236}">
                <a16:creationId xmlns:a16="http://schemas.microsoft.com/office/drawing/2014/main" id="{0D2565F1-3541-4E01-8599-33C780651D55}"/>
              </a:ext>
            </a:extLst>
          </p:cNvPr>
          <p:cNvSpPr>
            <a:spLocks noGrp="1"/>
          </p:cNvSpPr>
          <p:nvPr>
            <p:ph sz="half" idx="1"/>
          </p:nvPr>
        </p:nvSpPr>
        <p:spPr>
          <a:xfrm>
            <a:off x="680321" y="2928670"/>
            <a:ext cx="3266529" cy="3345470"/>
          </a:xfrm>
        </p:spPr>
        <p:txBody>
          <a:bodyPr>
            <a:normAutofit/>
          </a:bodyPr>
          <a:lstStyle/>
          <a:p>
            <a:pPr marL="0" indent="0">
              <a:buNone/>
            </a:pPr>
            <a:r>
              <a:rPr lang="en-GB" dirty="0">
                <a:solidFill>
                  <a:schemeClr val="bg1"/>
                </a:solidFill>
              </a:rPr>
              <a:t>8:40am Meet and Greet</a:t>
            </a:r>
          </a:p>
          <a:p>
            <a:pPr marL="0" indent="0">
              <a:buNone/>
            </a:pPr>
            <a:r>
              <a:rPr lang="en-GB" dirty="0">
                <a:solidFill>
                  <a:schemeClr val="bg1"/>
                </a:solidFill>
              </a:rPr>
              <a:t>8:45am Register and morning work</a:t>
            </a:r>
          </a:p>
          <a:p>
            <a:pPr marL="0" indent="0">
              <a:buNone/>
            </a:pPr>
            <a:r>
              <a:rPr lang="en-GB" dirty="0">
                <a:solidFill>
                  <a:schemeClr val="bg1"/>
                </a:solidFill>
              </a:rPr>
              <a:t>10:10am Break</a:t>
            </a:r>
          </a:p>
          <a:p>
            <a:pPr marL="0" indent="0">
              <a:buNone/>
            </a:pPr>
            <a:r>
              <a:rPr lang="en-GB" dirty="0">
                <a:solidFill>
                  <a:schemeClr val="bg1"/>
                </a:solidFill>
              </a:rPr>
              <a:t>11:45am Lunch time</a:t>
            </a:r>
          </a:p>
          <a:p>
            <a:pPr marL="0" indent="0">
              <a:buNone/>
            </a:pPr>
            <a:r>
              <a:rPr lang="en-GB" dirty="0">
                <a:solidFill>
                  <a:schemeClr val="bg1"/>
                </a:solidFill>
              </a:rPr>
              <a:t>15:15pm Home time</a:t>
            </a:r>
          </a:p>
          <a:p>
            <a:pPr marL="0" indent="0">
              <a:buNone/>
            </a:pPr>
            <a:endParaRPr lang="en-US" dirty="0"/>
          </a:p>
          <a:p>
            <a:pPr marL="0" indent="0">
              <a:buNone/>
            </a:pPr>
            <a:endParaRPr lang="en-GB" dirty="0"/>
          </a:p>
        </p:txBody>
      </p:sp>
      <p:sp>
        <p:nvSpPr>
          <p:cNvPr id="5" name="Content Placeholder 4">
            <a:extLst>
              <a:ext uri="{FF2B5EF4-FFF2-40B4-BE49-F238E27FC236}">
                <a16:creationId xmlns:a16="http://schemas.microsoft.com/office/drawing/2014/main" id="{01CB438A-7139-4CEC-9BFF-48E7F081F3E8}"/>
              </a:ext>
            </a:extLst>
          </p:cNvPr>
          <p:cNvSpPr>
            <a:spLocks noGrp="1"/>
          </p:cNvSpPr>
          <p:nvPr>
            <p:ph sz="half" idx="2"/>
          </p:nvPr>
        </p:nvSpPr>
        <p:spPr>
          <a:xfrm>
            <a:off x="5113176" y="2336873"/>
            <a:ext cx="6398503" cy="3599316"/>
          </a:xfrm>
        </p:spPr>
        <p:txBody>
          <a:bodyPr>
            <a:normAutofit/>
          </a:bodyPr>
          <a:lstStyle/>
          <a:p>
            <a:pPr marL="0" indent="0">
              <a:buNone/>
            </a:pPr>
            <a:r>
              <a:rPr lang="en-US" b="1" dirty="0">
                <a:solidFill>
                  <a:schemeClr val="bg1"/>
                </a:solidFill>
              </a:rPr>
              <a:t>Daily timetable</a:t>
            </a:r>
          </a:p>
          <a:p>
            <a:pPr marL="0" indent="0">
              <a:buNone/>
            </a:pPr>
            <a:endParaRPr lang="en-US" b="1" dirty="0">
              <a:solidFill>
                <a:schemeClr val="bg1"/>
              </a:solidFill>
            </a:endParaRPr>
          </a:p>
          <a:p>
            <a:r>
              <a:rPr lang="en-US" dirty="0">
                <a:solidFill>
                  <a:schemeClr val="bg1"/>
                </a:solidFill>
              </a:rPr>
              <a:t>One hour Mathematics</a:t>
            </a:r>
          </a:p>
          <a:p>
            <a:r>
              <a:rPr lang="en-US" dirty="0">
                <a:solidFill>
                  <a:schemeClr val="bg1"/>
                </a:solidFill>
              </a:rPr>
              <a:t>Fifteen minutes of mastery of number</a:t>
            </a:r>
          </a:p>
          <a:p>
            <a:r>
              <a:rPr lang="en-US" dirty="0">
                <a:solidFill>
                  <a:schemeClr val="bg1"/>
                </a:solidFill>
              </a:rPr>
              <a:t>One hour English</a:t>
            </a:r>
          </a:p>
          <a:p>
            <a:r>
              <a:rPr lang="en-US" dirty="0">
                <a:solidFill>
                  <a:schemeClr val="bg1"/>
                </a:solidFill>
              </a:rPr>
              <a:t>Thirty minutes reading</a:t>
            </a:r>
          </a:p>
          <a:p>
            <a:r>
              <a:rPr lang="en-US" dirty="0">
                <a:solidFill>
                  <a:schemeClr val="bg1"/>
                </a:solidFill>
              </a:rPr>
              <a:t>Twenty minutes spelling three times a week</a:t>
            </a:r>
          </a:p>
          <a:p>
            <a:endParaRPr lang="en-GB" dirty="0"/>
          </a:p>
        </p:txBody>
      </p:sp>
      <p:pic>
        <p:nvPicPr>
          <p:cNvPr id="4" name="Picture 3">
            <a:extLst>
              <a:ext uri="{FF2B5EF4-FFF2-40B4-BE49-F238E27FC236}">
                <a16:creationId xmlns:a16="http://schemas.microsoft.com/office/drawing/2014/main" id="{2C4E2DBC-C28D-400C-8F32-BE58A2D357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3440792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674354" y="2337439"/>
            <a:ext cx="10348923" cy="4142950"/>
          </a:xfrm>
        </p:spPr>
        <p:txBody>
          <a:bodyPr>
            <a:normAutofit/>
          </a:bodyPr>
          <a:lstStyle/>
          <a:p>
            <a:r>
              <a:rPr lang="en-GB" sz="2800" dirty="0">
                <a:solidFill>
                  <a:schemeClr val="bg1"/>
                </a:solidFill>
              </a:rPr>
              <a:t>Daily whole class reading following our reading journey </a:t>
            </a:r>
          </a:p>
          <a:p>
            <a:r>
              <a:rPr lang="en-GB" sz="2800" dirty="0">
                <a:solidFill>
                  <a:schemeClr val="bg1"/>
                </a:solidFill>
              </a:rPr>
              <a:t>Please read </a:t>
            </a:r>
            <a:r>
              <a:rPr lang="en-GB" sz="2800" u="sng" dirty="0">
                <a:solidFill>
                  <a:schemeClr val="bg1"/>
                </a:solidFill>
              </a:rPr>
              <a:t>every day</a:t>
            </a:r>
            <a:r>
              <a:rPr lang="en-GB" sz="2800" dirty="0">
                <a:solidFill>
                  <a:schemeClr val="bg1"/>
                </a:solidFill>
              </a:rPr>
              <a:t> with your child, two reading books are given each week</a:t>
            </a:r>
          </a:p>
          <a:p>
            <a:r>
              <a:rPr lang="en-GB" sz="2800" dirty="0">
                <a:solidFill>
                  <a:schemeClr val="bg1"/>
                </a:solidFill>
              </a:rPr>
              <a:t>Ask questions to check their understanding</a:t>
            </a:r>
          </a:p>
          <a:p>
            <a:r>
              <a:rPr lang="en-GB" sz="2800" dirty="0">
                <a:solidFill>
                  <a:schemeClr val="bg1"/>
                </a:solidFill>
              </a:rPr>
              <a:t>Children are expected to read aloud</a:t>
            </a:r>
          </a:p>
          <a:p>
            <a:pPr marL="0" indent="0">
              <a:buNone/>
            </a:pPr>
            <a:r>
              <a:rPr lang="en-GB" sz="2800" dirty="0">
                <a:solidFill>
                  <a:schemeClr val="bg1"/>
                </a:solidFill>
              </a:rPr>
              <a:t>with fluency, pace and expression</a:t>
            </a:r>
          </a:p>
          <a:p>
            <a:pPr marL="0" indent="0">
              <a:buNone/>
            </a:pPr>
            <a:endParaRPr lang="en-GB" sz="2800" dirty="0">
              <a:solidFill>
                <a:schemeClr val="bg1"/>
              </a:solidFill>
            </a:endParaRPr>
          </a:p>
          <a:p>
            <a:pPr marL="0" indent="0">
              <a:buNone/>
            </a:pPr>
            <a:endParaRPr lang="en-GB" sz="2800" dirty="0"/>
          </a:p>
          <a:p>
            <a:pPr marL="0" indent="0">
              <a:buNone/>
            </a:pPr>
            <a:endParaRPr lang="en-GB" dirty="0"/>
          </a:p>
        </p:txBody>
      </p:sp>
      <p:sp>
        <p:nvSpPr>
          <p:cNvPr id="3" name="AutoShape 2" descr="Image result for reading eg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2" descr="Image preview">
            <a:extLst>
              <a:ext uri="{FF2B5EF4-FFF2-40B4-BE49-F238E27FC236}">
                <a16:creationId xmlns:a16="http://schemas.microsoft.com/office/drawing/2014/main" id="{0BA00FD0-746E-45C6-A387-0D95E51A1C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3598" b="24724"/>
          <a:stretch/>
        </p:blipFill>
        <p:spPr bwMode="auto">
          <a:xfrm>
            <a:off x="6988629" y="4408914"/>
            <a:ext cx="4876800" cy="2379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780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49778-C94D-43CC-98B2-3E7B067D7A93}"/>
              </a:ext>
            </a:extLst>
          </p:cNvPr>
          <p:cNvSpPr>
            <a:spLocks noGrp="1"/>
          </p:cNvSpPr>
          <p:nvPr>
            <p:ph type="title"/>
          </p:nvPr>
        </p:nvSpPr>
        <p:spPr/>
        <p:txBody>
          <a:bodyPr/>
          <a:lstStyle/>
          <a:p>
            <a:r>
              <a:rPr lang="en-US" dirty="0"/>
              <a:t>Keep reading with the library challenge!</a:t>
            </a:r>
            <a:endParaRPr lang="en-GB" dirty="0"/>
          </a:p>
        </p:txBody>
      </p:sp>
      <p:sp>
        <p:nvSpPr>
          <p:cNvPr id="5" name="TextBox 4">
            <a:extLst>
              <a:ext uri="{FF2B5EF4-FFF2-40B4-BE49-F238E27FC236}">
                <a16:creationId xmlns:a16="http://schemas.microsoft.com/office/drawing/2014/main" id="{6E3BDB8C-E9C2-45F7-805E-8C12E7DE669B}"/>
              </a:ext>
            </a:extLst>
          </p:cNvPr>
          <p:cNvSpPr txBox="1"/>
          <p:nvPr/>
        </p:nvSpPr>
        <p:spPr>
          <a:xfrm>
            <a:off x="895739" y="5935663"/>
            <a:ext cx="10133045" cy="523220"/>
          </a:xfrm>
          <a:prstGeom prst="rect">
            <a:avLst/>
          </a:prstGeom>
          <a:noFill/>
        </p:spPr>
        <p:txBody>
          <a:bodyPr wrap="square" rtlCol="0">
            <a:spAutoFit/>
          </a:bodyPr>
          <a:lstStyle/>
          <a:p>
            <a:pPr algn="ctr"/>
            <a:r>
              <a:rPr lang="en-US" sz="2800" dirty="0">
                <a:solidFill>
                  <a:schemeClr val="bg1"/>
                </a:solidFill>
              </a:rPr>
              <a:t>6</a:t>
            </a:r>
            <a:r>
              <a:rPr lang="en-US" sz="2800" baseline="30000" dirty="0">
                <a:solidFill>
                  <a:schemeClr val="bg1"/>
                </a:solidFill>
              </a:rPr>
              <a:t>th</a:t>
            </a:r>
            <a:r>
              <a:rPr lang="en-US" sz="2800" dirty="0">
                <a:solidFill>
                  <a:schemeClr val="bg1"/>
                </a:solidFill>
              </a:rPr>
              <a:t> July – 7</a:t>
            </a:r>
            <a:r>
              <a:rPr lang="en-US" sz="2800" baseline="30000" dirty="0">
                <a:solidFill>
                  <a:schemeClr val="bg1"/>
                </a:solidFill>
              </a:rPr>
              <a:t>th</a:t>
            </a:r>
            <a:r>
              <a:rPr lang="en-US" sz="2800" dirty="0">
                <a:solidFill>
                  <a:schemeClr val="bg1"/>
                </a:solidFill>
              </a:rPr>
              <a:t> September</a:t>
            </a:r>
            <a:endParaRPr lang="en-GB" sz="2800" dirty="0">
              <a:solidFill>
                <a:schemeClr val="bg1"/>
              </a:solidFill>
            </a:endParaRPr>
          </a:p>
        </p:txBody>
      </p:sp>
      <p:pic>
        <p:nvPicPr>
          <p:cNvPr id="6" name="Picture 5">
            <a:extLst>
              <a:ext uri="{FF2B5EF4-FFF2-40B4-BE49-F238E27FC236}">
                <a16:creationId xmlns:a16="http://schemas.microsoft.com/office/drawing/2014/main" id="{AA9C59F8-1200-4D7D-B132-00683EF0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4" name="Content Placeholder 3">
            <a:extLst>
              <a:ext uri="{FF2B5EF4-FFF2-40B4-BE49-F238E27FC236}">
                <a16:creationId xmlns:a16="http://schemas.microsoft.com/office/drawing/2014/main" id="{CFFFDEE5-3DFD-4123-8DE0-830E495257A9}"/>
              </a:ext>
            </a:extLst>
          </p:cNvPr>
          <p:cNvPicPr>
            <a:picLocks noGrp="1" noChangeAspect="1"/>
          </p:cNvPicPr>
          <p:nvPr>
            <p:ph idx="1"/>
          </p:nvPr>
        </p:nvPicPr>
        <p:blipFill>
          <a:blip r:embed="rId4"/>
          <a:stretch>
            <a:fillRect/>
          </a:stretch>
        </p:blipFill>
        <p:spPr>
          <a:xfrm>
            <a:off x="2286843" y="2336800"/>
            <a:ext cx="6402289" cy="3598863"/>
          </a:xfrm>
        </p:spPr>
      </p:pic>
    </p:spTree>
    <p:extLst>
      <p:ext uri="{BB962C8B-B14F-4D97-AF65-F5344CB8AC3E}">
        <p14:creationId xmlns:p14="http://schemas.microsoft.com/office/powerpoint/2010/main" val="892432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t>Writing</a:t>
            </a:r>
          </a:p>
        </p:txBody>
      </p:sp>
      <p:sp>
        <p:nvSpPr>
          <p:cNvPr id="11" name="Content Placeholder 10">
            <a:extLst>
              <a:ext uri="{FF2B5EF4-FFF2-40B4-BE49-F238E27FC236}">
                <a16:creationId xmlns:a16="http://schemas.microsoft.com/office/drawing/2014/main" id="{6412ABBA-02DF-4C16-8422-16906AF09283}"/>
              </a:ext>
            </a:extLst>
          </p:cNvPr>
          <p:cNvSpPr>
            <a:spLocks noGrp="1"/>
          </p:cNvSpPr>
          <p:nvPr>
            <p:ph sz="half" idx="1"/>
          </p:nvPr>
        </p:nvSpPr>
        <p:spPr>
          <a:xfrm>
            <a:off x="680320" y="2336873"/>
            <a:ext cx="4698358" cy="4110580"/>
          </a:xfrm>
        </p:spPr>
        <p:txBody>
          <a:bodyPr>
            <a:normAutofit fontScale="92500" lnSpcReduction="10000"/>
          </a:bodyPr>
          <a:lstStyle/>
          <a:p>
            <a:pPr marL="0" indent="0">
              <a:buNone/>
            </a:pPr>
            <a:r>
              <a:rPr lang="en-US" dirty="0">
                <a:solidFill>
                  <a:schemeClr val="bg1"/>
                </a:solidFill>
              </a:rPr>
              <a:t>Text types</a:t>
            </a:r>
          </a:p>
          <a:p>
            <a:endParaRPr lang="en-US" dirty="0">
              <a:solidFill>
                <a:schemeClr val="bg1"/>
              </a:solidFill>
            </a:endParaRPr>
          </a:p>
          <a:p>
            <a:r>
              <a:rPr lang="en-US" dirty="0">
                <a:solidFill>
                  <a:schemeClr val="bg1"/>
                </a:solidFill>
              </a:rPr>
              <a:t>Setting descriptions</a:t>
            </a:r>
          </a:p>
          <a:p>
            <a:r>
              <a:rPr lang="en-US" dirty="0">
                <a:solidFill>
                  <a:schemeClr val="bg1"/>
                </a:solidFill>
              </a:rPr>
              <a:t>Character descriptions</a:t>
            </a:r>
          </a:p>
          <a:p>
            <a:r>
              <a:rPr lang="en-US" dirty="0">
                <a:solidFill>
                  <a:schemeClr val="bg1"/>
                </a:solidFill>
              </a:rPr>
              <a:t>Story innovation</a:t>
            </a:r>
          </a:p>
          <a:p>
            <a:r>
              <a:rPr lang="en-US" dirty="0">
                <a:solidFill>
                  <a:schemeClr val="bg1"/>
                </a:solidFill>
              </a:rPr>
              <a:t>Recounts-Diary</a:t>
            </a:r>
          </a:p>
          <a:p>
            <a:r>
              <a:rPr lang="en-US" dirty="0">
                <a:solidFill>
                  <a:schemeClr val="bg1"/>
                </a:solidFill>
              </a:rPr>
              <a:t>Letter</a:t>
            </a:r>
          </a:p>
          <a:p>
            <a:r>
              <a:rPr lang="en-US" dirty="0">
                <a:solidFill>
                  <a:schemeClr val="bg1"/>
                </a:solidFill>
              </a:rPr>
              <a:t>Instructions</a:t>
            </a:r>
          </a:p>
          <a:p>
            <a:r>
              <a:rPr lang="en-US" dirty="0">
                <a:solidFill>
                  <a:schemeClr val="bg1"/>
                </a:solidFill>
              </a:rPr>
              <a:t>Non-chronological reports</a:t>
            </a:r>
          </a:p>
          <a:p>
            <a:r>
              <a:rPr lang="en-US" dirty="0">
                <a:solidFill>
                  <a:schemeClr val="bg1"/>
                </a:solidFill>
              </a:rPr>
              <a:t>Action scenes</a:t>
            </a:r>
          </a:p>
        </p:txBody>
      </p:sp>
      <p:sp>
        <p:nvSpPr>
          <p:cNvPr id="12" name="Content Placeholder 11">
            <a:extLst>
              <a:ext uri="{FF2B5EF4-FFF2-40B4-BE49-F238E27FC236}">
                <a16:creationId xmlns:a16="http://schemas.microsoft.com/office/drawing/2014/main" id="{4170AA1A-3BED-4318-ABC9-8688598ABAEB}"/>
              </a:ext>
            </a:extLst>
          </p:cNvPr>
          <p:cNvSpPr>
            <a:spLocks noGrp="1"/>
          </p:cNvSpPr>
          <p:nvPr>
            <p:ph sz="half" idx="2"/>
          </p:nvPr>
        </p:nvSpPr>
        <p:spPr>
          <a:xfrm>
            <a:off x="7594579" y="2252898"/>
            <a:ext cx="4700058" cy="4605102"/>
          </a:xfrm>
        </p:spPr>
        <p:txBody>
          <a:bodyPr>
            <a:normAutofit fontScale="92500" lnSpcReduction="10000"/>
          </a:bodyPr>
          <a:lstStyle/>
          <a:p>
            <a:pPr marL="0" indent="0">
              <a:buNone/>
            </a:pPr>
            <a:r>
              <a:rPr lang="en-US" dirty="0">
                <a:solidFill>
                  <a:schemeClr val="bg1"/>
                </a:solidFill>
              </a:rPr>
              <a:t>Key skills</a:t>
            </a:r>
          </a:p>
          <a:p>
            <a:pPr marL="0" indent="0">
              <a:buNone/>
            </a:pPr>
            <a:endParaRPr lang="en-US" dirty="0">
              <a:solidFill>
                <a:schemeClr val="bg1"/>
              </a:solidFill>
            </a:endParaRPr>
          </a:p>
          <a:p>
            <a:pPr marL="0" indent="0">
              <a:buNone/>
            </a:pPr>
            <a:endParaRPr lang="en-US" dirty="0">
              <a:solidFill>
                <a:schemeClr val="bg1"/>
              </a:solidFill>
            </a:endParaRPr>
          </a:p>
          <a:p>
            <a:pPr marL="0" indent="0">
              <a:buNone/>
            </a:pPr>
            <a:endParaRPr lang="en-US" dirty="0">
              <a:solidFill>
                <a:schemeClr val="bg1"/>
              </a:solidFill>
            </a:endParaRPr>
          </a:p>
          <a:p>
            <a:pPr marL="0" indent="0">
              <a:buNone/>
            </a:pPr>
            <a:endParaRPr lang="en-US" dirty="0">
              <a:solidFill>
                <a:schemeClr val="bg1"/>
              </a:solidFill>
            </a:endParaRPr>
          </a:p>
          <a:p>
            <a:r>
              <a:rPr lang="en-US" dirty="0">
                <a:solidFill>
                  <a:schemeClr val="bg1"/>
                </a:solidFill>
              </a:rPr>
              <a:t>Sentence punctuation </a:t>
            </a:r>
          </a:p>
          <a:p>
            <a:pPr marL="0" indent="0">
              <a:buNone/>
            </a:pPr>
            <a:r>
              <a:rPr lang="en-US" dirty="0">
                <a:solidFill>
                  <a:schemeClr val="bg1"/>
                </a:solidFill>
              </a:rPr>
              <a:t>   . ! , ? </a:t>
            </a:r>
          </a:p>
          <a:p>
            <a:r>
              <a:rPr lang="en-US" dirty="0">
                <a:solidFill>
                  <a:schemeClr val="bg1"/>
                </a:solidFill>
              </a:rPr>
              <a:t>Grammar- Nouns, Adjectives, Verbs and Adverbs.</a:t>
            </a:r>
          </a:p>
          <a:p>
            <a:r>
              <a:rPr lang="en-US" dirty="0">
                <a:solidFill>
                  <a:schemeClr val="bg1"/>
                </a:solidFill>
              </a:rPr>
              <a:t>Conjunctions</a:t>
            </a:r>
          </a:p>
          <a:p>
            <a:r>
              <a:rPr lang="en-US" dirty="0">
                <a:solidFill>
                  <a:schemeClr val="bg1"/>
                </a:solidFill>
              </a:rPr>
              <a:t>Sequencing and </a:t>
            </a:r>
            <a:r>
              <a:rPr lang="en-US" dirty="0" err="1">
                <a:solidFill>
                  <a:schemeClr val="bg1"/>
                </a:solidFill>
              </a:rPr>
              <a:t>organisation</a:t>
            </a:r>
            <a:endParaRPr lang="en-US" dirty="0">
              <a:solidFill>
                <a:schemeClr val="bg1"/>
              </a:solidFill>
            </a:endParaRPr>
          </a:p>
          <a:p>
            <a:pPr marL="0" indent="0">
              <a:buNone/>
            </a:pPr>
            <a:endParaRPr lang="en-US" dirty="0"/>
          </a:p>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4243" y="644838"/>
            <a:ext cx="1251799" cy="1254174"/>
          </a:xfrm>
          <a:prstGeom prst="rect">
            <a:avLst/>
          </a:prstGeom>
        </p:spPr>
      </p:pic>
      <p:pic>
        <p:nvPicPr>
          <p:cNvPr id="3074" name="Picture 2" descr="Image preview">
            <a:extLst>
              <a:ext uri="{FF2B5EF4-FFF2-40B4-BE49-F238E27FC236}">
                <a16:creationId xmlns:a16="http://schemas.microsoft.com/office/drawing/2014/main" id="{4B58509B-0A76-4995-BF94-F05ABDCD1FC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868" b="23431"/>
          <a:stretch/>
        </p:blipFill>
        <p:spPr bwMode="auto">
          <a:xfrm rot="5400000">
            <a:off x="3255252" y="2386237"/>
            <a:ext cx="5578260" cy="306929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70F68028-B7FA-481C-AA49-DACFC1546DAB}"/>
              </a:ext>
            </a:extLst>
          </p:cNvPr>
          <p:cNvPicPr>
            <a:picLocks noChangeAspect="1"/>
          </p:cNvPicPr>
          <p:nvPr/>
        </p:nvPicPr>
        <p:blipFill rotWithShape="1">
          <a:blip r:embed="rId5"/>
          <a:srcRect l="15914" t="9191" r="14779" b="70892"/>
          <a:stretch/>
        </p:blipFill>
        <p:spPr>
          <a:xfrm>
            <a:off x="7859480" y="2868427"/>
            <a:ext cx="2964030" cy="1121146"/>
          </a:xfrm>
          <a:prstGeom prst="rect">
            <a:avLst/>
          </a:prstGeom>
        </p:spPr>
      </p:pic>
    </p:spTree>
    <p:extLst>
      <p:ext uri="{BB962C8B-B14F-4D97-AF65-F5344CB8AC3E}">
        <p14:creationId xmlns:p14="http://schemas.microsoft.com/office/powerpoint/2010/main" val="814263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a:t>
            </a:r>
            <a:r>
              <a:rPr lang="en-GB" b="1" dirty="0" err="1"/>
              <a:t>pelling</a:t>
            </a:r>
            <a:r>
              <a:rPr lang="en-GB" b="1" dirty="0"/>
              <a:t> Lessons</a:t>
            </a:r>
          </a:p>
        </p:txBody>
      </p:sp>
      <p:sp>
        <p:nvSpPr>
          <p:cNvPr id="3" name="Content Placeholder 2"/>
          <p:cNvSpPr>
            <a:spLocks noGrp="1"/>
          </p:cNvSpPr>
          <p:nvPr>
            <p:ph idx="1"/>
          </p:nvPr>
        </p:nvSpPr>
        <p:spPr>
          <a:xfrm>
            <a:off x="597193" y="2277496"/>
            <a:ext cx="9613861" cy="3599316"/>
          </a:xfrm>
        </p:spPr>
        <p:txBody>
          <a:bodyPr/>
          <a:lstStyle/>
          <a:p>
            <a:endParaRPr lang="en-GB" dirty="0"/>
          </a:p>
          <a:p>
            <a:pPr marL="0" indent="0">
              <a:buNone/>
            </a:pPr>
            <a:endParaRPr lang="en-GB" dirty="0"/>
          </a:p>
          <a:p>
            <a:endParaRPr lang="en-GB" dirty="0"/>
          </a:p>
          <a:p>
            <a:pPr marL="0" indent="0">
              <a:buNone/>
            </a:pPr>
            <a:endParaRPr lang="en-GB" dirty="0"/>
          </a:p>
        </p:txBody>
      </p:sp>
      <p:sp>
        <p:nvSpPr>
          <p:cNvPr id="4" name="Content Placeholder 2"/>
          <p:cNvSpPr txBox="1">
            <a:spLocks/>
          </p:cNvSpPr>
          <p:nvPr/>
        </p:nvSpPr>
        <p:spPr>
          <a:xfrm>
            <a:off x="387465" y="2077425"/>
            <a:ext cx="10923850" cy="404215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endParaRPr lang="en-GB" sz="2800" u="sng" dirty="0">
              <a:solidFill>
                <a:schemeClr val="bg1"/>
              </a:solidFill>
            </a:endParaRPr>
          </a:p>
          <a:p>
            <a:r>
              <a:rPr lang="en-GB" sz="2800" dirty="0">
                <a:solidFill>
                  <a:schemeClr val="bg1"/>
                </a:solidFill>
              </a:rPr>
              <a:t>Children will continue to develop their phonological awareness through three weekly spelling lessons.</a:t>
            </a:r>
          </a:p>
          <a:p>
            <a:r>
              <a:rPr lang="en-GB" sz="2800" dirty="0">
                <a:solidFill>
                  <a:schemeClr val="bg1"/>
                </a:solidFill>
              </a:rPr>
              <a:t>Revising Phase 3, 4 and 5 including the alternative spellings and  split digraphs.</a:t>
            </a:r>
          </a:p>
          <a:p>
            <a:r>
              <a:rPr lang="en-GB" sz="2800" dirty="0">
                <a:solidFill>
                  <a:schemeClr val="bg1"/>
                </a:solidFill>
              </a:rPr>
              <a:t>Introducing Phase 6 – suffixes, plurals, homophones.</a:t>
            </a:r>
          </a:p>
          <a:p>
            <a:r>
              <a:rPr lang="en-GB" sz="2800" dirty="0">
                <a:solidFill>
                  <a:schemeClr val="bg1"/>
                </a:solidFill>
              </a:rPr>
              <a:t>Common exception words (“tricky” words) e.g. would, improve, many, wild.</a:t>
            </a:r>
          </a:p>
          <a:p>
            <a:r>
              <a:rPr lang="en-US" sz="2800" dirty="0">
                <a:solidFill>
                  <a:schemeClr val="bg1"/>
                </a:solidFill>
              </a:rPr>
              <a:t>Target spellings as part of English lessons.</a:t>
            </a:r>
            <a:endParaRPr lang="en-GB" sz="2800" dirty="0">
              <a:solidFill>
                <a:schemeClr val="bg1"/>
              </a:solidFill>
            </a:endParaRPr>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84150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Handwriting</a:t>
            </a:r>
          </a:p>
        </p:txBody>
      </p:sp>
      <p:sp>
        <p:nvSpPr>
          <p:cNvPr id="3" name="Content Placeholder 2"/>
          <p:cNvSpPr>
            <a:spLocks noGrp="1"/>
          </p:cNvSpPr>
          <p:nvPr>
            <p:ph idx="1"/>
          </p:nvPr>
        </p:nvSpPr>
        <p:spPr>
          <a:xfrm>
            <a:off x="597193" y="2277496"/>
            <a:ext cx="9613861" cy="3599316"/>
          </a:xfrm>
        </p:spPr>
        <p:txBody>
          <a:bodyPr/>
          <a:lstStyle/>
          <a:p>
            <a:endParaRPr lang="en-GB" dirty="0"/>
          </a:p>
          <a:p>
            <a:pPr marL="0" indent="0">
              <a:buNone/>
            </a:pPr>
            <a:endParaRPr lang="en-GB" dirty="0"/>
          </a:p>
          <a:p>
            <a:endParaRPr lang="en-GB" dirty="0"/>
          </a:p>
          <a:p>
            <a:pPr marL="0" indent="0">
              <a:buNone/>
            </a:pPr>
            <a:endParaRPr lang="en-GB" dirty="0"/>
          </a:p>
        </p:txBody>
      </p:sp>
      <p:sp>
        <p:nvSpPr>
          <p:cNvPr id="4" name="Content Placeholder 2"/>
          <p:cNvSpPr txBox="1">
            <a:spLocks/>
          </p:cNvSpPr>
          <p:nvPr/>
        </p:nvSpPr>
        <p:spPr>
          <a:xfrm>
            <a:off x="101414" y="2056076"/>
            <a:ext cx="5668016" cy="480192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r>
              <a:rPr lang="en-GB" sz="2800" u="sng" dirty="0">
                <a:solidFill>
                  <a:schemeClr val="bg1"/>
                </a:solidFill>
              </a:rPr>
              <a:t>Focus</a:t>
            </a:r>
          </a:p>
          <a:p>
            <a:r>
              <a:rPr lang="en-GB" sz="2800" dirty="0">
                <a:solidFill>
                  <a:schemeClr val="bg1"/>
                </a:solidFill>
              </a:rPr>
              <a:t>Continue to develop continuous cursive handwriting</a:t>
            </a:r>
          </a:p>
          <a:p>
            <a:r>
              <a:rPr lang="en-GB" sz="2800" dirty="0">
                <a:solidFill>
                  <a:schemeClr val="bg1"/>
                </a:solidFill>
              </a:rPr>
              <a:t>Focus on lowercase and capital letters</a:t>
            </a:r>
          </a:p>
          <a:p>
            <a:r>
              <a:rPr lang="en-GB" sz="2800" dirty="0">
                <a:solidFill>
                  <a:schemeClr val="bg1"/>
                </a:solidFill>
              </a:rPr>
              <a:t>Show clear ascenders and descenders</a:t>
            </a:r>
          </a:p>
          <a:p>
            <a:r>
              <a:rPr lang="en-GB" sz="2800" dirty="0">
                <a:solidFill>
                  <a:schemeClr val="bg1"/>
                </a:solidFill>
              </a:rPr>
              <a:t>Introduce the different letter joins</a:t>
            </a:r>
          </a:p>
          <a:p>
            <a:r>
              <a:rPr lang="en-GB" sz="2800" dirty="0">
                <a:solidFill>
                  <a:schemeClr val="bg1"/>
                </a:solidFill>
              </a:rPr>
              <a:t>Encourage children to join when they are ready</a:t>
            </a:r>
          </a:p>
          <a:p>
            <a:endParaRPr lang="en-GB" sz="2800" dirty="0"/>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7" name="Picture 6">
            <a:extLst>
              <a:ext uri="{FF2B5EF4-FFF2-40B4-BE49-F238E27FC236}">
                <a16:creationId xmlns:a16="http://schemas.microsoft.com/office/drawing/2014/main" id="{6616133A-794E-4731-BA1A-C50DDEA69F4D}"/>
              </a:ext>
            </a:extLst>
          </p:cNvPr>
          <p:cNvPicPr>
            <a:picLocks noChangeAspect="1"/>
          </p:cNvPicPr>
          <p:nvPr/>
        </p:nvPicPr>
        <p:blipFill rotWithShape="1">
          <a:blip r:embed="rId4"/>
          <a:srcRect l="51000" t="9206" b="35844"/>
          <a:stretch/>
        </p:blipFill>
        <p:spPr>
          <a:xfrm>
            <a:off x="6341420" y="2263320"/>
            <a:ext cx="5253387" cy="4387436"/>
          </a:xfrm>
          <a:prstGeom prst="rect">
            <a:avLst/>
          </a:prstGeom>
        </p:spPr>
      </p:pic>
      <p:pic>
        <p:nvPicPr>
          <p:cNvPr id="8" name="Picture 4" descr="Simple, flat pencil icon. Yellow pencil ...">
            <a:extLst>
              <a:ext uri="{FF2B5EF4-FFF2-40B4-BE49-F238E27FC236}">
                <a16:creationId xmlns:a16="http://schemas.microsoft.com/office/drawing/2014/main" id="{E7B97176-C406-465B-ADA1-CCE29A1F4E3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423" t="6128" r="5368" b="7132"/>
          <a:stretch/>
        </p:blipFill>
        <p:spPr bwMode="auto">
          <a:xfrm rot="5400000">
            <a:off x="8425190" y="293665"/>
            <a:ext cx="1868992" cy="1858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5427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147703" y="2013604"/>
            <a:ext cx="9491609" cy="4844395"/>
          </a:xfrm>
        </p:spPr>
        <p:txBody>
          <a:bodyPr>
            <a:noAutofit/>
          </a:bodyPr>
          <a:lstStyle/>
          <a:p>
            <a:r>
              <a:rPr lang="en-GB" dirty="0">
                <a:solidFill>
                  <a:schemeClr val="bg1"/>
                </a:solidFill>
              </a:rPr>
              <a:t>Counting and number sequences to 100</a:t>
            </a:r>
          </a:p>
          <a:p>
            <a:r>
              <a:rPr lang="en-GB" dirty="0">
                <a:solidFill>
                  <a:schemeClr val="bg1"/>
                </a:solidFill>
              </a:rPr>
              <a:t>Place value of any 2-digit number</a:t>
            </a:r>
          </a:p>
          <a:p>
            <a:r>
              <a:rPr lang="en-GB" dirty="0">
                <a:solidFill>
                  <a:schemeClr val="bg1"/>
                </a:solidFill>
              </a:rPr>
              <a:t>+  -  x  ÷</a:t>
            </a:r>
          </a:p>
          <a:p>
            <a:r>
              <a:rPr lang="en-GB" dirty="0">
                <a:solidFill>
                  <a:schemeClr val="bg1"/>
                </a:solidFill>
              </a:rPr>
              <a:t>Times tables- 10, 5 and 2 times tables</a:t>
            </a:r>
          </a:p>
          <a:p>
            <a:r>
              <a:rPr lang="en-GB" dirty="0">
                <a:solidFill>
                  <a:schemeClr val="bg1"/>
                </a:solidFill>
              </a:rPr>
              <a:t>Fractions – ½, ¼, 1/3, ¾ </a:t>
            </a:r>
          </a:p>
          <a:p>
            <a:r>
              <a:rPr lang="en-GB" dirty="0">
                <a:solidFill>
                  <a:schemeClr val="bg1"/>
                </a:solidFill>
              </a:rPr>
              <a:t>Measuring length, height, mass, capacity, volume, time and temperature.</a:t>
            </a:r>
          </a:p>
          <a:p>
            <a:r>
              <a:rPr lang="en-GB" dirty="0">
                <a:solidFill>
                  <a:schemeClr val="bg1"/>
                </a:solidFill>
              </a:rPr>
              <a:t>Telling the time – o'clock, half past, quarter to and quarter past.</a:t>
            </a:r>
          </a:p>
          <a:p>
            <a:r>
              <a:rPr lang="en-GB" dirty="0">
                <a:solidFill>
                  <a:schemeClr val="bg1"/>
                </a:solidFill>
              </a:rPr>
              <a:t>2D and 3D shapes</a:t>
            </a:r>
          </a:p>
          <a:p>
            <a:r>
              <a:rPr lang="en-GB" dirty="0">
                <a:solidFill>
                  <a:schemeClr val="bg1"/>
                </a:solidFill>
              </a:rPr>
              <a:t>Handling data</a:t>
            </a:r>
          </a:p>
          <a:p>
            <a:r>
              <a:rPr lang="en-GB" dirty="0">
                <a:solidFill>
                  <a:schemeClr val="bg1"/>
                </a:solidFill>
              </a:rPr>
              <a:t>Problem solving relating to all areas. </a:t>
            </a:r>
          </a:p>
          <a:p>
            <a:endParaRPr lang="en-GB" sz="1600" dirty="0"/>
          </a:p>
        </p:txBody>
      </p:sp>
      <p:pic>
        <p:nvPicPr>
          <p:cNvPr id="4098" name="Picture 2" descr="Free Math Related Pictures, Download Free Math Related Pictures png images,  Free ClipArts on Clipart Library">
            <a:extLst>
              <a:ext uri="{FF2B5EF4-FFF2-40B4-BE49-F238E27FC236}">
                <a16:creationId xmlns:a16="http://schemas.microsoft.com/office/drawing/2014/main" id="{C4049193-BC98-4831-8640-C6A8C39C1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87" y="202590"/>
            <a:ext cx="2628925" cy="218221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77DE024-163D-4219-9B4B-644EA59E29C5}"/>
              </a:ext>
            </a:extLst>
          </p:cNvPr>
          <p:cNvPicPr>
            <a:picLocks noChangeAspect="1"/>
          </p:cNvPicPr>
          <p:nvPr/>
        </p:nvPicPr>
        <p:blipFill>
          <a:blip r:embed="rId5"/>
          <a:stretch>
            <a:fillRect/>
          </a:stretch>
        </p:blipFill>
        <p:spPr>
          <a:xfrm>
            <a:off x="9696702" y="2104884"/>
            <a:ext cx="2240513" cy="2240513"/>
          </a:xfrm>
          <a:prstGeom prst="rect">
            <a:avLst/>
          </a:prstGeom>
        </p:spPr>
      </p:pic>
    </p:spTree>
    <p:extLst>
      <p:ext uri="{BB962C8B-B14F-4D97-AF65-F5344CB8AC3E}">
        <p14:creationId xmlns:p14="http://schemas.microsoft.com/office/powerpoint/2010/main" val="39902478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lstStyle/>
          <a:p>
            <a:r>
              <a:rPr lang="en-GB" dirty="0"/>
              <a:t>Year 2 Curriculum Content</a:t>
            </a:r>
          </a:p>
        </p:txBody>
      </p:sp>
      <p:sp>
        <p:nvSpPr>
          <p:cNvPr id="3" name="Rectangle 2">
            <a:extLst>
              <a:ext uri="{FF2B5EF4-FFF2-40B4-BE49-F238E27FC236}">
                <a16:creationId xmlns:a16="http://schemas.microsoft.com/office/drawing/2014/main" id="{29A31C88-9D78-47FE-A952-A98EFF5FC347}"/>
              </a:ext>
            </a:extLst>
          </p:cNvPr>
          <p:cNvSpPr/>
          <p:nvPr/>
        </p:nvSpPr>
        <p:spPr>
          <a:xfrm>
            <a:off x="311995" y="2394812"/>
            <a:ext cx="7474044" cy="4031873"/>
          </a:xfrm>
          <a:prstGeom prst="rect">
            <a:avLst/>
          </a:prstGeom>
        </p:spPr>
        <p:txBody>
          <a:bodyPr wrap="square">
            <a:spAutoFit/>
          </a:bodyPr>
          <a:lstStyle/>
          <a:p>
            <a:r>
              <a:rPr lang="en-GB" sz="2800" dirty="0">
                <a:solidFill>
                  <a:schemeClr val="bg1"/>
                </a:solidFill>
              </a:rPr>
              <a:t>In Year 2 we have selected a variety of fun, interesting and exciting topics for our lessons. </a:t>
            </a:r>
          </a:p>
          <a:p>
            <a:endParaRPr lang="en-GB" sz="2800" dirty="0">
              <a:solidFill>
                <a:schemeClr val="bg1"/>
              </a:solidFill>
            </a:endParaRPr>
          </a:p>
          <a:p>
            <a:r>
              <a:rPr lang="en-GB" sz="2800" dirty="0">
                <a:solidFill>
                  <a:schemeClr val="bg1"/>
                </a:solidFill>
              </a:rPr>
              <a:t>We will teach a variety of subjects including Reading, Writing, Maths, Science, Geography, History, PSHE, RE, PE, Art, D&amp;T, Computing and Music.</a:t>
            </a:r>
          </a:p>
          <a:p>
            <a:endParaRPr lang="en-GB" sz="3200" dirty="0"/>
          </a:p>
        </p:txBody>
      </p:sp>
      <p:pic>
        <p:nvPicPr>
          <p:cNvPr id="3076" name="Picture 4" descr="Free Scientist Pictures, Download Free Clip Art, Free - Science Experiment  Clipart, HD Png Download , Transparent Png Image - PNGitem">
            <a:extLst>
              <a:ext uri="{FF2B5EF4-FFF2-40B4-BE49-F238E27FC236}">
                <a16:creationId xmlns:a16="http://schemas.microsoft.com/office/drawing/2014/main" id="{82D81230-F102-48BE-BDAA-D8C28262BE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6074" y="2394812"/>
            <a:ext cx="3630552" cy="40318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395394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Subjects</a:t>
            </a:r>
          </a:p>
        </p:txBody>
      </p:sp>
      <p:sp>
        <p:nvSpPr>
          <p:cNvPr id="4" name="Rectangle 3"/>
          <p:cNvSpPr/>
          <p:nvPr/>
        </p:nvSpPr>
        <p:spPr>
          <a:xfrm>
            <a:off x="361261" y="2510850"/>
            <a:ext cx="6771059" cy="3570208"/>
          </a:xfrm>
          <a:prstGeom prst="rect">
            <a:avLst/>
          </a:prstGeom>
        </p:spPr>
        <p:txBody>
          <a:bodyPr wrap="square">
            <a:spAutoFit/>
          </a:bodyPr>
          <a:lstStyle/>
          <a:p>
            <a:r>
              <a:rPr lang="en-GB" sz="2400" u="sng" dirty="0">
                <a:solidFill>
                  <a:schemeClr val="bg1"/>
                </a:solidFill>
              </a:rPr>
              <a:t>Science</a:t>
            </a:r>
            <a:r>
              <a:rPr lang="en-GB" sz="2400" dirty="0">
                <a:solidFill>
                  <a:schemeClr val="bg1"/>
                </a:solidFill>
              </a:rPr>
              <a:t>: living things and their habitats, solids, liquids and gases, materials, plants </a:t>
            </a:r>
          </a:p>
          <a:p>
            <a:endParaRPr lang="en-GB" sz="2400" dirty="0">
              <a:solidFill>
                <a:schemeClr val="bg1"/>
              </a:solidFill>
            </a:endParaRPr>
          </a:p>
          <a:p>
            <a:endParaRPr lang="en-GB" sz="500" dirty="0">
              <a:solidFill>
                <a:schemeClr val="bg1"/>
              </a:solidFill>
            </a:endParaRPr>
          </a:p>
          <a:p>
            <a:r>
              <a:rPr lang="en-GB" sz="2400" u="sng" dirty="0">
                <a:solidFill>
                  <a:schemeClr val="bg1"/>
                </a:solidFill>
              </a:rPr>
              <a:t>History</a:t>
            </a:r>
            <a:r>
              <a:rPr lang="en-GB" sz="2400" dirty="0">
                <a:solidFill>
                  <a:schemeClr val="bg1"/>
                </a:solidFill>
              </a:rPr>
              <a:t>: what was school like in the past? How did we learn to fly? What is a monarch?</a:t>
            </a:r>
          </a:p>
          <a:p>
            <a:endParaRPr lang="en-GB" sz="2400" dirty="0">
              <a:solidFill>
                <a:schemeClr val="bg1"/>
              </a:solidFill>
            </a:endParaRPr>
          </a:p>
          <a:p>
            <a:endParaRPr lang="en-GB" sz="500" dirty="0">
              <a:solidFill>
                <a:schemeClr val="bg1"/>
              </a:solidFill>
            </a:endParaRPr>
          </a:p>
          <a:p>
            <a:r>
              <a:rPr lang="en-GB" sz="2400" u="sng" dirty="0">
                <a:solidFill>
                  <a:schemeClr val="bg1"/>
                </a:solidFill>
              </a:rPr>
              <a:t>Geography</a:t>
            </a:r>
            <a:r>
              <a:rPr lang="en-GB" sz="2400" dirty="0">
                <a:solidFill>
                  <a:schemeClr val="bg1"/>
                </a:solidFill>
              </a:rPr>
              <a:t>: Would you prefer to live in a hot or cold place? Why is our world wonderful? What is it like to live by the coast? </a:t>
            </a:r>
            <a:endParaRPr lang="en-GB" sz="500" dirty="0">
              <a:solidFill>
                <a:schemeClr val="bg1"/>
              </a:solidFill>
            </a:endParaRPr>
          </a:p>
        </p:txBody>
      </p:sp>
      <p:pic>
        <p:nvPicPr>
          <p:cNvPr id="5" name="Picture 4">
            <a:extLst>
              <a:ext uri="{FF2B5EF4-FFF2-40B4-BE49-F238E27FC236}">
                <a16:creationId xmlns:a16="http://schemas.microsoft.com/office/drawing/2014/main" id="{841D0C44-197F-FB44-8A76-CF57F38824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5124" name="Picture 4" descr="Pin on OGT Blogger Friends">
            <a:extLst>
              <a:ext uri="{FF2B5EF4-FFF2-40B4-BE49-F238E27FC236}">
                <a16:creationId xmlns:a16="http://schemas.microsoft.com/office/drawing/2014/main" id="{4A5BAAB9-5540-4547-AE19-7609D9FB22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5090" y="4614130"/>
            <a:ext cx="3810000" cy="19907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aking Flight With the Wright Brothers">
            <a:extLst>
              <a:ext uri="{FF2B5EF4-FFF2-40B4-BE49-F238E27FC236}">
                <a16:creationId xmlns:a16="http://schemas.microsoft.com/office/drawing/2014/main" id="{DE90FDE3-C3C0-4B33-AEE0-8494E39D5C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48395" y="2416836"/>
            <a:ext cx="3614869" cy="2024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2527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2019" y="2046890"/>
            <a:ext cx="7868961" cy="4811109"/>
          </a:xfrm>
        </p:spPr>
        <p:txBody>
          <a:bodyPr>
            <a:normAutofit/>
          </a:bodyPr>
          <a:lstStyle/>
          <a:p>
            <a:r>
              <a:rPr lang="en-GB" u="sng" dirty="0">
                <a:solidFill>
                  <a:schemeClr val="bg1"/>
                </a:solidFill>
              </a:rPr>
              <a:t>Art</a:t>
            </a:r>
            <a:r>
              <a:rPr lang="en-GB" dirty="0">
                <a:solidFill>
                  <a:schemeClr val="bg1"/>
                </a:solidFill>
              </a:rPr>
              <a:t>: map it out, mixed media and sculpture- clay</a:t>
            </a:r>
          </a:p>
          <a:p>
            <a:endParaRPr lang="en-GB" dirty="0">
              <a:solidFill>
                <a:schemeClr val="bg1"/>
              </a:solidFill>
            </a:endParaRPr>
          </a:p>
          <a:p>
            <a:r>
              <a:rPr lang="en-GB" u="sng" dirty="0">
                <a:solidFill>
                  <a:schemeClr val="bg1"/>
                </a:solidFill>
              </a:rPr>
              <a:t>Design and technology</a:t>
            </a:r>
            <a:r>
              <a:rPr lang="en-GB" dirty="0">
                <a:solidFill>
                  <a:schemeClr val="bg1"/>
                </a:solidFill>
              </a:rPr>
              <a:t>: mechanical moving monsters, textile pouches, cooking, structures- baby bear’s chair</a:t>
            </a:r>
          </a:p>
          <a:p>
            <a:endParaRPr lang="en-GB" dirty="0">
              <a:solidFill>
                <a:schemeClr val="bg1"/>
              </a:solidFill>
            </a:endParaRPr>
          </a:p>
          <a:p>
            <a:r>
              <a:rPr lang="en-GB" u="sng" dirty="0">
                <a:solidFill>
                  <a:schemeClr val="bg1"/>
                </a:solidFill>
              </a:rPr>
              <a:t>Physical Education</a:t>
            </a:r>
            <a:r>
              <a:rPr lang="en-GB" dirty="0">
                <a:solidFill>
                  <a:schemeClr val="bg1"/>
                </a:solidFill>
              </a:rPr>
              <a:t>: dance; gymnastics; athletics; ball skills; yoga; football</a:t>
            </a:r>
          </a:p>
          <a:p>
            <a:endParaRPr lang="en-GB" dirty="0">
              <a:solidFill>
                <a:schemeClr val="bg1"/>
              </a:solidFill>
            </a:endParaRPr>
          </a:p>
          <a:p>
            <a:r>
              <a:rPr lang="en-GB" u="sng" dirty="0">
                <a:solidFill>
                  <a:schemeClr val="bg1"/>
                </a:solidFill>
              </a:rPr>
              <a:t>Religious Education</a:t>
            </a:r>
            <a:r>
              <a:rPr lang="en-GB" dirty="0">
                <a:solidFill>
                  <a:schemeClr val="bg1"/>
                </a:solidFill>
              </a:rPr>
              <a:t>: Islam; Judaism; Christianity; caring for others and our world</a:t>
            </a:r>
          </a:p>
        </p:txBody>
      </p:sp>
      <p:sp>
        <p:nvSpPr>
          <p:cNvPr id="4" name="Title 1"/>
          <p:cNvSpPr>
            <a:spLocks noGrp="1"/>
          </p:cNvSpPr>
          <p:nvPr>
            <p:ph type="title"/>
          </p:nvPr>
        </p:nvSpPr>
        <p:spPr/>
        <p:txBody>
          <a:bodyPr/>
          <a:lstStyle/>
          <a:p>
            <a:r>
              <a:rPr lang="en-GB" dirty="0"/>
              <a:t>Other Subjects</a:t>
            </a:r>
          </a:p>
        </p:txBody>
      </p:sp>
      <p:pic>
        <p:nvPicPr>
          <p:cNvPr id="5" name="Picture 4">
            <a:extLst>
              <a:ext uri="{FF2B5EF4-FFF2-40B4-BE49-F238E27FC236}">
                <a16:creationId xmlns:a16="http://schemas.microsoft.com/office/drawing/2014/main" id="{3F260367-15C0-7D47-ACAF-B9021F12DE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2050" name="Picture 2" descr="Baby Bear's Chair 🐻🪑🧸 | Barley Mow ...">
            <a:extLst>
              <a:ext uri="{FF2B5EF4-FFF2-40B4-BE49-F238E27FC236}">
                <a16:creationId xmlns:a16="http://schemas.microsoft.com/office/drawing/2014/main" id="{DE4CA653-D2E3-40B6-A651-501CF5F311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23006" y="2293739"/>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3768F24-E2FB-4992-9C8B-E4BF763CC477}"/>
              </a:ext>
            </a:extLst>
          </p:cNvPr>
          <p:cNvPicPr>
            <a:picLocks noChangeAspect="1"/>
          </p:cNvPicPr>
          <p:nvPr/>
        </p:nvPicPr>
        <p:blipFill rotWithShape="1">
          <a:blip r:embed="rId5"/>
          <a:srcRect l="1771" t="52500"/>
          <a:stretch/>
        </p:blipFill>
        <p:spPr>
          <a:xfrm>
            <a:off x="7575519" y="5023835"/>
            <a:ext cx="4492656" cy="1629362"/>
          </a:xfrm>
          <a:prstGeom prst="rect">
            <a:avLst/>
          </a:prstGeom>
        </p:spPr>
      </p:pic>
    </p:spTree>
    <p:extLst>
      <p:ext uri="{BB962C8B-B14F-4D97-AF65-F5344CB8AC3E}">
        <p14:creationId xmlns:p14="http://schemas.microsoft.com/office/powerpoint/2010/main" val="206332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32935-B043-4AB1-ADF1-97DD0F629306}"/>
              </a:ext>
            </a:extLst>
          </p:cNvPr>
          <p:cNvSpPr>
            <a:spLocks noGrp="1"/>
          </p:cNvSpPr>
          <p:nvPr>
            <p:ph type="title"/>
          </p:nvPr>
        </p:nvSpPr>
        <p:spPr/>
        <p:txBody>
          <a:bodyPr/>
          <a:lstStyle/>
          <a:p>
            <a:r>
              <a:rPr lang="en-GB" dirty="0"/>
              <a:t>Homework</a:t>
            </a:r>
          </a:p>
        </p:txBody>
      </p:sp>
      <p:sp>
        <p:nvSpPr>
          <p:cNvPr id="3" name="Content Placeholder 2">
            <a:extLst>
              <a:ext uri="{FF2B5EF4-FFF2-40B4-BE49-F238E27FC236}">
                <a16:creationId xmlns:a16="http://schemas.microsoft.com/office/drawing/2014/main" id="{C7A4BC28-4D27-4155-B97D-02BA5385C8ED}"/>
              </a:ext>
            </a:extLst>
          </p:cNvPr>
          <p:cNvSpPr>
            <a:spLocks noGrp="1"/>
          </p:cNvSpPr>
          <p:nvPr>
            <p:ph idx="1"/>
          </p:nvPr>
        </p:nvSpPr>
        <p:spPr>
          <a:xfrm>
            <a:off x="181275" y="2132590"/>
            <a:ext cx="11829450" cy="4725409"/>
          </a:xfrm>
        </p:spPr>
        <p:txBody>
          <a:bodyPr>
            <a:normAutofit lnSpcReduction="10000"/>
          </a:bodyPr>
          <a:lstStyle/>
          <a:p>
            <a:pPr fontAlgn="base"/>
            <a:r>
              <a:rPr lang="en-GB" sz="1800" dirty="0"/>
              <a:t>Read to an adult every night and change their books each week.</a:t>
            </a:r>
            <a:r>
              <a:rPr lang="en-US" sz="1800" dirty="0"/>
              <a:t>​</a:t>
            </a:r>
          </a:p>
          <a:p>
            <a:pPr fontAlgn="base"/>
            <a:r>
              <a:rPr lang="en-GB" sz="1800" dirty="0"/>
              <a:t>Times Table Rockstars (login details stuck on the inside cover of reading records)</a:t>
            </a:r>
            <a:r>
              <a:rPr lang="en-US" sz="1800" dirty="0"/>
              <a:t>​</a:t>
            </a:r>
          </a:p>
          <a:p>
            <a:pPr fontAlgn="base"/>
            <a:r>
              <a:rPr lang="en-GB" sz="1800" dirty="0"/>
              <a:t>Year group project</a:t>
            </a:r>
          </a:p>
          <a:p>
            <a:pPr marL="0" indent="0" fontAlgn="base">
              <a:buNone/>
            </a:pPr>
            <a:endParaRPr lang="en-US" sz="1800" dirty="0"/>
          </a:p>
          <a:p>
            <a:pPr marL="0" indent="0" fontAlgn="base">
              <a:buNone/>
            </a:pPr>
            <a:endParaRPr lang="en-US" sz="1800" dirty="0"/>
          </a:p>
          <a:p>
            <a:pPr marL="0" indent="0" fontAlgn="base">
              <a:buNone/>
            </a:pPr>
            <a:r>
              <a:rPr lang="en-GB" sz="1800" u="sng" dirty="0"/>
              <a:t>Top tips</a:t>
            </a:r>
            <a:r>
              <a:rPr lang="en-US" sz="1800" dirty="0"/>
              <a:t>​</a:t>
            </a:r>
          </a:p>
          <a:p>
            <a:pPr fontAlgn="base"/>
            <a:r>
              <a:rPr lang="en-GB" sz="1800" dirty="0"/>
              <a:t>Make sure homework doesn't become a battle.</a:t>
            </a:r>
            <a:r>
              <a:rPr lang="en-US" sz="1800" dirty="0"/>
              <a:t>​</a:t>
            </a:r>
          </a:p>
          <a:p>
            <a:pPr fontAlgn="base"/>
            <a:r>
              <a:rPr lang="en-GB" sz="1800" dirty="0"/>
              <a:t>Provide quiet working space and agree the time beforehand.</a:t>
            </a:r>
            <a:r>
              <a:rPr lang="en-US" sz="1800" dirty="0"/>
              <a:t>​</a:t>
            </a:r>
          </a:p>
          <a:p>
            <a:pPr fontAlgn="base"/>
            <a:r>
              <a:rPr lang="en-GB" sz="1800" dirty="0"/>
              <a:t>Don’t let homework become overwhelming or last minute.</a:t>
            </a:r>
            <a:r>
              <a:rPr lang="en-US" sz="1800" dirty="0"/>
              <a:t>​</a:t>
            </a:r>
          </a:p>
          <a:p>
            <a:pPr fontAlgn="base"/>
            <a:r>
              <a:rPr lang="en-GB" sz="1800" dirty="0"/>
              <a:t>Have suitable equipment to complete homework i.e. pencils not pens, colouring pencils, rulers and rubbers etc.  </a:t>
            </a:r>
            <a:r>
              <a:rPr lang="en-US" sz="1800" dirty="0"/>
              <a:t>​</a:t>
            </a:r>
          </a:p>
          <a:p>
            <a:pPr fontAlgn="base"/>
            <a:r>
              <a:rPr lang="en-GB" sz="1800" dirty="0"/>
              <a:t>Prioritise: Reading and times tables.</a:t>
            </a:r>
            <a:r>
              <a:rPr lang="en-US" sz="1800" dirty="0"/>
              <a:t>​</a:t>
            </a:r>
          </a:p>
          <a:p>
            <a:pPr fontAlgn="base"/>
            <a:r>
              <a:rPr lang="en-GB" sz="1800" dirty="0"/>
              <a:t>Make sure there is time with the family exploring, discovering, building relationships with others outside of school.</a:t>
            </a:r>
            <a:r>
              <a:rPr lang="en-US" sz="1800" dirty="0"/>
              <a:t>​</a:t>
            </a:r>
          </a:p>
          <a:p>
            <a:endParaRPr lang="en-GB" sz="1600" dirty="0"/>
          </a:p>
        </p:txBody>
      </p:sp>
      <p:sp>
        <p:nvSpPr>
          <p:cNvPr id="5" name="AutoShape 2" descr="https://ukc-powerpoint.officeapps.live.com/pods/GetClipboardImage.ashx?Id=9c16ab0c-a793-48e5-b86e-2ab06b29b89f&amp;DC=GUK1&amp;pkey=8e79d1d7-db0c-4bd8-a11d-8ff808c1116c&amp;wdwaccluster=GUK1">
            <a:extLst>
              <a:ext uri="{FF2B5EF4-FFF2-40B4-BE49-F238E27FC236}">
                <a16:creationId xmlns:a16="http://schemas.microsoft.com/office/drawing/2014/main" id="{4C55A99E-032E-48E1-9045-A8F64848DA0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0741F7A7-632B-4B28-B955-AEF9D6B737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4" name="Picture 3">
            <a:extLst>
              <a:ext uri="{FF2B5EF4-FFF2-40B4-BE49-F238E27FC236}">
                <a16:creationId xmlns:a16="http://schemas.microsoft.com/office/drawing/2014/main" id="{EEC2CE9D-F470-4176-837C-36E06E1773C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7979" b="93723" l="10000" r="92000">
                        <a14:foregroundMark x1="44500" y1="9043" x2="44250" y2="11596"/>
                        <a14:foregroundMark x1="73000" y1="87553" x2="14500" y2="88085"/>
                        <a14:foregroundMark x1="50583" y1="83723" x2="34583" y2="82553"/>
                        <a14:foregroundMark x1="78833" y1="12660" x2="76250" y2="20957"/>
                        <a14:foregroundMark x1="76250" y1="20957" x2="82000" y2="20213"/>
                        <a14:foregroundMark x1="82000" y1="20213" x2="80667" y2="11915"/>
                        <a14:foregroundMark x1="80667" y1="11915" x2="77833" y2="11915"/>
                        <a14:foregroundMark x1="85500" y1="10319" x2="77833" y2="14255"/>
                        <a14:foregroundMark x1="77833" y1="14255" x2="73500" y2="20319"/>
                        <a14:foregroundMark x1="73500" y1="20319" x2="77667" y2="26170"/>
                        <a14:foregroundMark x1="77667" y1="26170" x2="84167" y2="26489"/>
                        <a14:foregroundMark x1="84167" y1="26489" x2="87833" y2="20319"/>
                        <a14:foregroundMark x1="87833" y1="20319" x2="87917" y2="11809"/>
                        <a14:foregroundMark x1="87917" y1="11809" x2="82917" y2="10213"/>
                        <a14:foregroundMark x1="79333" y1="7979" x2="73000" y2="14149"/>
                        <a14:foregroundMark x1="73000" y1="14149" x2="74583" y2="22447"/>
                        <a14:foregroundMark x1="74583" y1="22447" x2="81250" y2="25106"/>
                        <a14:foregroundMark x1="81250" y1="25106" x2="87083" y2="22660"/>
                        <a14:foregroundMark x1="87083" y1="22660" x2="90583" y2="16277"/>
                        <a14:foregroundMark x1="90583" y1="16277" x2="88667" y2="9149"/>
                        <a14:foregroundMark x1="88667" y1="9149" x2="82750" y2="7979"/>
                        <a14:foregroundMark x1="82750" y1="7979" x2="77333" y2="10851"/>
                        <a14:foregroundMark x1="77333" y1="10851" x2="76250" y2="12021"/>
                        <a14:foregroundMark x1="71167" y1="35000" x2="71167" y2="36170"/>
                        <a14:foregroundMark x1="92000" y1="15851" x2="90000" y2="22766"/>
                        <a14:foregroundMark x1="90000" y1="22766" x2="84167" y2="28191"/>
                        <a14:foregroundMark x1="83917" y1="11170" x2="87667" y2="18298"/>
                        <a14:foregroundMark x1="68500" y1="36277" x2="74583" y2="39468"/>
                        <a14:foregroundMark x1="59667" y1="83404" x2="72167" y2="83404"/>
                        <a14:foregroundMark x1="80500" y1="88511" x2="67250" y2="91489"/>
                        <a14:foregroundMark x1="67250" y1="91489" x2="45333" y2="90638"/>
                        <a14:foregroundMark x1="22000" y1="92766" x2="28000" y2="92766"/>
                        <a14:foregroundMark x1="28000" y1="92766" x2="34250" y2="92447"/>
                        <a14:foregroundMark x1="34250" y1="92447" x2="83667" y2="92447"/>
                        <a14:foregroundMark x1="12167" y1="93723" x2="21833" y2="93723"/>
                      </a14:backgroundRemoval>
                    </a14:imgEffect>
                  </a14:imgLayer>
                </a14:imgProps>
              </a:ext>
            </a:extLst>
          </a:blip>
          <a:stretch>
            <a:fillRect/>
          </a:stretch>
        </p:blipFill>
        <p:spPr>
          <a:xfrm>
            <a:off x="9056759" y="2272030"/>
            <a:ext cx="2953966" cy="2313940"/>
          </a:xfrm>
          <a:prstGeom prst="rect">
            <a:avLst/>
          </a:prstGeom>
        </p:spPr>
      </p:pic>
    </p:spTree>
    <p:extLst>
      <p:ext uri="{BB962C8B-B14F-4D97-AF65-F5344CB8AC3E}">
        <p14:creationId xmlns:p14="http://schemas.microsoft.com/office/powerpoint/2010/main" val="26281106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7BB3D-1BC7-4050-B584-F227AA2E8F50}"/>
              </a:ext>
            </a:extLst>
          </p:cNvPr>
          <p:cNvSpPr>
            <a:spLocks noGrp="1"/>
          </p:cNvSpPr>
          <p:nvPr>
            <p:ph type="title"/>
          </p:nvPr>
        </p:nvSpPr>
        <p:spPr/>
        <p:txBody>
          <a:bodyPr/>
          <a:lstStyle/>
          <a:p>
            <a:r>
              <a:rPr lang="en-US" dirty="0"/>
              <a:t>Helpful Websites</a:t>
            </a:r>
            <a:endParaRPr lang="en-GB" dirty="0"/>
          </a:p>
        </p:txBody>
      </p:sp>
      <p:sp>
        <p:nvSpPr>
          <p:cNvPr id="3" name="TextBox 2">
            <a:extLst>
              <a:ext uri="{FF2B5EF4-FFF2-40B4-BE49-F238E27FC236}">
                <a16:creationId xmlns:a16="http://schemas.microsoft.com/office/drawing/2014/main" id="{9313AE90-AC08-44FD-B049-CA47AB88B7DB}"/>
              </a:ext>
            </a:extLst>
          </p:cNvPr>
          <p:cNvSpPr txBox="1"/>
          <p:nvPr/>
        </p:nvSpPr>
        <p:spPr>
          <a:xfrm>
            <a:off x="435429" y="2411453"/>
            <a:ext cx="10602686" cy="3970318"/>
          </a:xfrm>
          <a:prstGeom prst="rect">
            <a:avLst/>
          </a:prstGeom>
          <a:noFill/>
        </p:spPr>
        <p:txBody>
          <a:bodyPr wrap="square" rtlCol="0">
            <a:spAutoFit/>
          </a:bodyPr>
          <a:lstStyle/>
          <a:p>
            <a:endParaRPr lang="en-US" sz="2400" dirty="0"/>
          </a:p>
          <a:p>
            <a:r>
              <a:rPr lang="en-US" sz="2400" dirty="0">
                <a:solidFill>
                  <a:schemeClr val="bg1"/>
                </a:solidFill>
                <a:hlinkClick r:id="rId3">
                  <a:extLst>
                    <a:ext uri="{A12FA001-AC4F-418D-AE19-62706E023703}">
                      <ahyp:hlinkClr xmlns:ahyp="http://schemas.microsoft.com/office/drawing/2018/hyperlinkcolor" val="tx"/>
                    </a:ext>
                  </a:extLst>
                </a:hlinkClick>
              </a:rPr>
              <a:t>www.topmarks.co.uk</a:t>
            </a:r>
            <a:r>
              <a:rPr lang="en-US" sz="2400" dirty="0">
                <a:solidFill>
                  <a:schemeClr val="bg1"/>
                </a:solidFill>
              </a:rPr>
              <a:t> </a:t>
            </a:r>
            <a:r>
              <a:rPr lang="en-US" sz="2400" dirty="0"/>
              <a:t>– Interactive, fun </a:t>
            </a:r>
            <a:r>
              <a:rPr lang="en-US" sz="2400" dirty="0" err="1"/>
              <a:t>maths</a:t>
            </a:r>
            <a:r>
              <a:rPr lang="en-US" sz="2400" dirty="0"/>
              <a:t> games.</a:t>
            </a:r>
          </a:p>
          <a:p>
            <a:endParaRPr lang="en-US" sz="2400" dirty="0"/>
          </a:p>
          <a:p>
            <a:r>
              <a:rPr lang="en-US" sz="2400" dirty="0">
                <a:solidFill>
                  <a:schemeClr val="bg1"/>
                </a:solidFill>
                <a:hlinkClick r:id="rId4">
                  <a:extLst>
                    <a:ext uri="{A12FA001-AC4F-418D-AE19-62706E023703}">
                      <ahyp:hlinkClr xmlns:ahyp="http://schemas.microsoft.com/office/drawing/2018/hyperlinkcolor" val="tx"/>
                    </a:ext>
                  </a:extLst>
                </a:hlinkClick>
              </a:rPr>
              <a:t>www.teachhandwriting.co.uk</a:t>
            </a:r>
            <a:r>
              <a:rPr lang="en-US" sz="2400" dirty="0">
                <a:solidFill>
                  <a:schemeClr val="bg1"/>
                </a:solidFill>
              </a:rPr>
              <a:t> </a:t>
            </a:r>
            <a:r>
              <a:rPr lang="en-US" sz="2400" dirty="0"/>
              <a:t>– Video demonstrations of how to form letters, and fine motor skill exercises.</a:t>
            </a:r>
          </a:p>
          <a:p>
            <a:endParaRPr lang="en-US" sz="2400" dirty="0"/>
          </a:p>
          <a:p>
            <a:r>
              <a:rPr lang="en-US" sz="2400" dirty="0">
                <a:solidFill>
                  <a:schemeClr val="bg1"/>
                </a:solidFill>
                <a:hlinkClick r:id="rId5">
                  <a:extLst>
                    <a:ext uri="{A12FA001-AC4F-418D-AE19-62706E023703}">
                      <ahyp:hlinkClr xmlns:ahyp="http://schemas.microsoft.com/office/drawing/2018/hyperlinkcolor" val="tx"/>
                    </a:ext>
                  </a:extLst>
                </a:hlinkClick>
              </a:rPr>
              <a:t>www.phonicsplay.co.uk</a:t>
            </a:r>
            <a:r>
              <a:rPr lang="en-US" sz="2400" dirty="0">
                <a:solidFill>
                  <a:schemeClr val="bg1"/>
                </a:solidFill>
              </a:rPr>
              <a:t> </a:t>
            </a:r>
            <a:r>
              <a:rPr lang="en-US" sz="2400" dirty="0"/>
              <a:t>– Interactive phonics games for phases 3-5.</a:t>
            </a:r>
          </a:p>
          <a:p>
            <a:endParaRPr lang="en-US" sz="2400" dirty="0"/>
          </a:p>
          <a:p>
            <a:r>
              <a:rPr lang="en-US" sz="2400" dirty="0">
                <a:solidFill>
                  <a:schemeClr val="bg1"/>
                </a:solidFill>
                <a:hlinkClick r:id="rId6">
                  <a:extLst>
                    <a:ext uri="{A12FA001-AC4F-418D-AE19-62706E023703}">
                      <ahyp:hlinkClr xmlns:ahyp="http://schemas.microsoft.com/office/drawing/2018/hyperlinkcolor" val="tx"/>
                    </a:ext>
                  </a:extLst>
                </a:hlinkClick>
              </a:rPr>
              <a:t>www.oxfordowl.co.uk</a:t>
            </a:r>
            <a:r>
              <a:rPr lang="en-US" sz="2400" dirty="0">
                <a:solidFill>
                  <a:schemeClr val="bg1"/>
                </a:solidFill>
              </a:rPr>
              <a:t> </a:t>
            </a:r>
            <a:r>
              <a:rPr lang="en-US" sz="2400" dirty="0"/>
              <a:t>– Online reading and phonics resources.</a:t>
            </a:r>
          </a:p>
          <a:p>
            <a:endParaRPr lang="en-US" dirty="0"/>
          </a:p>
          <a:p>
            <a:endParaRPr lang="en-US" dirty="0"/>
          </a:p>
        </p:txBody>
      </p:sp>
      <p:pic>
        <p:nvPicPr>
          <p:cNvPr id="4" name="Picture 3">
            <a:extLst>
              <a:ext uri="{FF2B5EF4-FFF2-40B4-BE49-F238E27FC236}">
                <a16:creationId xmlns:a16="http://schemas.microsoft.com/office/drawing/2014/main" id="{33C5814B-2A33-4A20-A980-4AC849A3AA0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240606188"/>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9" ma:contentTypeDescription="Create a new document." ma:contentTypeScope="" ma:versionID="a2c40616d48abb8b8482dff5428c09a5">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8aed057c0d7abc6555bfa34a8f3ce972"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0ac7be85-a0a8-49be-b1d6-19f170f497e8" xsi:nil="true"/>
    <lcf76f155ced4ddcb4097134ff3c332f xmlns="7c72002a-58c7-4688-88ea-d7474b83451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4780247-507B-4376-B68E-9E015A576C04}">
  <ds:schemaRefs>
    <ds:schemaRef ds:uri="http://schemas.microsoft.com/sharepoint/v3/contenttype/forms"/>
  </ds:schemaRefs>
</ds:datastoreItem>
</file>

<file path=customXml/itemProps2.xml><?xml version="1.0" encoding="utf-8"?>
<ds:datastoreItem xmlns:ds="http://schemas.openxmlformats.org/officeDocument/2006/customXml" ds:itemID="{5A17816B-CB8B-4FD6-8A89-7C0FC02420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c72002a-58c7-4688-88ea-d7474b834510"/>
    <ds:schemaRef ds:uri="0ac7be85-a0a8-49be-b1d6-19f170f497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0CBC3C5-FAFB-476D-9123-77D70743E952}">
  <ds:schemaRefs>
    <ds:schemaRef ds:uri="http://schemas.microsoft.com/office/2006/documentManagement/types"/>
    <ds:schemaRef ds:uri="http://purl.org/dc/elements/1.1/"/>
    <ds:schemaRef ds:uri="http://schemas.microsoft.com/office/2006/metadata/properties"/>
    <ds:schemaRef ds:uri="http://purl.org/dc/dcmitype/"/>
    <ds:schemaRef ds:uri="http://schemas.microsoft.com/office/infopath/2007/PartnerControls"/>
    <ds:schemaRef ds:uri="7a17179b-aefc-49ee-a78c-7376b0597cb9"/>
    <ds:schemaRef ds:uri="http://schemas.openxmlformats.org/package/2006/metadata/core-properties"/>
    <ds:schemaRef ds:uri="34436a08-7535-46a2-9e4b-93caa8420910"/>
    <ds:schemaRef ds:uri="http://www.w3.org/XML/1998/namespace"/>
    <ds:schemaRef ds:uri="http://purl.org/dc/terms/"/>
    <ds:schemaRef ds:uri="0ac7be85-a0a8-49be-b1d6-19f170f497e8"/>
    <ds:schemaRef ds:uri="7c72002a-58c7-4688-88ea-d7474b834510"/>
  </ds:schemaRefs>
</ds:datastoreItem>
</file>

<file path=docProps/app.xml><?xml version="1.0" encoding="utf-8"?>
<Properties xmlns="http://schemas.openxmlformats.org/officeDocument/2006/extended-properties" xmlns:vt="http://schemas.openxmlformats.org/officeDocument/2006/docPropsVTypes">
  <Template>TM04033917[[fn=Berlin]]</Template>
  <TotalTime>2628</TotalTime>
  <Words>1305</Words>
  <Application>Microsoft Office PowerPoint</Application>
  <PresentationFormat>Widescreen</PresentationFormat>
  <Paragraphs>209</Paragraphs>
  <Slides>20</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SassoonCRInfant</vt:lpstr>
      <vt:lpstr>Trebuchet MS</vt:lpstr>
      <vt:lpstr>Berlin</vt:lpstr>
      <vt:lpstr>Welcome Meeting</vt:lpstr>
      <vt:lpstr>Staff introductions</vt:lpstr>
      <vt:lpstr>Partnership</vt:lpstr>
      <vt:lpstr>Our School’s Aims</vt:lpstr>
      <vt:lpstr>Our School Values</vt:lpstr>
      <vt:lpstr>Uniform</vt:lpstr>
      <vt:lpstr>PE Kit</vt:lpstr>
      <vt:lpstr>Pupil Premium Offer 2025-2026</vt:lpstr>
      <vt:lpstr>Our school day</vt:lpstr>
      <vt:lpstr>Reading</vt:lpstr>
      <vt:lpstr>Keep reading with the library challenge!</vt:lpstr>
      <vt:lpstr>Writing</vt:lpstr>
      <vt:lpstr>Spelling Lessons</vt:lpstr>
      <vt:lpstr>Handwriting</vt:lpstr>
      <vt:lpstr>Maths</vt:lpstr>
      <vt:lpstr>Year 2 Curriculum Content</vt:lpstr>
      <vt:lpstr>Other Subjects</vt:lpstr>
      <vt:lpstr>Other Subjects</vt:lpstr>
      <vt:lpstr>Homework</vt:lpstr>
      <vt:lpstr>Helpful Websites</vt:lpstr>
    </vt:vector>
  </TitlesOfParts>
  <Company>Authorised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Evening</dc:title>
  <dc:creator>Kathryn Priddey</dc:creator>
  <cp:lastModifiedBy>Jo Allen</cp:lastModifiedBy>
  <cp:revision>101</cp:revision>
  <cp:lastPrinted>2024-07-09T08:19:28Z</cp:lastPrinted>
  <dcterms:created xsi:type="dcterms:W3CDTF">2018-06-13T19:38:39Z</dcterms:created>
  <dcterms:modified xsi:type="dcterms:W3CDTF">2025-07-06T12:45:15Z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0x010100046CBE7B365C6842B70FFB5EA2D669AA</vt:lpwstr>
  </property>
  <property fmtid="{D5CDD505-2E9C-101B-9397-08002B2CF9AE}" pid="3" name="_dlc_DocIdItemGuid">
    <vt:lpwstr>ecd556f3-0a41-43a0-ae49-3c2369035ecc</vt:lpwstr>
  </property>
  <property fmtid="{D5CDD505-2E9C-101B-9397-08002B2CF9AE}" pid="4" name="MediaServiceImageTags">
    <vt:lpwstr/>
  </property>
</Properties>
</file>