
<file path=[Content_Types].xml><?xml version="1.0" encoding="utf-8"?>
<Types xmlns="http://schemas.openxmlformats.org/package/2006/content-types">
  <Default Extension="docx" ContentType="application/vnd.openxmlformats-officedocument.wordprocessingml.document"/>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2" r:id="rId16"/>
    <p:sldId id="269" r:id="rId17"/>
    <p:sldId id="271" r:id="rId18"/>
  </p:sldIdLst>
  <p:sldSz cx="18288000" cy="10287000"/>
  <p:notesSz cx="6858000" cy="9144000"/>
  <p:embeddedFontLst>
    <p:embeddedFont>
      <p:font typeface="Calibri" panose="020F0502020204030204" pitchFamily="34" charset="0"/>
      <p:regular r:id="rId19"/>
      <p:bold r:id="rId20"/>
      <p:italic r:id="rId21"/>
      <p:boldItalic r:id="rId22"/>
    </p:embeddedFont>
    <p:embeddedFont>
      <p:font typeface="Nunito" panose="020B0604020202020204" charset="0"/>
      <p:regular r:id="rId23"/>
      <p:bold r:id="rId24"/>
    </p:embeddedFont>
    <p:embeddedFont>
      <p:font typeface="Rubik One" panose="020B0604020202020204" charset="-79"/>
      <p:regular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46" d="100"/>
          <a:sy n="46" d="100"/>
        </p:scale>
        <p:origin x="756" y="5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5.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7/8/2024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svg"/></Relationships>
</file>

<file path=ppt/slides/_rels/slide6.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5.png"/><Relationship Id="rId7" Type="http://schemas.openxmlformats.org/officeDocument/2006/relationships/image" Target="../media/image31.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16.svg"/><Relationship Id="rId9" Type="http://schemas.openxmlformats.org/officeDocument/2006/relationships/image" Target="../media/image33.svg"/></Relationships>
</file>

<file path=ppt/slides/_rels/slide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slides/_rels/slide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24.png"/><Relationship Id="rId7" Type="http://schemas.openxmlformats.org/officeDocument/2006/relationships/image" Target="../media/image40.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9.svg"/><Relationship Id="rId11" Type="http://schemas.openxmlformats.org/officeDocument/2006/relationships/image" Target="../media/image44.png"/><Relationship Id="rId5" Type="http://schemas.openxmlformats.org/officeDocument/2006/relationships/image" Target="../media/image38.png"/><Relationship Id="rId10" Type="http://schemas.openxmlformats.org/officeDocument/2006/relationships/image" Target="../media/image43.png"/><Relationship Id="rId4" Type="http://schemas.openxmlformats.org/officeDocument/2006/relationships/image" Target="../media/image25.svg"/><Relationship Id="rId9" Type="http://schemas.openxmlformats.org/officeDocument/2006/relationships/image" Target="../media/image42.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4.png"/><Relationship Id="rId7" Type="http://schemas.openxmlformats.org/officeDocument/2006/relationships/image" Target="../media/image45.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8.png"/><Relationship Id="rId4" Type="http://schemas.openxmlformats.org/officeDocument/2006/relationships/image" Target="../media/image22.svg"/></Relationships>
</file>

<file path=ppt/slides/_rels/slide12.xml.rels><?xml version="1.0" encoding="UTF-8" standalone="yes"?>
<Relationships xmlns="http://schemas.openxmlformats.org/package/2006/relationships"><Relationship Id="rId8" Type="http://schemas.openxmlformats.org/officeDocument/2006/relationships/image" Target="../media/image52.svg"/><Relationship Id="rId3" Type="http://schemas.openxmlformats.org/officeDocument/2006/relationships/image" Target="../media/image9.png"/><Relationship Id="rId7" Type="http://schemas.openxmlformats.org/officeDocument/2006/relationships/image" Target="../media/image51.png"/><Relationship Id="rId12" Type="http://schemas.openxmlformats.org/officeDocument/2006/relationships/image" Target="../media/image56.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0.svg"/><Relationship Id="rId11" Type="http://schemas.openxmlformats.org/officeDocument/2006/relationships/image" Target="../media/image55.png"/><Relationship Id="rId5" Type="http://schemas.openxmlformats.org/officeDocument/2006/relationships/image" Target="../media/image49.png"/><Relationship Id="rId10" Type="http://schemas.openxmlformats.org/officeDocument/2006/relationships/image" Target="../media/image54.svg"/><Relationship Id="rId4" Type="http://schemas.openxmlformats.org/officeDocument/2006/relationships/image" Target="../media/image10.svg"/><Relationship Id="rId9" Type="http://schemas.openxmlformats.org/officeDocument/2006/relationships/image" Target="../media/image53.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0.sv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image" Target="../media/image40.png"/><Relationship Id="rId4" Type="http://schemas.openxmlformats.org/officeDocument/2006/relationships/image" Target="../media/image22.sv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8.png"/><Relationship Id="rId4" Type="http://schemas.openxmlformats.org/officeDocument/2006/relationships/image" Target="../media/image22.svg"/></Relationships>
</file>

<file path=ppt/slides/_rels/slide16.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2.svg"/><Relationship Id="rId5" Type="http://schemas.openxmlformats.org/officeDocument/2006/relationships/image" Target="../media/image61.png"/><Relationship Id="rId4" Type="http://schemas.openxmlformats.org/officeDocument/2006/relationships/image" Target="../media/image60.svg"/></Relationships>
</file>

<file path=ppt/slides/_rels/slide17.xml.rels><?xml version="1.0" encoding="UTF-8" standalone="yes"?>
<Relationships xmlns="http://schemas.openxmlformats.org/package/2006/relationships"><Relationship Id="rId8" Type="http://schemas.openxmlformats.org/officeDocument/2006/relationships/package" Target="../embeddings/Microsoft_Word_Document.docx"/><Relationship Id="rId3" Type="http://schemas.openxmlformats.org/officeDocument/2006/relationships/image" Target="../media/image1.jpeg"/><Relationship Id="rId7" Type="http://schemas.openxmlformats.org/officeDocument/2006/relationships/image" Target="../media/image62.sv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61.png"/><Relationship Id="rId5" Type="http://schemas.openxmlformats.org/officeDocument/2006/relationships/image" Target="../media/image60.svg"/><Relationship Id="rId4" Type="http://schemas.openxmlformats.org/officeDocument/2006/relationships/image" Target="../media/image59.png"/><Relationship Id="rId9" Type="http://schemas.openxmlformats.org/officeDocument/2006/relationships/image" Target="../media/image65.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3416" b="-83416"/>
            </a:stretch>
          </a:blipFill>
        </p:spPr>
      </p:sp>
      <p:sp>
        <p:nvSpPr>
          <p:cNvPr id="3" name="Freeform 3"/>
          <p:cNvSpPr/>
          <p:nvPr/>
        </p:nvSpPr>
        <p:spPr>
          <a:xfrm rot="-465442">
            <a:off x="15285365" y="707247"/>
            <a:ext cx="2013817" cy="2206373"/>
          </a:xfrm>
          <a:custGeom>
            <a:avLst/>
            <a:gdLst/>
            <a:ahLst/>
            <a:cxnLst/>
            <a:rect l="l" t="t" r="r" b="b"/>
            <a:pathLst>
              <a:path w="2013817" h="2206373">
                <a:moveTo>
                  <a:pt x="0" y="0"/>
                </a:moveTo>
                <a:lnTo>
                  <a:pt x="2013817" y="0"/>
                </a:lnTo>
                <a:lnTo>
                  <a:pt x="2013817" y="2206373"/>
                </a:lnTo>
                <a:lnTo>
                  <a:pt x="0" y="220637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334072" y="-1475968"/>
            <a:ext cx="3808435" cy="4114800"/>
          </a:xfrm>
          <a:custGeom>
            <a:avLst/>
            <a:gdLst/>
            <a:ahLst/>
            <a:cxnLst/>
            <a:rect l="l" t="t" r="r" b="b"/>
            <a:pathLst>
              <a:path w="3808435" h="4114800">
                <a:moveTo>
                  <a:pt x="0" y="0"/>
                </a:moveTo>
                <a:lnTo>
                  <a:pt x="3808435" y="0"/>
                </a:lnTo>
                <a:lnTo>
                  <a:pt x="3808435"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13825094" y="8627655"/>
            <a:ext cx="3434206" cy="630645"/>
          </a:xfrm>
          <a:custGeom>
            <a:avLst/>
            <a:gdLst/>
            <a:ahLst/>
            <a:cxnLst/>
            <a:rect l="l" t="t" r="r" b="b"/>
            <a:pathLst>
              <a:path w="3434206" h="630645">
                <a:moveTo>
                  <a:pt x="0" y="0"/>
                </a:moveTo>
                <a:lnTo>
                  <a:pt x="3434206" y="0"/>
                </a:lnTo>
                <a:lnTo>
                  <a:pt x="3434206" y="630645"/>
                </a:lnTo>
                <a:lnTo>
                  <a:pt x="0" y="63064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6" name="Freeform 6"/>
          <p:cNvSpPr/>
          <p:nvPr/>
        </p:nvSpPr>
        <p:spPr>
          <a:xfrm>
            <a:off x="8033814" y="6499003"/>
            <a:ext cx="2220372" cy="2759297"/>
          </a:xfrm>
          <a:custGeom>
            <a:avLst/>
            <a:gdLst/>
            <a:ahLst/>
            <a:cxnLst/>
            <a:rect l="l" t="t" r="r" b="b"/>
            <a:pathLst>
              <a:path w="2220372" h="2759297">
                <a:moveTo>
                  <a:pt x="0" y="0"/>
                </a:moveTo>
                <a:lnTo>
                  <a:pt x="2220372" y="0"/>
                </a:lnTo>
                <a:lnTo>
                  <a:pt x="2220372" y="2759297"/>
                </a:lnTo>
                <a:lnTo>
                  <a:pt x="0" y="2759297"/>
                </a:lnTo>
                <a:lnTo>
                  <a:pt x="0" y="0"/>
                </a:lnTo>
                <a:close/>
              </a:path>
            </a:pathLst>
          </a:custGeom>
          <a:blipFill>
            <a:blip r:embed="rId9"/>
            <a:stretch>
              <a:fillRect/>
            </a:stretch>
          </a:blipFill>
        </p:spPr>
      </p:sp>
      <p:sp>
        <p:nvSpPr>
          <p:cNvPr id="7" name="TextBox 7"/>
          <p:cNvSpPr txBox="1"/>
          <p:nvPr/>
        </p:nvSpPr>
        <p:spPr>
          <a:xfrm>
            <a:off x="2683575" y="3733439"/>
            <a:ext cx="12858622"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Welcome to Year 1!</a:t>
            </a:r>
          </a:p>
        </p:txBody>
      </p:sp>
      <p:sp>
        <p:nvSpPr>
          <p:cNvPr id="8" name="TextBox 8"/>
          <p:cNvSpPr txBox="1"/>
          <p:nvPr/>
        </p:nvSpPr>
        <p:spPr>
          <a:xfrm>
            <a:off x="4300622" y="5181237"/>
            <a:ext cx="9624529" cy="863600"/>
          </a:xfrm>
          <a:prstGeom prst="rect">
            <a:avLst/>
          </a:prstGeom>
        </p:spPr>
        <p:txBody>
          <a:bodyPr lIns="0" tIns="0" rIns="0" bIns="0" rtlCol="0" anchor="t">
            <a:spAutoFit/>
          </a:bodyPr>
          <a:lstStyle/>
          <a:p>
            <a:pPr algn="ctr">
              <a:lnSpc>
                <a:spcPts val="7000"/>
              </a:lnSpc>
            </a:pPr>
            <a:r>
              <a:rPr lang="en-US" sz="5000" dirty="0" err="1">
                <a:solidFill>
                  <a:srgbClr val="3C6CA8"/>
                </a:solidFill>
                <a:latin typeface="Nunito"/>
              </a:rPr>
              <a:t>Launde</a:t>
            </a:r>
            <a:r>
              <a:rPr lang="en-US" sz="5000" dirty="0">
                <a:solidFill>
                  <a:srgbClr val="3C6CA8"/>
                </a:solidFill>
                <a:latin typeface="Nunito"/>
              </a:rPr>
              <a:t> Primary School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3416" b="-83416"/>
            </a:stretch>
          </a:blipFill>
        </p:spPr>
      </p:sp>
      <p:grpSp>
        <p:nvGrpSpPr>
          <p:cNvPr id="3" name="Group 3"/>
          <p:cNvGrpSpPr/>
          <p:nvPr/>
        </p:nvGrpSpPr>
        <p:grpSpPr>
          <a:xfrm>
            <a:off x="1582456" y="3919065"/>
            <a:ext cx="4634336" cy="1193812"/>
            <a:chOff x="0" y="0"/>
            <a:chExt cx="1220566" cy="314420"/>
          </a:xfrm>
        </p:grpSpPr>
        <p:sp>
          <p:nvSpPr>
            <p:cNvPr id="4" name="Freeform 4"/>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5" name="TextBox 5"/>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6826832" y="3919065"/>
            <a:ext cx="4634336" cy="1193812"/>
            <a:chOff x="0" y="0"/>
            <a:chExt cx="1220566" cy="314420"/>
          </a:xfrm>
        </p:grpSpPr>
        <p:sp>
          <p:nvSpPr>
            <p:cNvPr id="7" name="Freeform 7"/>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8" name="TextBox 8"/>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a:off x="12071208" y="3919065"/>
            <a:ext cx="4634336" cy="1193812"/>
            <a:chOff x="0" y="0"/>
            <a:chExt cx="1220566" cy="314420"/>
          </a:xfrm>
        </p:grpSpPr>
        <p:sp>
          <p:nvSpPr>
            <p:cNvPr id="10" name="Freeform 10"/>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11" name="TextBox 11"/>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grpSp>
        <p:nvGrpSpPr>
          <p:cNvPr id="12" name="Group 12"/>
          <p:cNvGrpSpPr/>
          <p:nvPr/>
        </p:nvGrpSpPr>
        <p:grpSpPr>
          <a:xfrm>
            <a:off x="1582456" y="6027277"/>
            <a:ext cx="4634336" cy="1193812"/>
            <a:chOff x="0" y="0"/>
            <a:chExt cx="1220566" cy="314420"/>
          </a:xfrm>
        </p:grpSpPr>
        <p:sp>
          <p:nvSpPr>
            <p:cNvPr id="13" name="Freeform 13"/>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14" name="TextBox 14"/>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grpSp>
        <p:nvGrpSpPr>
          <p:cNvPr id="15" name="Group 15"/>
          <p:cNvGrpSpPr/>
          <p:nvPr/>
        </p:nvGrpSpPr>
        <p:grpSpPr>
          <a:xfrm>
            <a:off x="6826832" y="6027277"/>
            <a:ext cx="4634336" cy="1193812"/>
            <a:chOff x="0" y="0"/>
            <a:chExt cx="1220566" cy="314420"/>
          </a:xfrm>
        </p:grpSpPr>
        <p:sp>
          <p:nvSpPr>
            <p:cNvPr id="16" name="Freeform 16"/>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17" name="TextBox 17"/>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sp>
        <p:nvSpPr>
          <p:cNvPr id="18" name="Freeform 18"/>
          <p:cNvSpPr/>
          <p:nvPr/>
        </p:nvSpPr>
        <p:spPr>
          <a:xfrm flipH="1">
            <a:off x="16512318" y="205228"/>
            <a:ext cx="3551363" cy="1646945"/>
          </a:xfrm>
          <a:custGeom>
            <a:avLst/>
            <a:gdLst/>
            <a:ahLst/>
            <a:cxnLst/>
            <a:rect l="l" t="t" r="r" b="b"/>
            <a:pathLst>
              <a:path w="3551363" h="1646945">
                <a:moveTo>
                  <a:pt x="3551364" y="0"/>
                </a:moveTo>
                <a:lnTo>
                  <a:pt x="0" y="0"/>
                </a:lnTo>
                <a:lnTo>
                  <a:pt x="0" y="1646944"/>
                </a:lnTo>
                <a:lnTo>
                  <a:pt x="3551364" y="1646944"/>
                </a:lnTo>
                <a:lnTo>
                  <a:pt x="3551364"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9" name="Freeform 19"/>
          <p:cNvSpPr/>
          <p:nvPr/>
        </p:nvSpPr>
        <p:spPr>
          <a:xfrm>
            <a:off x="-746982" y="1028700"/>
            <a:ext cx="3551363" cy="1646945"/>
          </a:xfrm>
          <a:custGeom>
            <a:avLst/>
            <a:gdLst/>
            <a:ahLst/>
            <a:cxnLst/>
            <a:rect l="l" t="t" r="r" b="b"/>
            <a:pathLst>
              <a:path w="3551363" h="1646945">
                <a:moveTo>
                  <a:pt x="0" y="0"/>
                </a:moveTo>
                <a:lnTo>
                  <a:pt x="3551364" y="0"/>
                </a:lnTo>
                <a:lnTo>
                  <a:pt x="3551364" y="1646945"/>
                </a:lnTo>
                <a:lnTo>
                  <a:pt x="0" y="16469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20" name="Group 20"/>
          <p:cNvGrpSpPr/>
          <p:nvPr/>
        </p:nvGrpSpPr>
        <p:grpSpPr>
          <a:xfrm>
            <a:off x="12071208" y="6027277"/>
            <a:ext cx="4634336" cy="1193812"/>
            <a:chOff x="0" y="0"/>
            <a:chExt cx="1220566" cy="314420"/>
          </a:xfrm>
        </p:grpSpPr>
        <p:sp>
          <p:nvSpPr>
            <p:cNvPr id="21" name="Freeform 21"/>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22" name="TextBox 22"/>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sp>
        <p:nvSpPr>
          <p:cNvPr id="23" name="Freeform 23"/>
          <p:cNvSpPr/>
          <p:nvPr/>
        </p:nvSpPr>
        <p:spPr>
          <a:xfrm>
            <a:off x="2084304" y="7550406"/>
            <a:ext cx="3630639" cy="2736594"/>
          </a:xfrm>
          <a:custGeom>
            <a:avLst/>
            <a:gdLst/>
            <a:ahLst/>
            <a:cxnLst/>
            <a:rect l="l" t="t" r="r" b="b"/>
            <a:pathLst>
              <a:path w="3630639" h="2736594">
                <a:moveTo>
                  <a:pt x="0" y="0"/>
                </a:moveTo>
                <a:lnTo>
                  <a:pt x="3630639" y="0"/>
                </a:lnTo>
                <a:lnTo>
                  <a:pt x="3630639" y="2736594"/>
                </a:lnTo>
                <a:lnTo>
                  <a:pt x="0" y="2736594"/>
                </a:lnTo>
                <a:lnTo>
                  <a:pt x="0" y="0"/>
                </a:lnTo>
                <a:close/>
              </a:path>
            </a:pathLst>
          </a:custGeom>
          <a:blipFill>
            <a:blip r:embed="rId5"/>
            <a:stretch>
              <a:fillRect/>
            </a:stretch>
          </a:blipFill>
        </p:spPr>
      </p:sp>
      <p:sp>
        <p:nvSpPr>
          <p:cNvPr id="24" name="Freeform 24"/>
          <p:cNvSpPr/>
          <p:nvPr/>
        </p:nvSpPr>
        <p:spPr>
          <a:xfrm>
            <a:off x="7540078" y="7221088"/>
            <a:ext cx="3207845" cy="3207845"/>
          </a:xfrm>
          <a:custGeom>
            <a:avLst/>
            <a:gdLst/>
            <a:ahLst/>
            <a:cxnLst/>
            <a:rect l="l" t="t" r="r" b="b"/>
            <a:pathLst>
              <a:path w="3207845" h="3207845">
                <a:moveTo>
                  <a:pt x="0" y="0"/>
                </a:moveTo>
                <a:lnTo>
                  <a:pt x="3207844" y="0"/>
                </a:lnTo>
                <a:lnTo>
                  <a:pt x="3207844" y="3207845"/>
                </a:lnTo>
                <a:lnTo>
                  <a:pt x="0" y="3207845"/>
                </a:lnTo>
                <a:lnTo>
                  <a:pt x="0" y="0"/>
                </a:lnTo>
                <a:close/>
              </a:path>
            </a:pathLst>
          </a:custGeom>
          <a:blipFill>
            <a:blip r:embed="rId6"/>
            <a:stretch>
              <a:fillRect/>
            </a:stretch>
          </a:blipFill>
        </p:spPr>
      </p:sp>
      <p:sp>
        <p:nvSpPr>
          <p:cNvPr id="25" name="Freeform 25"/>
          <p:cNvSpPr/>
          <p:nvPr/>
        </p:nvSpPr>
        <p:spPr>
          <a:xfrm>
            <a:off x="13092541" y="7529175"/>
            <a:ext cx="2591671" cy="2591671"/>
          </a:xfrm>
          <a:custGeom>
            <a:avLst/>
            <a:gdLst/>
            <a:ahLst/>
            <a:cxnLst/>
            <a:rect l="l" t="t" r="r" b="b"/>
            <a:pathLst>
              <a:path w="2591671" h="2591671">
                <a:moveTo>
                  <a:pt x="0" y="0"/>
                </a:moveTo>
                <a:lnTo>
                  <a:pt x="2591670" y="0"/>
                </a:lnTo>
                <a:lnTo>
                  <a:pt x="2591670" y="2591671"/>
                </a:lnTo>
                <a:lnTo>
                  <a:pt x="0" y="259167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26" name="TextBox 26"/>
          <p:cNvSpPr txBox="1"/>
          <p:nvPr/>
        </p:nvSpPr>
        <p:spPr>
          <a:xfrm>
            <a:off x="3513536" y="1671197"/>
            <a:ext cx="11260929"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The Year 1 Team</a:t>
            </a:r>
          </a:p>
        </p:txBody>
      </p:sp>
      <p:sp>
        <p:nvSpPr>
          <p:cNvPr id="27" name="TextBox 27"/>
          <p:cNvSpPr txBox="1"/>
          <p:nvPr/>
        </p:nvSpPr>
        <p:spPr>
          <a:xfrm>
            <a:off x="1839779" y="4031783"/>
            <a:ext cx="4119690" cy="863600"/>
          </a:xfrm>
          <a:prstGeom prst="rect">
            <a:avLst/>
          </a:prstGeom>
        </p:spPr>
        <p:txBody>
          <a:bodyPr lIns="0" tIns="0" rIns="0" bIns="0" rtlCol="0" anchor="t">
            <a:spAutoFit/>
          </a:bodyPr>
          <a:lstStyle/>
          <a:p>
            <a:pPr algn="ctr">
              <a:lnSpc>
                <a:spcPts val="7000"/>
              </a:lnSpc>
            </a:pPr>
            <a:r>
              <a:rPr lang="en-US" sz="5000">
                <a:solidFill>
                  <a:srgbClr val="FFFCF6"/>
                </a:solidFill>
                <a:latin typeface="Nunito"/>
              </a:rPr>
              <a:t>Mrs Smith</a:t>
            </a:r>
          </a:p>
        </p:txBody>
      </p:sp>
      <p:sp>
        <p:nvSpPr>
          <p:cNvPr id="28" name="TextBox 28"/>
          <p:cNvSpPr txBox="1"/>
          <p:nvPr/>
        </p:nvSpPr>
        <p:spPr>
          <a:xfrm>
            <a:off x="7084155" y="4031783"/>
            <a:ext cx="4119690" cy="863600"/>
          </a:xfrm>
          <a:prstGeom prst="rect">
            <a:avLst/>
          </a:prstGeom>
        </p:spPr>
        <p:txBody>
          <a:bodyPr lIns="0" tIns="0" rIns="0" bIns="0" rtlCol="0" anchor="t">
            <a:spAutoFit/>
          </a:bodyPr>
          <a:lstStyle/>
          <a:p>
            <a:pPr algn="ctr">
              <a:lnSpc>
                <a:spcPts val="7000"/>
              </a:lnSpc>
            </a:pPr>
            <a:r>
              <a:rPr lang="en-US" sz="5000">
                <a:solidFill>
                  <a:srgbClr val="FFFCF6"/>
                </a:solidFill>
                <a:latin typeface="Nunito"/>
              </a:rPr>
              <a:t>Mrs Merz</a:t>
            </a:r>
          </a:p>
        </p:txBody>
      </p:sp>
      <p:sp>
        <p:nvSpPr>
          <p:cNvPr id="29" name="TextBox 29"/>
          <p:cNvSpPr txBox="1"/>
          <p:nvPr/>
        </p:nvSpPr>
        <p:spPr>
          <a:xfrm>
            <a:off x="12328531" y="4031783"/>
            <a:ext cx="4119690" cy="863600"/>
          </a:xfrm>
          <a:prstGeom prst="rect">
            <a:avLst/>
          </a:prstGeom>
        </p:spPr>
        <p:txBody>
          <a:bodyPr lIns="0" tIns="0" rIns="0" bIns="0" rtlCol="0" anchor="t">
            <a:spAutoFit/>
          </a:bodyPr>
          <a:lstStyle/>
          <a:p>
            <a:pPr algn="ctr">
              <a:lnSpc>
                <a:spcPts val="7000"/>
              </a:lnSpc>
            </a:pPr>
            <a:r>
              <a:rPr lang="en-US" sz="5000" dirty="0" err="1">
                <a:solidFill>
                  <a:srgbClr val="FFFCF6"/>
                </a:solidFill>
                <a:latin typeface="Nunito"/>
              </a:rPr>
              <a:t>Mrs</a:t>
            </a:r>
            <a:r>
              <a:rPr lang="en-US" sz="5000" dirty="0">
                <a:solidFill>
                  <a:srgbClr val="FFFCF6"/>
                </a:solidFill>
                <a:latin typeface="Nunito"/>
              </a:rPr>
              <a:t> Majid</a:t>
            </a:r>
          </a:p>
        </p:txBody>
      </p:sp>
      <p:sp>
        <p:nvSpPr>
          <p:cNvPr id="30" name="TextBox 30"/>
          <p:cNvSpPr txBox="1"/>
          <p:nvPr/>
        </p:nvSpPr>
        <p:spPr>
          <a:xfrm>
            <a:off x="1839779" y="6139995"/>
            <a:ext cx="4119690" cy="863600"/>
          </a:xfrm>
          <a:prstGeom prst="rect">
            <a:avLst/>
          </a:prstGeom>
        </p:spPr>
        <p:txBody>
          <a:bodyPr lIns="0" tIns="0" rIns="0" bIns="0" rtlCol="0" anchor="t">
            <a:spAutoFit/>
          </a:bodyPr>
          <a:lstStyle/>
          <a:p>
            <a:pPr algn="ctr">
              <a:lnSpc>
                <a:spcPts val="7000"/>
              </a:lnSpc>
            </a:pPr>
            <a:r>
              <a:rPr lang="en-US" sz="5000">
                <a:solidFill>
                  <a:srgbClr val="FFFCF6"/>
                </a:solidFill>
                <a:latin typeface="Nunito"/>
              </a:rPr>
              <a:t>Miss Cox</a:t>
            </a:r>
          </a:p>
        </p:txBody>
      </p:sp>
      <p:sp>
        <p:nvSpPr>
          <p:cNvPr id="31" name="TextBox 31"/>
          <p:cNvSpPr txBox="1"/>
          <p:nvPr/>
        </p:nvSpPr>
        <p:spPr>
          <a:xfrm>
            <a:off x="12327943" y="6139995"/>
            <a:ext cx="4119690" cy="863600"/>
          </a:xfrm>
          <a:prstGeom prst="rect">
            <a:avLst/>
          </a:prstGeom>
        </p:spPr>
        <p:txBody>
          <a:bodyPr lIns="0" tIns="0" rIns="0" bIns="0" rtlCol="0" anchor="t">
            <a:spAutoFit/>
          </a:bodyPr>
          <a:lstStyle/>
          <a:p>
            <a:pPr algn="ctr">
              <a:lnSpc>
                <a:spcPts val="7000"/>
              </a:lnSpc>
            </a:pPr>
            <a:r>
              <a:rPr lang="en-US" sz="5000">
                <a:solidFill>
                  <a:srgbClr val="FFFCF6"/>
                </a:solidFill>
                <a:latin typeface="Nunito"/>
              </a:rPr>
              <a:t>Miss Bedford</a:t>
            </a:r>
          </a:p>
        </p:txBody>
      </p:sp>
      <p:sp>
        <p:nvSpPr>
          <p:cNvPr id="32" name="TextBox 32"/>
          <p:cNvSpPr txBox="1"/>
          <p:nvPr/>
        </p:nvSpPr>
        <p:spPr>
          <a:xfrm>
            <a:off x="7084155" y="6139995"/>
            <a:ext cx="4119690" cy="863600"/>
          </a:xfrm>
          <a:prstGeom prst="rect">
            <a:avLst/>
          </a:prstGeom>
        </p:spPr>
        <p:txBody>
          <a:bodyPr lIns="0" tIns="0" rIns="0" bIns="0" rtlCol="0" anchor="t">
            <a:spAutoFit/>
          </a:bodyPr>
          <a:lstStyle/>
          <a:p>
            <a:pPr algn="ctr">
              <a:lnSpc>
                <a:spcPts val="7000"/>
              </a:lnSpc>
            </a:pPr>
            <a:r>
              <a:rPr lang="en-US" sz="5000">
                <a:solidFill>
                  <a:srgbClr val="FFFCF6"/>
                </a:solidFill>
                <a:latin typeface="Nunito"/>
              </a:rPr>
              <a:t>Miss Frost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3416" b="-83416"/>
            </a:stretch>
          </a:blipFill>
        </p:spPr>
      </p:sp>
      <p:sp>
        <p:nvSpPr>
          <p:cNvPr id="3" name="TextBox 3"/>
          <p:cNvSpPr txBox="1"/>
          <p:nvPr/>
        </p:nvSpPr>
        <p:spPr>
          <a:xfrm>
            <a:off x="1287513" y="3290375"/>
            <a:ext cx="15712974" cy="4050030"/>
          </a:xfrm>
          <a:prstGeom prst="rect">
            <a:avLst/>
          </a:prstGeom>
        </p:spPr>
        <p:txBody>
          <a:bodyPr lIns="0" tIns="0" rIns="0" bIns="0" rtlCol="0" anchor="t">
            <a:spAutoFit/>
          </a:bodyPr>
          <a:lstStyle/>
          <a:p>
            <a:pPr algn="ctr">
              <a:lnSpc>
                <a:spcPts val="4619"/>
              </a:lnSpc>
            </a:pPr>
            <a:r>
              <a:rPr lang="en-US" sz="3299">
                <a:solidFill>
                  <a:srgbClr val="1B548D"/>
                </a:solidFill>
                <a:latin typeface="Nunito"/>
              </a:rPr>
              <a:t>We hope your child is excited to join us in Year One! </a:t>
            </a:r>
          </a:p>
          <a:p>
            <a:pPr algn="ctr">
              <a:lnSpc>
                <a:spcPts val="4619"/>
              </a:lnSpc>
            </a:pPr>
            <a:endParaRPr lang="en-US" sz="3299">
              <a:solidFill>
                <a:srgbClr val="1B548D"/>
              </a:solidFill>
              <a:latin typeface="Nunito"/>
            </a:endParaRPr>
          </a:p>
          <a:p>
            <a:pPr algn="ctr">
              <a:lnSpc>
                <a:spcPts val="4619"/>
              </a:lnSpc>
            </a:pPr>
            <a:r>
              <a:rPr lang="en-US" sz="3299">
                <a:solidFill>
                  <a:srgbClr val="1B548D"/>
                </a:solidFill>
                <a:latin typeface="Nunito"/>
              </a:rPr>
              <a:t>Your child’s wellbeing is our first priority and we want to ensure that they feel happy and safe coming back to school after the summer holidays.</a:t>
            </a:r>
          </a:p>
          <a:p>
            <a:pPr algn="ctr">
              <a:lnSpc>
                <a:spcPts val="4619"/>
              </a:lnSpc>
            </a:pPr>
            <a:endParaRPr lang="en-US" sz="3299">
              <a:solidFill>
                <a:srgbClr val="1B548D"/>
              </a:solidFill>
              <a:latin typeface="Nunito"/>
            </a:endParaRPr>
          </a:p>
          <a:p>
            <a:pPr algn="ctr">
              <a:lnSpc>
                <a:spcPts val="4619"/>
              </a:lnSpc>
            </a:pPr>
            <a:r>
              <a:rPr lang="en-US" sz="3299">
                <a:solidFill>
                  <a:srgbClr val="1B548D"/>
                </a:solidFill>
                <a:latin typeface="Nunito"/>
              </a:rPr>
              <a:t>We are here to support you and your child. You are always welcome to speak with us.   </a:t>
            </a:r>
          </a:p>
        </p:txBody>
      </p:sp>
      <p:sp>
        <p:nvSpPr>
          <p:cNvPr id="4" name="Freeform 4"/>
          <p:cNvSpPr/>
          <p:nvPr/>
        </p:nvSpPr>
        <p:spPr>
          <a:xfrm>
            <a:off x="15533991" y="6870677"/>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a:off x="-425143" y="-389831"/>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6" name="Freeform 6"/>
          <p:cNvSpPr/>
          <p:nvPr/>
        </p:nvSpPr>
        <p:spPr>
          <a:xfrm>
            <a:off x="461761" y="7340405"/>
            <a:ext cx="3359615" cy="2608283"/>
          </a:xfrm>
          <a:custGeom>
            <a:avLst/>
            <a:gdLst/>
            <a:ahLst/>
            <a:cxnLst/>
            <a:rect l="l" t="t" r="r" b="b"/>
            <a:pathLst>
              <a:path w="3359615" h="2608283">
                <a:moveTo>
                  <a:pt x="0" y="0"/>
                </a:moveTo>
                <a:lnTo>
                  <a:pt x="3359616" y="0"/>
                </a:lnTo>
                <a:lnTo>
                  <a:pt x="3359616" y="2608283"/>
                </a:lnTo>
                <a:lnTo>
                  <a:pt x="0" y="260828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7" name="TextBox 7"/>
          <p:cNvSpPr txBox="1"/>
          <p:nvPr/>
        </p:nvSpPr>
        <p:spPr>
          <a:xfrm>
            <a:off x="3359615" y="800795"/>
            <a:ext cx="11568770" cy="1552573"/>
          </a:xfrm>
          <a:prstGeom prst="rect">
            <a:avLst/>
          </a:prstGeom>
        </p:spPr>
        <p:txBody>
          <a:bodyPr lIns="0" tIns="0" rIns="0" bIns="0" rtlCol="0" anchor="t">
            <a:spAutoFit/>
          </a:bodyPr>
          <a:lstStyle/>
          <a:p>
            <a:pPr algn="ctr">
              <a:lnSpc>
                <a:spcPts val="12600"/>
              </a:lnSpc>
            </a:pPr>
            <a:r>
              <a:rPr lang="en-US" sz="9000">
                <a:solidFill>
                  <a:srgbClr val="1B548D"/>
                </a:solidFill>
                <a:latin typeface="Rubik One"/>
              </a:rPr>
              <a:t>Working Together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3416" b="-83416"/>
            </a:stretch>
          </a:blipFill>
        </p:spPr>
      </p:sp>
      <p:sp>
        <p:nvSpPr>
          <p:cNvPr id="3" name="Freeform 3"/>
          <p:cNvSpPr/>
          <p:nvPr/>
        </p:nvSpPr>
        <p:spPr>
          <a:xfrm>
            <a:off x="-2099932" y="-1172339"/>
            <a:ext cx="6257264" cy="3629213"/>
          </a:xfrm>
          <a:custGeom>
            <a:avLst/>
            <a:gdLst/>
            <a:ahLst/>
            <a:cxnLst/>
            <a:rect l="l" t="t" r="r" b="b"/>
            <a:pathLst>
              <a:path w="6257264" h="3629213">
                <a:moveTo>
                  <a:pt x="0" y="0"/>
                </a:moveTo>
                <a:lnTo>
                  <a:pt x="6257264" y="0"/>
                </a:lnTo>
                <a:lnTo>
                  <a:pt x="6257264" y="3629214"/>
                </a:lnTo>
                <a:lnTo>
                  <a:pt x="0" y="362921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6391705" y="6870677"/>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13491794" y="2337419"/>
            <a:ext cx="3278542" cy="3506218"/>
          </a:xfrm>
          <a:custGeom>
            <a:avLst/>
            <a:gdLst/>
            <a:ahLst/>
            <a:cxnLst/>
            <a:rect l="l" t="t" r="r" b="b"/>
            <a:pathLst>
              <a:path w="3278542" h="3506218">
                <a:moveTo>
                  <a:pt x="0" y="0"/>
                </a:moveTo>
                <a:lnTo>
                  <a:pt x="3278542" y="0"/>
                </a:lnTo>
                <a:lnTo>
                  <a:pt x="3278542" y="3506219"/>
                </a:lnTo>
                <a:lnTo>
                  <a:pt x="0" y="3506219"/>
                </a:lnTo>
                <a:lnTo>
                  <a:pt x="0" y="0"/>
                </a:lnTo>
                <a:close/>
              </a:path>
            </a:pathLst>
          </a:custGeom>
          <a:blipFill>
            <a:blip r:embed="rId7"/>
            <a:stretch>
              <a:fillRect/>
            </a:stretch>
          </a:blipFill>
        </p:spPr>
      </p:sp>
      <p:sp>
        <p:nvSpPr>
          <p:cNvPr id="6" name="TextBox 6"/>
          <p:cNvSpPr txBox="1"/>
          <p:nvPr/>
        </p:nvSpPr>
        <p:spPr>
          <a:xfrm>
            <a:off x="4796206" y="847725"/>
            <a:ext cx="8695587"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Behaviour</a:t>
            </a:r>
          </a:p>
        </p:txBody>
      </p:sp>
      <p:grpSp>
        <p:nvGrpSpPr>
          <p:cNvPr id="7" name="Group 7"/>
          <p:cNvGrpSpPr/>
          <p:nvPr/>
        </p:nvGrpSpPr>
        <p:grpSpPr>
          <a:xfrm>
            <a:off x="1028700" y="3493623"/>
            <a:ext cx="4634336" cy="1193812"/>
            <a:chOff x="0" y="0"/>
            <a:chExt cx="1220566" cy="314420"/>
          </a:xfrm>
        </p:grpSpPr>
        <p:sp>
          <p:nvSpPr>
            <p:cNvPr id="8" name="Freeform 8"/>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9" name="TextBox 9"/>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grpSp>
        <p:nvGrpSpPr>
          <p:cNvPr id="10" name="Group 10"/>
          <p:cNvGrpSpPr/>
          <p:nvPr/>
        </p:nvGrpSpPr>
        <p:grpSpPr>
          <a:xfrm>
            <a:off x="6339417" y="5676865"/>
            <a:ext cx="4634336" cy="1193812"/>
            <a:chOff x="0" y="0"/>
            <a:chExt cx="1220566" cy="314420"/>
          </a:xfrm>
        </p:grpSpPr>
        <p:sp>
          <p:nvSpPr>
            <p:cNvPr id="11" name="Freeform 11"/>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12" name="TextBox 12"/>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12019901" y="7734265"/>
            <a:ext cx="4634336" cy="1193812"/>
            <a:chOff x="0" y="0"/>
            <a:chExt cx="1220566" cy="314420"/>
          </a:xfrm>
        </p:grpSpPr>
        <p:sp>
          <p:nvSpPr>
            <p:cNvPr id="14" name="Freeform 14"/>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15" name="TextBox 15"/>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sp>
        <p:nvSpPr>
          <p:cNvPr id="16" name="TextBox 16"/>
          <p:cNvSpPr txBox="1"/>
          <p:nvPr/>
        </p:nvSpPr>
        <p:spPr>
          <a:xfrm>
            <a:off x="1286023" y="3606341"/>
            <a:ext cx="4119690" cy="863600"/>
          </a:xfrm>
          <a:prstGeom prst="rect">
            <a:avLst/>
          </a:prstGeom>
        </p:spPr>
        <p:txBody>
          <a:bodyPr lIns="0" tIns="0" rIns="0" bIns="0" rtlCol="0" anchor="t">
            <a:spAutoFit/>
          </a:bodyPr>
          <a:lstStyle/>
          <a:p>
            <a:pPr algn="ctr">
              <a:lnSpc>
                <a:spcPts val="7000"/>
              </a:lnSpc>
            </a:pPr>
            <a:r>
              <a:rPr lang="en-US" sz="5000">
                <a:solidFill>
                  <a:srgbClr val="FFFCF6"/>
                </a:solidFill>
                <a:latin typeface="Nunito"/>
              </a:rPr>
              <a:t>Be Ready</a:t>
            </a:r>
          </a:p>
        </p:txBody>
      </p:sp>
      <p:sp>
        <p:nvSpPr>
          <p:cNvPr id="17" name="TextBox 17"/>
          <p:cNvSpPr txBox="1"/>
          <p:nvPr/>
        </p:nvSpPr>
        <p:spPr>
          <a:xfrm>
            <a:off x="6596740" y="5789584"/>
            <a:ext cx="4119690" cy="863600"/>
          </a:xfrm>
          <a:prstGeom prst="rect">
            <a:avLst/>
          </a:prstGeom>
        </p:spPr>
        <p:txBody>
          <a:bodyPr lIns="0" tIns="0" rIns="0" bIns="0" rtlCol="0" anchor="t">
            <a:spAutoFit/>
          </a:bodyPr>
          <a:lstStyle/>
          <a:p>
            <a:pPr algn="ctr">
              <a:lnSpc>
                <a:spcPts val="7000"/>
              </a:lnSpc>
            </a:pPr>
            <a:r>
              <a:rPr lang="en-US" sz="5000" dirty="0">
                <a:solidFill>
                  <a:srgbClr val="FFFCF6"/>
                </a:solidFill>
                <a:latin typeface="Nunito"/>
              </a:rPr>
              <a:t>Be Respectful</a:t>
            </a:r>
          </a:p>
        </p:txBody>
      </p:sp>
      <p:sp>
        <p:nvSpPr>
          <p:cNvPr id="18" name="TextBox 18"/>
          <p:cNvSpPr txBox="1"/>
          <p:nvPr/>
        </p:nvSpPr>
        <p:spPr>
          <a:xfrm>
            <a:off x="12277224" y="7846984"/>
            <a:ext cx="4119690" cy="863600"/>
          </a:xfrm>
          <a:prstGeom prst="rect">
            <a:avLst/>
          </a:prstGeom>
        </p:spPr>
        <p:txBody>
          <a:bodyPr lIns="0" tIns="0" rIns="0" bIns="0" rtlCol="0" anchor="t">
            <a:spAutoFit/>
          </a:bodyPr>
          <a:lstStyle/>
          <a:p>
            <a:pPr algn="ctr">
              <a:lnSpc>
                <a:spcPts val="7000"/>
              </a:lnSpc>
            </a:pPr>
            <a:r>
              <a:rPr lang="en-US" sz="5000">
                <a:solidFill>
                  <a:srgbClr val="FFFCF6"/>
                </a:solidFill>
                <a:latin typeface="Nunito"/>
              </a:rPr>
              <a:t>Be Brave</a:t>
            </a:r>
          </a:p>
        </p:txBody>
      </p:sp>
      <p:sp>
        <p:nvSpPr>
          <p:cNvPr id="19" name="TextBox 19"/>
          <p:cNvSpPr txBox="1"/>
          <p:nvPr/>
        </p:nvSpPr>
        <p:spPr>
          <a:xfrm>
            <a:off x="243351" y="4630284"/>
            <a:ext cx="6205033" cy="1047750"/>
          </a:xfrm>
          <a:prstGeom prst="rect">
            <a:avLst/>
          </a:prstGeom>
        </p:spPr>
        <p:txBody>
          <a:bodyPr lIns="0" tIns="0" rIns="0" bIns="0" rtlCol="0" anchor="t">
            <a:spAutoFit/>
          </a:bodyPr>
          <a:lstStyle/>
          <a:p>
            <a:pPr algn="ctr">
              <a:lnSpc>
                <a:spcPts val="4200"/>
              </a:lnSpc>
            </a:pPr>
            <a:r>
              <a:rPr lang="en-US" sz="3000">
                <a:solidFill>
                  <a:srgbClr val="3C6CA8"/>
                </a:solidFill>
                <a:latin typeface="Nunito"/>
              </a:rPr>
              <a:t>Independence</a:t>
            </a:r>
          </a:p>
          <a:p>
            <a:pPr algn="ctr">
              <a:lnSpc>
                <a:spcPts val="4200"/>
              </a:lnSpc>
            </a:pPr>
            <a:r>
              <a:rPr lang="en-US" sz="3000">
                <a:solidFill>
                  <a:srgbClr val="3C6CA8"/>
                </a:solidFill>
                <a:latin typeface="Nunito"/>
              </a:rPr>
              <a:t>Positive attitude</a:t>
            </a:r>
          </a:p>
        </p:txBody>
      </p:sp>
      <p:sp>
        <p:nvSpPr>
          <p:cNvPr id="20" name="TextBox 20"/>
          <p:cNvSpPr txBox="1"/>
          <p:nvPr/>
        </p:nvSpPr>
        <p:spPr>
          <a:xfrm>
            <a:off x="5554069" y="6813527"/>
            <a:ext cx="6205033" cy="1047750"/>
          </a:xfrm>
          <a:prstGeom prst="rect">
            <a:avLst/>
          </a:prstGeom>
        </p:spPr>
        <p:txBody>
          <a:bodyPr lIns="0" tIns="0" rIns="0" bIns="0" rtlCol="0" anchor="t">
            <a:spAutoFit/>
          </a:bodyPr>
          <a:lstStyle/>
          <a:p>
            <a:pPr algn="ctr">
              <a:lnSpc>
                <a:spcPts val="4200"/>
              </a:lnSpc>
            </a:pPr>
            <a:r>
              <a:rPr lang="en-US" sz="3000">
                <a:solidFill>
                  <a:srgbClr val="3C6CA8"/>
                </a:solidFill>
                <a:latin typeface="Nunito"/>
              </a:rPr>
              <a:t>Good communication skills</a:t>
            </a:r>
          </a:p>
          <a:p>
            <a:pPr algn="ctr">
              <a:lnSpc>
                <a:spcPts val="4200"/>
              </a:lnSpc>
            </a:pPr>
            <a:r>
              <a:rPr lang="en-US" sz="3000">
                <a:solidFill>
                  <a:srgbClr val="3C6CA8"/>
                </a:solidFill>
                <a:latin typeface="Nunito"/>
              </a:rPr>
              <a:t>Teamwork</a:t>
            </a:r>
          </a:p>
        </p:txBody>
      </p:sp>
      <p:sp>
        <p:nvSpPr>
          <p:cNvPr id="21" name="TextBox 21"/>
          <p:cNvSpPr txBox="1"/>
          <p:nvPr/>
        </p:nvSpPr>
        <p:spPr>
          <a:xfrm>
            <a:off x="11234553" y="8870927"/>
            <a:ext cx="6205033" cy="1047750"/>
          </a:xfrm>
          <a:prstGeom prst="rect">
            <a:avLst/>
          </a:prstGeom>
        </p:spPr>
        <p:txBody>
          <a:bodyPr lIns="0" tIns="0" rIns="0" bIns="0" rtlCol="0" anchor="t">
            <a:spAutoFit/>
          </a:bodyPr>
          <a:lstStyle/>
          <a:p>
            <a:pPr algn="ctr">
              <a:lnSpc>
                <a:spcPts val="4200"/>
              </a:lnSpc>
            </a:pPr>
            <a:r>
              <a:rPr lang="en-US" sz="3000">
                <a:solidFill>
                  <a:srgbClr val="3C6CA8"/>
                </a:solidFill>
                <a:latin typeface="Nunito"/>
              </a:rPr>
              <a:t>Resilience</a:t>
            </a:r>
          </a:p>
          <a:p>
            <a:pPr algn="ctr">
              <a:lnSpc>
                <a:spcPts val="4200"/>
              </a:lnSpc>
            </a:pPr>
            <a:r>
              <a:rPr lang="en-US" sz="3000">
                <a:solidFill>
                  <a:srgbClr val="3C6CA8"/>
                </a:solidFill>
                <a:latin typeface="Nunito"/>
              </a:rPr>
              <a:t>Learning from mistakes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3416" b="-83416"/>
            </a:stretch>
          </a:blipFill>
        </p:spPr>
      </p:sp>
      <p:sp>
        <p:nvSpPr>
          <p:cNvPr id="3" name="Freeform 3"/>
          <p:cNvSpPr/>
          <p:nvPr/>
        </p:nvSpPr>
        <p:spPr>
          <a:xfrm>
            <a:off x="-2099932" y="-1172339"/>
            <a:ext cx="6257264" cy="3629213"/>
          </a:xfrm>
          <a:custGeom>
            <a:avLst/>
            <a:gdLst/>
            <a:ahLst/>
            <a:cxnLst/>
            <a:rect l="l" t="t" r="r" b="b"/>
            <a:pathLst>
              <a:path w="6257264" h="3629213">
                <a:moveTo>
                  <a:pt x="0" y="0"/>
                </a:moveTo>
                <a:lnTo>
                  <a:pt x="6257264" y="0"/>
                </a:lnTo>
                <a:lnTo>
                  <a:pt x="6257264" y="3629214"/>
                </a:lnTo>
                <a:lnTo>
                  <a:pt x="0" y="362921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4463101" y="469254"/>
            <a:ext cx="3353781" cy="3862089"/>
          </a:xfrm>
          <a:custGeom>
            <a:avLst/>
            <a:gdLst/>
            <a:ahLst/>
            <a:cxnLst/>
            <a:rect l="l" t="t" r="r" b="b"/>
            <a:pathLst>
              <a:path w="3353781" h="3862089">
                <a:moveTo>
                  <a:pt x="0" y="0"/>
                </a:moveTo>
                <a:lnTo>
                  <a:pt x="3353781" y="0"/>
                </a:lnTo>
                <a:lnTo>
                  <a:pt x="3353781" y="3862088"/>
                </a:lnTo>
                <a:lnTo>
                  <a:pt x="0" y="3862088"/>
                </a:lnTo>
                <a:lnTo>
                  <a:pt x="0" y="0"/>
                </a:lnTo>
                <a:close/>
              </a:path>
            </a:pathLst>
          </a:custGeom>
          <a:blipFill>
            <a:blip r:embed="rId5"/>
            <a:stretch>
              <a:fillRect/>
            </a:stretch>
          </a:blipFill>
        </p:spPr>
      </p:sp>
      <p:sp>
        <p:nvSpPr>
          <p:cNvPr id="5" name="Freeform 5"/>
          <p:cNvSpPr/>
          <p:nvPr/>
        </p:nvSpPr>
        <p:spPr>
          <a:xfrm>
            <a:off x="14857662" y="4767450"/>
            <a:ext cx="2564659" cy="5329291"/>
          </a:xfrm>
          <a:custGeom>
            <a:avLst/>
            <a:gdLst/>
            <a:ahLst/>
            <a:cxnLst/>
            <a:rect l="l" t="t" r="r" b="b"/>
            <a:pathLst>
              <a:path w="2564659" h="5329291">
                <a:moveTo>
                  <a:pt x="0" y="0"/>
                </a:moveTo>
                <a:lnTo>
                  <a:pt x="2564658" y="0"/>
                </a:lnTo>
                <a:lnTo>
                  <a:pt x="2564658" y="5329291"/>
                </a:lnTo>
                <a:lnTo>
                  <a:pt x="0" y="5329291"/>
                </a:lnTo>
                <a:lnTo>
                  <a:pt x="0" y="0"/>
                </a:lnTo>
                <a:close/>
              </a:path>
            </a:pathLst>
          </a:custGeom>
          <a:blipFill>
            <a:blip r:embed="rId6"/>
            <a:stretch>
              <a:fillRect/>
            </a:stretch>
          </a:blipFill>
        </p:spPr>
      </p:sp>
      <p:sp>
        <p:nvSpPr>
          <p:cNvPr id="6" name="Freeform 6"/>
          <p:cNvSpPr/>
          <p:nvPr/>
        </p:nvSpPr>
        <p:spPr>
          <a:xfrm>
            <a:off x="755493" y="6069155"/>
            <a:ext cx="3001450" cy="3642785"/>
          </a:xfrm>
          <a:custGeom>
            <a:avLst/>
            <a:gdLst/>
            <a:ahLst/>
            <a:cxnLst/>
            <a:rect l="l" t="t" r="r" b="b"/>
            <a:pathLst>
              <a:path w="3001450" h="3642785">
                <a:moveTo>
                  <a:pt x="0" y="0"/>
                </a:moveTo>
                <a:lnTo>
                  <a:pt x="3001450" y="0"/>
                </a:lnTo>
                <a:lnTo>
                  <a:pt x="3001450" y="3642785"/>
                </a:lnTo>
                <a:lnTo>
                  <a:pt x="0" y="3642785"/>
                </a:lnTo>
                <a:lnTo>
                  <a:pt x="0" y="0"/>
                </a:lnTo>
                <a:close/>
              </a:path>
            </a:pathLst>
          </a:custGeom>
          <a:blipFill>
            <a:blip r:embed="rId7"/>
            <a:stretch>
              <a:fillRect l="-26931" t="-40484" r="-63654" b="-35272"/>
            </a:stretch>
          </a:blipFill>
        </p:spPr>
      </p:sp>
      <p:sp>
        <p:nvSpPr>
          <p:cNvPr id="7" name="TextBox 7"/>
          <p:cNvSpPr txBox="1"/>
          <p:nvPr/>
        </p:nvSpPr>
        <p:spPr>
          <a:xfrm>
            <a:off x="4154871" y="847725"/>
            <a:ext cx="9978258"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School Uniform</a:t>
            </a:r>
          </a:p>
        </p:txBody>
      </p:sp>
      <p:sp>
        <p:nvSpPr>
          <p:cNvPr id="8" name="TextBox 8"/>
          <p:cNvSpPr txBox="1"/>
          <p:nvPr/>
        </p:nvSpPr>
        <p:spPr>
          <a:xfrm>
            <a:off x="1028700" y="2333623"/>
            <a:ext cx="9877187" cy="3168816"/>
          </a:xfrm>
          <a:prstGeom prst="rect">
            <a:avLst/>
          </a:prstGeom>
        </p:spPr>
        <p:txBody>
          <a:bodyPr lIns="0" tIns="0" rIns="0" bIns="0" rtlCol="0" anchor="t">
            <a:spAutoFit/>
          </a:bodyPr>
          <a:lstStyle/>
          <a:p>
            <a:pPr algn="l">
              <a:lnSpc>
                <a:spcPts val="5041"/>
              </a:lnSpc>
              <a:spcBef>
                <a:spcPct val="0"/>
              </a:spcBef>
            </a:pPr>
            <a:r>
              <a:rPr lang="en-US" sz="3200" dirty="0">
                <a:solidFill>
                  <a:srgbClr val="3C6CA8"/>
                </a:solidFill>
                <a:latin typeface="Nunito"/>
              </a:rPr>
              <a:t>Tops: white polo shirt, red jumper/cardigan</a:t>
            </a:r>
          </a:p>
          <a:p>
            <a:pPr algn="l">
              <a:lnSpc>
                <a:spcPts val="5041"/>
              </a:lnSpc>
              <a:spcBef>
                <a:spcPct val="0"/>
              </a:spcBef>
            </a:pPr>
            <a:r>
              <a:rPr lang="en-US" sz="3200" dirty="0">
                <a:solidFill>
                  <a:srgbClr val="3C6CA8"/>
                </a:solidFill>
                <a:latin typeface="Nunito"/>
              </a:rPr>
              <a:t>Bottoms: black or grey trousers/shorts </a:t>
            </a:r>
          </a:p>
          <a:p>
            <a:pPr algn="l">
              <a:lnSpc>
                <a:spcPts val="5041"/>
              </a:lnSpc>
              <a:spcBef>
                <a:spcPct val="0"/>
              </a:spcBef>
            </a:pPr>
            <a:r>
              <a:rPr lang="en-US" sz="3200" dirty="0">
                <a:solidFill>
                  <a:srgbClr val="3C6CA8"/>
                </a:solidFill>
                <a:latin typeface="Nunito"/>
              </a:rPr>
              <a:t>Shoes: black school shoes or plain black trainers</a:t>
            </a:r>
          </a:p>
          <a:p>
            <a:pPr algn="l">
              <a:lnSpc>
                <a:spcPts val="5041"/>
              </a:lnSpc>
              <a:spcBef>
                <a:spcPct val="0"/>
              </a:spcBef>
            </a:pPr>
            <a:r>
              <a:rPr lang="en-US" sz="3200" dirty="0">
                <a:solidFill>
                  <a:srgbClr val="3C6CA8"/>
                </a:solidFill>
                <a:latin typeface="Nunito"/>
              </a:rPr>
              <a:t>Summer dresses: red gingham</a:t>
            </a:r>
          </a:p>
          <a:p>
            <a:pPr algn="l">
              <a:lnSpc>
                <a:spcPts val="5041"/>
              </a:lnSpc>
              <a:spcBef>
                <a:spcPct val="0"/>
              </a:spcBef>
            </a:pPr>
            <a:r>
              <a:rPr lang="en-US" sz="3200" dirty="0">
                <a:solidFill>
                  <a:srgbClr val="3C6CA8"/>
                </a:solidFill>
                <a:latin typeface="Nunito"/>
              </a:rPr>
              <a:t>Shoulder length hair should be tied up.</a:t>
            </a:r>
          </a:p>
        </p:txBody>
      </p:sp>
      <p:sp>
        <p:nvSpPr>
          <p:cNvPr id="9" name="TextBox 9"/>
          <p:cNvSpPr txBox="1"/>
          <p:nvPr/>
        </p:nvSpPr>
        <p:spPr>
          <a:xfrm>
            <a:off x="3926451" y="5844569"/>
            <a:ext cx="10931210" cy="4442431"/>
          </a:xfrm>
          <a:prstGeom prst="rect">
            <a:avLst/>
          </a:prstGeom>
        </p:spPr>
        <p:txBody>
          <a:bodyPr lIns="0" tIns="0" rIns="0" bIns="0" rtlCol="0" anchor="t">
            <a:spAutoFit/>
          </a:bodyPr>
          <a:lstStyle/>
          <a:p>
            <a:pPr algn="l">
              <a:lnSpc>
                <a:spcPts val="5041"/>
              </a:lnSpc>
            </a:pPr>
            <a:r>
              <a:rPr lang="en-US" sz="3200" dirty="0">
                <a:solidFill>
                  <a:srgbClr val="3C6CA8"/>
                </a:solidFill>
                <a:latin typeface="Nunito"/>
              </a:rPr>
              <a:t>For PE, children should wear:</a:t>
            </a:r>
          </a:p>
          <a:p>
            <a:pPr marL="777489" lvl="1" indent="-388745" algn="l">
              <a:lnSpc>
                <a:spcPts val="5041"/>
              </a:lnSpc>
              <a:buFont typeface="Arial"/>
              <a:buChar char="•"/>
            </a:pPr>
            <a:r>
              <a:rPr lang="en-US" sz="3200" dirty="0">
                <a:solidFill>
                  <a:srgbClr val="3C6CA8"/>
                </a:solidFill>
                <a:latin typeface="Nunito"/>
              </a:rPr>
              <a:t>black (or red) jogging bottoms or shorts</a:t>
            </a:r>
          </a:p>
          <a:p>
            <a:pPr marL="777489" lvl="1" indent="-388745" algn="l">
              <a:lnSpc>
                <a:spcPts val="5041"/>
              </a:lnSpc>
              <a:buFont typeface="Arial"/>
              <a:buChar char="•"/>
            </a:pPr>
            <a:r>
              <a:rPr lang="en-US" sz="3200" dirty="0">
                <a:solidFill>
                  <a:srgbClr val="3C6CA8"/>
                </a:solidFill>
                <a:latin typeface="Nunito"/>
              </a:rPr>
              <a:t>white (or red) t-shirts</a:t>
            </a:r>
          </a:p>
          <a:p>
            <a:pPr marL="777489" lvl="1" indent="-388745" algn="l">
              <a:lnSpc>
                <a:spcPts val="5041"/>
              </a:lnSpc>
              <a:buFont typeface="Arial"/>
              <a:buChar char="•"/>
            </a:pPr>
            <a:r>
              <a:rPr lang="en-US" sz="3200" dirty="0">
                <a:solidFill>
                  <a:srgbClr val="3C6CA8"/>
                </a:solidFill>
                <a:latin typeface="Nunito"/>
              </a:rPr>
              <a:t>white or black trainers</a:t>
            </a:r>
          </a:p>
          <a:p>
            <a:pPr algn="l">
              <a:lnSpc>
                <a:spcPts val="5041"/>
              </a:lnSpc>
              <a:spcBef>
                <a:spcPct val="0"/>
              </a:spcBef>
            </a:pPr>
            <a:r>
              <a:rPr lang="en-US" sz="3200" dirty="0">
                <a:solidFill>
                  <a:srgbClr val="3C6CA8"/>
                </a:solidFill>
                <a:latin typeface="Nunito"/>
              </a:rPr>
              <a:t>On PE days, earrings should either not be worn or be covered with tape. Religious </a:t>
            </a:r>
            <a:r>
              <a:rPr lang="en-US" sz="3200" dirty="0" err="1">
                <a:solidFill>
                  <a:srgbClr val="3C6CA8"/>
                </a:solidFill>
                <a:latin typeface="Nunito"/>
              </a:rPr>
              <a:t>jewellery</a:t>
            </a:r>
            <a:r>
              <a:rPr lang="en-US" sz="3200" dirty="0">
                <a:solidFill>
                  <a:srgbClr val="3C6CA8"/>
                </a:solidFill>
                <a:latin typeface="Nunito"/>
              </a:rPr>
              <a:t> should be covered with a sweatband.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3416" b="-83416"/>
            </a:stretch>
          </a:blipFill>
        </p:spPr>
      </p:sp>
      <p:sp>
        <p:nvSpPr>
          <p:cNvPr id="3" name="TextBox 3"/>
          <p:cNvSpPr txBox="1"/>
          <p:nvPr/>
        </p:nvSpPr>
        <p:spPr>
          <a:xfrm>
            <a:off x="1287513" y="2985797"/>
            <a:ext cx="15712974" cy="5212080"/>
          </a:xfrm>
          <a:prstGeom prst="rect">
            <a:avLst/>
          </a:prstGeom>
        </p:spPr>
        <p:txBody>
          <a:bodyPr lIns="0" tIns="0" rIns="0" bIns="0" rtlCol="0" anchor="t">
            <a:spAutoFit/>
          </a:bodyPr>
          <a:lstStyle/>
          <a:p>
            <a:pPr algn="ctr">
              <a:lnSpc>
                <a:spcPts val="4619"/>
              </a:lnSpc>
            </a:pPr>
            <a:r>
              <a:rPr lang="en-US" sz="3299">
                <a:solidFill>
                  <a:srgbClr val="1B548D"/>
                </a:solidFill>
                <a:latin typeface="Nunito"/>
              </a:rPr>
              <a:t>As in EYFS, we will always try to get children outdoors during the school day, so please ensure that your child is appropriately dressed for the weather. Please ensure any additional items of clothing are named.</a:t>
            </a:r>
          </a:p>
          <a:p>
            <a:pPr algn="ctr">
              <a:lnSpc>
                <a:spcPts val="4619"/>
              </a:lnSpc>
            </a:pPr>
            <a:endParaRPr lang="en-US" sz="3299">
              <a:solidFill>
                <a:srgbClr val="1B548D"/>
              </a:solidFill>
              <a:latin typeface="Nunito"/>
            </a:endParaRPr>
          </a:p>
          <a:p>
            <a:pPr algn="ctr">
              <a:lnSpc>
                <a:spcPts val="4619"/>
              </a:lnSpc>
            </a:pPr>
            <a:endParaRPr lang="en-US" sz="3299">
              <a:solidFill>
                <a:srgbClr val="1B548D"/>
              </a:solidFill>
              <a:latin typeface="Nunito"/>
            </a:endParaRPr>
          </a:p>
          <a:p>
            <a:pPr algn="ctr">
              <a:lnSpc>
                <a:spcPts val="4619"/>
              </a:lnSpc>
            </a:pPr>
            <a:endParaRPr lang="en-US" sz="3299">
              <a:solidFill>
                <a:srgbClr val="1B548D"/>
              </a:solidFill>
              <a:latin typeface="Nunito"/>
            </a:endParaRPr>
          </a:p>
          <a:p>
            <a:pPr algn="ctr">
              <a:lnSpc>
                <a:spcPts val="4619"/>
              </a:lnSpc>
            </a:pPr>
            <a:endParaRPr lang="en-US" sz="3299">
              <a:solidFill>
                <a:srgbClr val="1B548D"/>
              </a:solidFill>
              <a:latin typeface="Nunito"/>
            </a:endParaRPr>
          </a:p>
          <a:p>
            <a:pPr algn="ctr">
              <a:lnSpc>
                <a:spcPts val="4619"/>
              </a:lnSpc>
            </a:pPr>
            <a:endParaRPr lang="en-US" sz="3299">
              <a:solidFill>
                <a:srgbClr val="1B548D"/>
              </a:solidFill>
              <a:latin typeface="Nunito"/>
            </a:endParaRPr>
          </a:p>
          <a:p>
            <a:pPr algn="ctr">
              <a:lnSpc>
                <a:spcPts val="4619"/>
              </a:lnSpc>
            </a:pPr>
            <a:r>
              <a:rPr lang="en-US" sz="3299">
                <a:solidFill>
                  <a:srgbClr val="1B548D"/>
                </a:solidFill>
                <a:latin typeface="Nunito"/>
              </a:rPr>
              <a:t>Children should bring in their book bag and a named water bottle every day. </a:t>
            </a:r>
          </a:p>
        </p:txBody>
      </p:sp>
      <p:sp>
        <p:nvSpPr>
          <p:cNvPr id="4" name="Freeform 4"/>
          <p:cNvSpPr/>
          <p:nvPr/>
        </p:nvSpPr>
        <p:spPr>
          <a:xfrm>
            <a:off x="15533991" y="6870677"/>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a:off x="-425143" y="-389831"/>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6" name="Freeform 6"/>
          <p:cNvSpPr/>
          <p:nvPr/>
        </p:nvSpPr>
        <p:spPr>
          <a:xfrm>
            <a:off x="4090248" y="5239505"/>
            <a:ext cx="2415878" cy="1745472"/>
          </a:xfrm>
          <a:custGeom>
            <a:avLst/>
            <a:gdLst/>
            <a:ahLst/>
            <a:cxnLst/>
            <a:rect l="l" t="t" r="r" b="b"/>
            <a:pathLst>
              <a:path w="2415878" h="1745472">
                <a:moveTo>
                  <a:pt x="0" y="0"/>
                </a:moveTo>
                <a:lnTo>
                  <a:pt x="2415879" y="0"/>
                </a:lnTo>
                <a:lnTo>
                  <a:pt x="2415879" y="1745472"/>
                </a:lnTo>
                <a:lnTo>
                  <a:pt x="0" y="1745472"/>
                </a:lnTo>
                <a:lnTo>
                  <a:pt x="0" y="0"/>
                </a:lnTo>
                <a:close/>
              </a:path>
            </a:pathLst>
          </a:custGeom>
          <a:blipFill>
            <a:blip r:embed="rId5"/>
            <a:stretch>
              <a:fillRect/>
            </a:stretch>
          </a:blipFill>
        </p:spPr>
      </p:sp>
      <p:sp>
        <p:nvSpPr>
          <p:cNvPr id="7" name="Freeform 7"/>
          <p:cNvSpPr/>
          <p:nvPr/>
        </p:nvSpPr>
        <p:spPr>
          <a:xfrm>
            <a:off x="8115852" y="5151390"/>
            <a:ext cx="2056296" cy="1921702"/>
          </a:xfrm>
          <a:custGeom>
            <a:avLst/>
            <a:gdLst/>
            <a:ahLst/>
            <a:cxnLst/>
            <a:rect l="l" t="t" r="r" b="b"/>
            <a:pathLst>
              <a:path w="2056296" h="1921702">
                <a:moveTo>
                  <a:pt x="0" y="0"/>
                </a:moveTo>
                <a:lnTo>
                  <a:pt x="2056296" y="0"/>
                </a:lnTo>
                <a:lnTo>
                  <a:pt x="2056296" y="1921702"/>
                </a:lnTo>
                <a:lnTo>
                  <a:pt x="0" y="1921702"/>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8" name="Freeform 8"/>
          <p:cNvSpPr/>
          <p:nvPr/>
        </p:nvSpPr>
        <p:spPr>
          <a:xfrm>
            <a:off x="11782181" y="4885325"/>
            <a:ext cx="1748913" cy="2453832"/>
          </a:xfrm>
          <a:custGeom>
            <a:avLst/>
            <a:gdLst/>
            <a:ahLst/>
            <a:cxnLst/>
            <a:rect l="l" t="t" r="r" b="b"/>
            <a:pathLst>
              <a:path w="1748913" h="2453832">
                <a:moveTo>
                  <a:pt x="0" y="0"/>
                </a:moveTo>
                <a:lnTo>
                  <a:pt x="1748914" y="0"/>
                </a:lnTo>
                <a:lnTo>
                  <a:pt x="1748914" y="2453832"/>
                </a:lnTo>
                <a:lnTo>
                  <a:pt x="0" y="2453832"/>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9" name="TextBox 9"/>
          <p:cNvSpPr txBox="1"/>
          <p:nvPr/>
        </p:nvSpPr>
        <p:spPr>
          <a:xfrm>
            <a:off x="5084024" y="847725"/>
            <a:ext cx="8695587" cy="1552573"/>
          </a:xfrm>
          <a:prstGeom prst="rect">
            <a:avLst/>
          </a:prstGeom>
        </p:spPr>
        <p:txBody>
          <a:bodyPr lIns="0" tIns="0" rIns="0" bIns="0" rtlCol="0" anchor="t">
            <a:spAutoFit/>
          </a:bodyPr>
          <a:lstStyle/>
          <a:p>
            <a:pPr algn="ctr">
              <a:lnSpc>
                <a:spcPts val="12600"/>
              </a:lnSpc>
            </a:pPr>
            <a:r>
              <a:rPr lang="en-US" sz="9000">
                <a:solidFill>
                  <a:srgbClr val="1B548D"/>
                </a:solidFill>
                <a:latin typeface="Rubik One"/>
              </a:rPr>
              <a:t>Outdoors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3416" b="-83416"/>
            </a:stretch>
          </a:blipFill>
        </p:spPr>
      </p:sp>
      <p:sp>
        <p:nvSpPr>
          <p:cNvPr id="3" name="TextBox 3"/>
          <p:cNvSpPr txBox="1"/>
          <p:nvPr/>
        </p:nvSpPr>
        <p:spPr>
          <a:xfrm>
            <a:off x="4796206" y="400457"/>
            <a:ext cx="8695587"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A Typical Day</a:t>
            </a:r>
          </a:p>
        </p:txBody>
      </p:sp>
      <p:sp>
        <p:nvSpPr>
          <p:cNvPr id="4" name="Freeform 4"/>
          <p:cNvSpPr/>
          <p:nvPr/>
        </p:nvSpPr>
        <p:spPr>
          <a:xfrm>
            <a:off x="-334072" y="-1475968"/>
            <a:ext cx="3808435" cy="4114800"/>
          </a:xfrm>
          <a:custGeom>
            <a:avLst/>
            <a:gdLst/>
            <a:ahLst/>
            <a:cxnLst/>
            <a:rect l="l" t="t" r="r" b="b"/>
            <a:pathLst>
              <a:path w="3808435" h="4114800">
                <a:moveTo>
                  <a:pt x="0" y="0"/>
                </a:moveTo>
                <a:lnTo>
                  <a:pt x="3808435" y="0"/>
                </a:lnTo>
                <a:lnTo>
                  <a:pt x="3808435"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a:off x="14919557" y="9258300"/>
            <a:ext cx="4196989" cy="770720"/>
          </a:xfrm>
          <a:custGeom>
            <a:avLst/>
            <a:gdLst/>
            <a:ahLst/>
            <a:cxnLst/>
            <a:rect l="l" t="t" r="r" b="b"/>
            <a:pathLst>
              <a:path w="4196989" h="770720">
                <a:moveTo>
                  <a:pt x="0" y="0"/>
                </a:moveTo>
                <a:lnTo>
                  <a:pt x="4196989" y="0"/>
                </a:lnTo>
                <a:lnTo>
                  <a:pt x="4196989" y="770720"/>
                </a:lnTo>
                <a:lnTo>
                  <a:pt x="0" y="77072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6" name="TextBox 6"/>
          <p:cNvSpPr txBox="1"/>
          <p:nvPr/>
        </p:nvSpPr>
        <p:spPr>
          <a:xfrm>
            <a:off x="1287513" y="2884170"/>
            <a:ext cx="15712974" cy="6374130"/>
          </a:xfrm>
          <a:prstGeom prst="rect">
            <a:avLst/>
          </a:prstGeom>
        </p:spPr>
        <p:txBody>
          <a:bodyPr lIns="0" tIns="0" rIns="0" bIns="0" rtlCol="0" anchor="t">
            <a:spAutoFit/>
          </a:bodyPr>
          <a:lstStyle/>
          <a:p>
            <a:pPr algn="l">
              <a:lnSpc>
                <a:spcPts val="4619"/>
              </a:lnSpc>
            </a:pPr>
            <a:r>
              <a:rPr lang="en-US" sz="3299">
                <a:solidFill>
                  <a:srgbClr val="1B548D"/>
                </a:solidFill>
                <a:latin typeface="Nunito"/>
              </a:rPr>
              <a:t>Children should arrive at school at 8:40am. The gates close at 8:45am. </a:t>
            </a:r>
          </a:p>
          <a:p>
            <a:pPr algn="l">
              <a:lnSpc>
                <a:spcPts val="4619"/>
              </a:lnSpc>
            </a:pPr>
            <a:endParaRPr lang="en-US" sz="3299">
              <a:solidFill>
                <a:srgbClr val="1B548D"/>
              </a:solidFill>
              <a:latin typeface="Nunito"/>
            </a:endParaRPr>
          </a:p>
          <a:p>
            <a:pPr algn="l">
              <a:lnSpc>
                <a:spcPts val="4619"/>
              </a:lnSpc>
            </a:pPr>
            <a:r>
              <a:rPr lang="en-US" sz="3299">
                <a:solidFill>
                  <a:srgbClr val="1B548D"/>
                </a:solidFill>
                <a:latin typeface="Nunito"/>
              </a:rPr>
              <a:t>Children will take part in daily: </a:t>
            </a:r>
          </a:p>
          <a:p>
            <a:pPr marL="712468" lvl="1" indent="-356234" algn="l">
              <a:lnSpc>
                <a:spcPts val="4619"/>
              </a:lnSpc>
              <a:buFont typeface="Arial"/>
              <a:buChar char="•"/>
            </a:pPr>
            <a:r>
              <a:rPr lang="en-US" sz="3299">
                <a:solidFill>
                  <a:srgbClr val="1B548D"/>
                </a:solidFill>
                <a:latin typeface="Nunito"/>
              </a:rPr>
              <a:t>phonics lessons </a:t>
            </a:r>
          </a:p>
          <a:p>
            <a:pPr marL="712468" lvl="1" indent="-356234" algn="l">
              <a:lnSpc>
                <a:spcPts val="4619"/>
              </a:lnSpc>
              <a:buFont typeface="Arial"/>
              <a:buChar char="•"/>
            </a:pPr>
            <a:r>
              <a:rPr lang="en-US" sz="3299">
                <a:solidFill>
                  <a:srgbClr val="1B548D"/>
                </a:solidFill>
                <a:latin typeface="Nunito"/>
              </a:rPr>
              <a:t>reading lessons </a:t>
            </a:r>
          </a:p>
          <a:p>
            <a:pPr marL="712468" lvl="1" indent="-356234" algn="l">
              <a:lnSpc>
                <a:spcPts val="4619"/>
              </a:lnSpc>
              <a:buFont typeface="Arial"/>
              <a:buChar char="•"/>
            </a:pPr>
            <a:r>
              <a:rPr lang="en-US" sz="3299">
                <a:solidFill>
                  <a:srgbClr val="1B548D"/>
                </a:solidFill>
                <a:latin typeface="Nunito"/>
              </a:rPr>
              <a:t>writing lessons </a:t>
            </a:r>
          </a:p>
          <a:p>
            <a:pPr marL="712468" lvl="1" indent="-356234" algn="l">
              <a:lnSpc>
                <a:spcPts val="4619"/>
              </a:lnSpc>
              <a:buFont typeface="Arial"/>
              <a:buChar char="•"/>
            </a:pPr>
            <a:r>
              <a:rPr lang="en-US" sz="3299">
                <a:solidFill>
                  <a:srgbClr val="1B548D"/>
                </a:solidFill>
                <a:latin typeface="Nunito"/>
              </a:rPr>
              <a:t>maths lessons</a:t>
            </a:r>
          </a:p>
          <a:p>
            <a:pPr algn="l">
              <a:lnSpc>
                <a:spcPts val="4619"/>
              </a:lnSpc>
            </a:pPr>
            <a:endParaRPr lang="en-US" sz="3299">
              <a:solidFill>
                <a:srgbClr val="1B548D"/>
              </a:solidFill>
              <a:latin typeface="Nunito"/>
            </a:endParaRPr>
          </a:p>
          <a:p>
            <a:pPr algn="l">
              <a:lnSpc>
                <a:spcPts val="4619"/>
              </a:lnSpc>
            </a:pPr>
            <a:r>
              <a:rPr lang="en-US" sz="3299">
                <a:solidFill>
                  <a:srgbClr val="1B548D"/>
                </a:solidFill>
                <a:latin typeface="Nunito"/>
              </a:rPr>
              <a:t>In the Autumn term, children will continue to access continuous provision to help them with the transition from EYFS.</a:t>
            </a:r>
          </a:p>
          <a:p>
            <a:pPr algn="l">
              <a:lnSpc>
                <a:spcPts val="4619"/>
              </a:lnSpc>
            </a:pPr>
            <a:endParaRPr lang="en-US" sz="3299">
              <a:solidFill>
                <a:srgbClr val="1B548D"/>
              </a:solidFill>
              <a:latin typeface="Nunito"/>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3416" b="-83416"/>
            </a:stretch>
          </a:blipFill>
        </p:spPr>
      </p:sp>
      <p:sp>
        <p:nvSpPr>
          <p:cNvPr id="3" name="Freeform 3"/>
          <p:cNvSpPr/>
          <p:nvPr/>
        </p:nvSpPr>
        <p:spPr>
          <a:xfrm>
            <a:off x="-2099932" y="-1172339"/>
            <a:ext cx="6257264" cy="3629213"/>
          </a:xfrm>
          <a:custGeom>
            <a:avLst/>
            <a:gdLst/>
            <a:ahLst/>
            <a:cxnLst/>
            <a:rect l="l" t="t" r="r" b="b"/>
            <a:pathLst>
              <a:path w="6257264" h="3629213">
                <a:moveTo>
                  <a:pt x="0" y="0"/>
                </a:moveTo>
                <a:lnTo>
                  <a:pt x="6257264" y="0"/>
                </a:lnTo>
                <a:lnTo>
                  <a:pt x="6257264" y="3629214"/>
                </a:lnTo>
                <a:lnTo>
                  <a:pt x="0" y="362921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5533991" y="6870677"/>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14129969" y="312770"/>
            <a:ext cx="3680713" cy="2470615"/>
          </a:xfrm>
          <a:custGeom>
            <a:avLst/>
            <a:gdLst/>
            <a:ahLst/>
            <a:cxnLst/>
            <a:rect l="l" t="t" r="r" b="b"/>
            <a:pathLst>
              <a:path w="3680713" h="2470615">
                <a:moveTo>
                  <a:pt x="0" y="0"/>
                </a:moveTo>
                <a:lnTo>
                  <a:pt x="3680712" y="0"/>
                </a:lnTo>
                <a:lnTo>
                  <a:pt x="3680712" y="2470616"/>
                </a:lnTo>
                <a:lnTo>
                  <a:pt x="0" y="2470616"/>
                </a:lnTo>
                <a:lnTo>
                  <a:pt x="0" y="0"/>
                </a:lnTo>
                <a:close/>
              </a:path>
            </a:pathLst>
          </a:custGeom>
          <a:blipFill>
            <a:blip r:embed="rId7"/>
            <a:stretch>
              <a:fillRect/>
            </a:stretch>
          </a:blipFill>
        </p:spPr>
      </p:sp>
      <p:sp>
        <p:nvSpPr>
          <p:cNvPr id="6" name="TextBox 6"/>
          <p:cNvSpPr txBox="1"/>
          <p:nvPr/>
        </p:nvSpPr>
        <p:spPr>
          <a:xfrm>
            <a:off x="70174" y="2981881"/>
            <a:ext cx="18217826" cy="4256563"/>
          </a:xfrm>
          <a:prstGeom prst="rect">
            <a:avLst/>
          </a:prstGeom>
        </p:spPr>
        <p:txBody>
          <a:bodyPr lIns="0" tIns="0" rIns="0" bIns="0" rtlCol="0" anchor="t">
            <a:spAutoFit/>
          </a:bodyPr>
          <a:lstStyle/>
          <a:p>
            <a:pPr algn="ctr">
              <a:lnSpc>
                <a:spcPts val="5040"/>
              </a:lnSpc>
              <a:spcBef>
                <a:spcPct val="0"/>
              </a:spcBef>
            </a:pPr>
            <a:r>
              <a:rPr lang="en-US" sz="3600">
                <a:solidFill>
                  <a:srgbClr val="3C6CA8"/>
                </a:solidFill>
                <a:latin typeface="Nunito"/>
              </a:rPr>
              <a:t>Your child will be learning how to read using Essential Letters and Sounds. This phonics programme supports your children to develop the skills and knowledge needed for reading. </a:t>
            </a:r>
          </a:p>
          <a:p>
            <a:pPr algn="ctr">
              <a:lnSpc>
                <a:spcPts val="5040"/>
              </a:lnSpc>
              <a:spcBef>
                <a:spcPct val="0"/>
              </a:spcBef>
            </a:pPr>
            <a:endParaRPr lang="en-US" sz="3600">
              <a:solidFill>
                <a:srgbClr val="3C6CA8"/>
              </a:solidFill>
              <a:latin typeface="Nunito"/>
            </a:endParaRPr>
          </a:p>
          <a:p>
            <a:pPr algn="ctr">
              <a:lnSpc>
                <a:spcPts val="5040"/>
              </a:lnSpc>
              <a:spcBef>
                <a:spcPct val="0"/>
              </a:spcBef>
            </a:pPr>
            <a:r>
              <a:rPr lang="en-US" sz="3600">
                <a:solidFill>
                  <a:srgbClr val="3C6CA8"/>
                </a:solidFill>
                <a:latin typeface="Nunito"/>
              </a:rPr>
              <a:t>Children will continue to revise phase three sounds (digraphs and trigraphs) and will learn new phase 5 sounds, including lesser known and alternative GPCs. .  </a:t>
            </a:r>
          </a:p>
          <a:p>
            <a:pPr algn="ctr">
              <a:lnSpc>
                <a:spcPts val="3482"/>
              </a:lnSpc>
              <a:spcBef>
                <a:spcPct val="0"/>
              </a:spcBef>
            </a:pPr>
            <a:endParaRPr lang="en-US" sz="3600">
              <a:solidFill>
                <a:srgbClr val="3C6CA8"/>
              </a:solidFill>
              <a:latin typeface="Nunito"/>
            </a:endParaRPr>
          </a:p>
        </p:txBody>
      </p:sp>
      <p:sp>
        <p:nvSpPr>
          <p:cNvPr id="7" name="Freeform 7"/>
          <p:cNvSpPr/>
          <p:nvPr/>
        </p:nvSpPr>
        <p:spPr>
          <a:xfrm>
            <a:off x="615950" y="7605220"/>
            <a:ext cx="2516456" cy="2516456"/>
          </a:xfrm>
          <a:custGeom>
            <a:avLst/>
            <a:gdLst/>
            <a:ahLst/>
            <a:cxnLst/>
            <a:rect l="l" t="t" r="r" b="b"/>
            <a:pathLst>
              <a:path w="2516456" h="2516456">
                <a:moveTo>
                  <a:pt x="0" y="0"/>
                </a:moveTo>
                <a:lnTo>
                  <a:pt x="2516456" y="0"/>
                </a:lnTo>
                <a:lnTo>
                  <a:pt x="2516456" y="2516456"/>
                </a:lnTo>
                <a:lnTo>
                  <a:pt x="0" y="2516456"/>
                </a:lnTo>
                <a:lnTo>
                  <a:pt x="0" y="0"/>
                </a:lnTo>
                <a:close/>
              </a:path>
            </a:pathLst>
          </a:custGeom>
          <a:blipFill>
            <a:blip r:embed="rId8"/>
            <a:stretch>
              <a:fillRect/>
            </a:stretch>
          </a:blipFill>
        </p:spPr>
      </p:sp>
      <p:sp>
        <p:nvSpPr>
          <p:cNvPr id="8" name="Freeform 8"/>
          <p:cNvSpPr/>
          <p:nvPr/>
        </p:nvSpPr>
        <p:spPr>
          <a:xfrm>
            <a:off x="4938382" y="7552186"/>
            <a:ext cx="2600506" cy="2542973"/>
          </a:xfrm>
          <a:custGeom>
            <a:avLst/>
            <a:gdLst/>
            <a:ahLst/>
            <a:cxnLst/>
            <a:rect l="l" t="t" r="r" b="b"/>
            <a:pathLst>
              <a:path w="2600506" h="2542973">
                <a:moveTo>
                  <a:pt x="0" y="0"/>
                </a:moveTo>
                <a:lnTo>
                  <a:pt x="2600507" y="0"/>
                </a:lnTo>
                <a:lnTo>
                  <a:pt x="2600507" y="2542973"/>
                </a:lnTo>
                <a:lnTo>
                  <a:pt x="0" y="2542973"/>
                </a:lnTo>
                <a:lnTo>
                  <a:pt x="0" y="0"/>
                </a:lnTo>
                <a:close/>
              </a:path>
            </a:pathLst>
          </a:custGeom>
          <a:blipFill>
            <a:blip r:embed="rId9"/>
            <a:stretch>
              <a:fillRect/>
            </a:stretch>
          </a:blipFill>
        </p:spPr>
      </p:sp>
      <p:sp>
        <p:nvSpPr>
          <p:cNvPr id="9" name="Freeform 9"/>
          <p:cNvSpPr/>
          <p:nvPr/>
        </p:nvSpPr>
        <p:spPr>
          <a:xfrm>
            <a:off x="7786539" y="7578703"/>
            <a:ext cx="2493786" cy="2516456"/>
          </a:xfrm>
          <a:custGeom>
            <a:avLst/>
            <a:gdLst/>
            <a:ahLst/>
            <a:cxnLst/>
            <a:rect l="l" t="t" r="r" b="b"/>
            <a:pathLst>
              <a:path w="2493786" h="2516456">
                <a:moveTo>
                  <a:pt x="0" y="0"/>
                </a:moveTo>
                <a:lnTo>
                  <a:pt x="2493785" y="0"/>
                </a:lnTo>
                <a:lnTo>
                  <a:pt x="2493785" y="2516456"/>
                </a:lnTo>
                <a:lnTo>
                  <a:pt x="0" y="2516456"/>
                </a:lnTo>
                <a:lnTo>
                  <a:pt x="0" y="0"/>
                </a:lnTo>
                <a:close/>
              </a:path>
            </a:pathLst>
          </a:custGeom>
          <a:blipFill>
            <a:blip r:embed="rId10"/>
            <a:stretch>
              <a:fillRect/>
            </a:stretch>
          </a:blipFill>
        </p:spPr>
      </p:sp>
      <p:sp>
        <p:nvSpPr>
          <p:cNvPr id="10" name="Freeform 10"/>
          <p:cNvSpPr/>
          <p:nvPr/>
        </p:nvSpPr>
        <p:spPr>
          <a:xfrm>
            <a:off x="10755393" y="7427733"/>
            <a:ext cx="3374576" cy="2791879"/>
          </a:xfrm>
          <a:custGeom>
            <a:avLst/>
            <a:gdLst/>
            <a:ahLst/>
            <a:cxnLst/>
            <a:rect l="l" t="t" r="r" b="b"/>
            <a:pathLst>
              <a:path w="3374576" h="2791879">
                <a:moveTo>
                  <a:pt x="0" y="0"/>
                </a:moveTo>
                <a:lnTo>
                  <a:pt x="3374576" y="0"/>
                </a:lnTo>
                <a:lnTo>
                  <a:pt x="3374576" y="2791879"/>
                </a:lnTo>
                <a:lnTo>
                  <a:pt x="0" y="2791879"/>
                </a:lnTo>
                <a:lnTo>
                  <a:pt x="0" y="0"/>
                </a:lnTo>
                <a:close/>
              </a:path>
            </a:pathLst>
          </a:custGeom>
          <a:blipFill>
            <a:blip r:embed="rId11"/>
            <a:stretch>
              <a:fillRect/>
            </a:stretch>
          </a:blipFill>
        </p:spPr>
      </p:sp>
      <p:sp>
        <p:nvSpPr>
          <p:cNvPr id="11" name="TextBox 11"/>
          <p:cNvSpPr txBox="1"/>
          <p:nvPr/>
        </p:nvSpPr>
        <p:spPr>
          <a:xfrm>
            <a:off x="4796206" y="847725"/>
            <a:ext cx="8695587"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Phonics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3416" b="-83416"/>
            </a:stretch>
          </a:blipFill>
        </p:spPr>
      </p:sp>
      <p:sp>
        <p:nvSpPr>
          <p:cNvPr id="3" name="TextBox 3"/>
          <p:cNvSpPr txBox="1"/>
          <p:nvPr/>
        </p:nvSpPr>
        <p:spPr>
          <a:xfrm>
            <a:off x="4796206" y="1123072"/>
            <a:ext cx="8695587"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Reading</a:t>
            </a:r>
          </a:p>
        </p:txBody>
      </p:sp>
      <p:sp>
        <p:nvSpPr>
          <p:cNvPr id="4" name="TextBox 4"/>
          <p:cNvSpPr txBox="1"/>
          <p:nvPr/>
        </p:nvSpPr>
        <p:spPr>
          <a:xfrm>
            <a:off x="1141240" y="3199626"/>
            <a:ext cx="16005519" cy="4471670"/>
          </a:xfrm>
          <a:prstGeom prst="rect">
            <a:avLst/>
          </a:prstGeom>
        </p:spPr>
        <p:txBody>
          <a:bodyPr lIns="0" tIns="0" rIns="0" bIns="0" rtlCol="0" anchor="t">
            <a:spAutoFit/>
          </a:bodyPr>
          <a:lstStyle/>
          <a:p>
            <a:pPr algn="l">
              <a:lnSpc>
                <a:spcPts val="4479"/>
              </a:lnSpc>
            </a:pPr>
            <a:r>
              <a:rPr lang="en-US" sz="3199">
                <a:solidFill>
                  <a:srgbClr val="3C6CA8"/>
                </a:solidFill>
                <a:latin typeface="Nunito"/>
              </a:rPr>
              <a:t>In Year One, we teach children to read during:</a:t>
            </a:r>
          </a:p>
          <a:p>
            <a:pPr marL="690879" lvl="1" indent="-345439" algn="l">
              <a:lnSpc>
                <a:spcPts val="4479"/>
              </a:lnSpc>
              <a:buFont typeface="Arial"/>
              <a:buChar char="•"/>
            </a:pPr>
            <a:r>
              <a:rPr lang="en-US" sz="3199">
                <a:solidFill>
                  <a:srgbClr val="3C6CA8"/>
                </a:solidFill>
                <a:latin typeface="Nunito"/>
              </a:rPr>
              <a:t>Daily phonics lessons</a:t>
            </a:r>
          </a:p>
          <a:p>
            <a:pPr marL="690879" lvl="1" indent="-345439" algn="l">
              <a:lnSpc>
                <a:spcPts val="4479"/>
              </a:lnSpc>
              <a:buFont typeface="Arial"/>
              <a:buChar char="•"/>
            </a:pPr>
            <a:r>
              <a:rPr lang="en-US" sz="3199">
                <a:solidFill>
                  <a:srgbClr val="3C6CA8"/>
                </a:solidFill>
                <a:latin typeface="Nunito"/>
              </a:rPr>
              <a:t>Whole class reading lessons </a:t>
            </a:r>
          </a:p>
          <a:p>
            <a:pPr marL="690879" lvl="1" indent="-345439" algn="l">
              <a:lnSpc>
                <a:spcPts val="4479"/>
              </a:lnSpc>
              <a:buFont typeface="Arial"/>
              <a:buChar char="•"/>
            </a:pPr>
            <a:r>
              <a:rPr lang="en-US" sz="3199">
                <a:solidFill>
                  <a:srgbClr val="3C6CA8"/>
                </a:solidFill>
                <a:latin typeface="Nunito"/>
              </a:rPr>
              <a:t>1:1 reading sessions</a:t>
            </a:r>
          </a:p>
          <a:p>
            <a:pPr marL="690879" lvl="1" indent="-345439" algn="l">
              <a:lnSpc>
                <a:spcPts val="4479"/>
              </a:lnSpc>
              <a:buFont typeface="Arial"/>
              <a:buChar char="•"/>
            </a:pPr>
            <a:r>
              <a:rPr lang="en-US" sz="3199">
                <a:solidFill>
                  <a:srgbClr val="3C6CA8"/>
                </a:solidFill>
                <a:latin typeface="Nunito"/>
              </a:rPr>
              <a:t>Whole class story time </a:t>
            </a:r>
          </a:p>
          <a:p>
            <a:pPr algn="l">
              <a:lnSpc>
                <a:spcPts val="4479"/>
              </a:lnSpc>
            </a:pPr>
            <a:endParaRPr lang="en-US" sz="3199">
              <a:solidFill>
                <a:srgbClr val="3C6CA8"/>
              </a:solidFill>
              <a:latin typeface="Nunito"/>
            </a:endParaRPr>
          </a:p>
          <a:p>
            <a:pPr algn="l">
              <a:lnSpc>
                <a:spcPts val="4479"/>
              </a:lnSpc>
            </a:pPr>
            <a:r>
              <a:rPr lang="en-US" sz="3199">
                <a:solidFill>
                  <a:srgbClr val="3C6CA8"/>
                </a:solidFill>
                <a:latin typeface="Nunito"/>
              </a:rPr>
              <a:t>Our writing curriculum is also book-based, so your child will have the opportunity to read and enjoy hundreds of high-quality texts during their time in Year One! </a:t>
            </a:r>
          </a:p>
        </p:txBody>
      </p:sp>
      <p:sp>
        <p:nvSpPr>
          <p:cNvPr id="5" name="Freeform 5"/>
          <p:cNvSpPr/>
          <p:nvPr/>
        </p:nvSpPr>
        <p:spPr>
          <a:xfrm flipH="1">
            <a:off x="15664396" y="7251944"/>
            <a:ext cx="3551363" cy="1646945"/>
          </a:xfrm>
          <a:custGeom>
            <a:avLst/>
            <a:gdLst/>
            <a:ahLst/>
            <a:cxnLst/>
            <a:rect l="l" t="t" r="r" b="b"/>
            <a:pathLst>
              <a:path w="3551363" h="1646945">
                <a:moveTo>
                  <a:pt x="3551364" y="0"/>
                </a:moveTo>
                <a:lnTo>
                  <a:pt x="0" y="0"/>
                </a:lnTo>
                <a:lnTo>
                  <a:pt x="0" y="1646945"/>
                </a:lnTo>
                <a:lnTo>
                  <a:pt x="3551364" y="1646945"/>
                </a:lnTo>
                <a:lnTo>
                  <a:pt x="3551364"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6" name="Freeform 6"/>
          <p:cNvSpPr/>
          <p:nvPr/>
        </p:nvSpPr>
        <p:spPr>
          <a:xfrm>
            <a:off x="-746982" y="1028700"/>
            <a:ext cx="3551363" cy="1646945"/>
          </a:xfrm>
          <a:custGeom>
            <a:avLst/>
            <a:gdLst/>
            <a:ahLst/>
            <a:cxnLst/>
            <a:rect l="l" t="t" r="r" b="b"/>
            <a:pathLst>
              <a:path w="3551363" h="1646945">
                <a:moveTo>
                  <a:pt x="0" y="0"/>
                </a:moveTo>
                <a:lnTo>
                  <a:pt x="3551364" y="0"/>
                </a:lnTo>
                <a:lnTo>
                  <a:pt x="3551364" y="1646945"/>
                </a:lnTo>
                <a:lnTo>
                  <a:pt x="0" y="16469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7" name="TextBox 7"/>
          <p:cNvSpPr txBox="1"/>
          <p:nvPr/>
        </p:nvSpPr>
        <p:spPr>
          <a:xfrm>
            <a:off x="0" y="8851264"/>
            <a:ext cx="18288000" cy="860425"/>
          </a:xfrm>
          <a:prstGeom prst="rect">
            <a:avLst/>
          </a:prstGeom>
        </p:spPr>
        <p:txBody>
          <a:bodyPr lIns="0" tIns="0" rIns="0" bIns="0" rtlCol="0" anchor="t">
            <a:spAutoFit/>
          </a:bodyPr>
          <a:lstStyle/>
          <a:p>
            <a:pPr algn="ctr">
              <a:lnSpc>
                <a:spcPts val="3499"/>
              </a:lnSpc>
              <a:spcBef>
                <a:spcPct val="0"/>
              </a:spcBef>
            </a:pPr>
            <a:r>
              <a:rPr lang="en-US" sz="2499">
                <a:solidFill>
                  <a:srgbClr val="3C6CA8"/>
                </a:solidFill>
                <a:latin typeface="Nunito"/>
              </a:rPr>
              <a:t>If a child is read to 1-2 times per week, they will have heard approximately 63,570 words by the time they are 5 years old.</a:t>
            </a:r>
          </a:p>
          <a:p>
            <a:pPr algn="ctr">
              <a:lnSpc>
                <a:spcPts val="3499"/>
              </a:lnSpc>
              <a:spcBef>
                <a:spcPct val="0"/>
              </a:spcBef>
            </a:pPr>
            <a:r>
              <a:rPr lang="en-US" sz="2499">
                <a:solidFill>
                  <a:srgbClr val="3C6CA8"/>
                </a:solidFill>
                <a:latin typeface="Nunito"/>
              </a:rPr>
              <a:t>If a child is read to every day, they will have heard approximately 296,660 words by the time they are 5 years old.</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3416" b="-83416"/>
            </a:stretch>
          </a:blipFill>
        </p:spPr>
      </p:sp>
      <p:sp>
        <p:nvSpPr>
          <p:cNvPr id="3" name="TextBox 3"/>
          <p:cNvSpPr txBox="1"/>
          <p:nvPr/>
        </p:nvSpPr>
        <p:spPr>
          <a:xfrm>
            <a:off x="2052377" y="3115182"/>
            <a:ext cx="14183245" cy="6374130"/>
          </a:xfrm>
          <a:prstGeom prst="rect">
            <a:avLst/>
          </a:prstGeom>
        </p:spPr>
        <p:txBody>
          <a:bodyPr lIns="0" tIns="0" rIns="0" bIns="0" rtlCol="0" anchor="t">
            <a:spAutoFit/>
          </a:bodyPr>
          <a:lstStyle/>
          <a:p>
            <a:pPr algn="just">
              <a:lnSpc>
                <a:spcPts val="4619"/>
              </a:lnSpc>
            </a:pPr>
            <a:r>
              <a:rPr lang="en-US" sz="3299">
                <a:solidFill>
                  <a:srgbClr val="3C6CA8"/>
                </a:solidFill>
                <a:latin typeface="Nunito"/>
              </a:rPr>
              <a:t>Children will build on the writing skills that they developed in EYFS during:</a:t>
            </a:r>
          </a:p>
          <a:p>
            <a:pPr marL="712468" lvl="1" indent="-356234" algn="just">
              <a:lnSpc>
                <a:spcPts val="4619"/>
              </a:lnSpc>
              <a:buFont typeface="Arial"/>
              <a:buChar char="•"/>
            </a:pPr>
            <a:r>
              <a:rPr lang="en-US" sz="3299">
                <a:solidFill>
                  <a:srgbClr val="3C6CA8"/>
                </a:solidFill>
                <a:latin typeface="Nunito"/>
              </a:rPr>
              <a:t>Daily phonics lessons </a:t>
            </a:r>
          </a:p>
          <a:p>
            <a:pPr marL="712468" lvl="1" indent="-356234" algn="just">
              <a:lnSpc>
                <a:spcPts val="4619"/>
              </a:lnSpc>
              <a:buFont typeface="Arial"/>
              <a:buChar char="•"/>
            </a:pPr>
            <a:r>
              <a:rPr lang="en-US" sz="3299">
                <a:solidFill>
                  <a:srgbClr val="3C6CA8"/>
                </a:solidFill>
                <a:latin typeface="Nunito"/>
              </a:rPr>
              <a:t>Daily writing lessons</a:t>
            </a:r>
          </a:p>
          <a:p>
            <a:pPr marL="712468" lvl="1" indent="-356234" algn="just">
              <a:lnSpc>
                <a:spcPts val="4619"/>
              </a:lnSpc>
              <a:buFont typeface="Arial"/>
              <a:buChar char="•"/>
            </a:pPr>
            <a:r>
              <a:rPr lang="en-US" sz="3299">
                <a:solidFill>
                  <a:srgbClr val="3C6CA8"/>
                </a:solidFill>
                <a:latin typeface="Nunito"/>
              </a:rPr>
              <a:t>Handwriting sessions</a:t>
            </a:r>
          </a:p>
          <a:p>
            <a:pPr algn="just">
              <a:lnSpc>
                <a:spcPts val="4619"/>
              </a:lnSpc>
            </a:pPr>
            <a:endParaRPr lang="en-US" sz="3299">
              <a:solidFill>
                <a:srgbClr val="3C6CA8"/>
              </a:solidFill>
              <a:latin typeface="Nunito"/>
            </a:endParaRPr>
          </a:p>
          <a:p>
            <a:pPr algn="just">
              <a:lnSpc>
                <a:spcPts val="4619"/>
              </a:lnSpc>
            </a:pPr>
            <a:r>
              <a:rPr lang="en-US" sz="3299">
                <a:solidFill>
                  <a:srgbClr val="3C6CA8"/>
                </a:solidFill>
                <a:latin typeface="Nunito"/>
              </a:rPr>
              <a:t>They will have the opportunity to write a range of text types, including:</a:t>
            </a:r>
          </a:p>
          <a:p>
            <a:pPr marL="712468" lvl="1" indent="-356234" algn="just">
              <a:lnSpc>
                <a:spcPts val="4619"/>
              </a:lnSpc>
              <a:buFont typeface="Arial"/>
              <a:buChar char="•"/>
            </a:pPr>
            <a:r>
              <a:rPr lang="en-US" sz="3299">
                <a:solidFill>
                  <a:srgbClr val="3C6CA8"/>
                </a:solidFill>
                <a:latin typeface="Nunito"/>
              </a:rPr>
              <a:t>Letters</a:t>
            </a:r>
          </a:p>
          <a:p>
            <a:pPr marL="712468" lvl="1" indent="-356234" algn="just">
              <a:lnSpc>
                <a:spcPts val="4619"/>
              </a:lnSpc>
              <a:buFont typeface="Arial"/>
              <a:buChar char="•"/>
            </a:pPr>
            <a:r>
              <a:rPr lang="en-US" sz="3299">
                <a:solidFill>
                  <a:srgbClr val="3C6CA8"/>
                </a:solidFill>
                <a:latin typeface="Nunito"/>
              </a:rPr>
              <a:t>Stories</a:t>
            </a:r>
          </a:p>
          <a:p>
            <a:pPr marL="712468" lvl="1" indent="-356234" algn="just">
              <a:lnSpc>
                <a:spcPts val="4619"/>
              </a:lnSpc>
              <a:buFont typeface="Arial"/>
              <a:buChar char="•"/>
            </a:pPr>
            <a:r>
              <a:rPr lang="en-US" sz="3299">
                <a:solidFill>
                  <a:srgbClr val="3C6CA8"/>
                </a:solidFill>
                <a:latin typeface="Nunito"/>
              </a:rPr>
              <a:t>Diary entries</a:t>
            </a:r>
          </a:p>
          <a:p>
            <a:pPr marL="712468" lvl="1" indent="-356234" algn="just">
              <a:lnSpc>
                <a:spcPts val="4619"/>
              </a:lnSpc>
              <a:buFont typeface="Arial"/>
              <a:buChar char="•"/>
            </a:pPr>
            <a:r>
              <a:rPr lang="en-US" sz="3299">
                <a:solidFill>
                  <a:srgbClr val="3C6CA8"/>
                </a:solidFill>
                <a:latin typeface="Nunito"/>
              </a:rPr>
              <a:t>Descriptions</a:t>
            </a:r>
          </a:p>
          <a:p>
            <a:pPr marL="712468" lvl="1" indent="-356234" algn="just">
              <a:lnSpc>
                <a:spcPts val="4619"/>
              </a:lnSpc>
              <a:buFont typeface="Arial"/>
              <a:buChar char="•"/>
            </a:pPr>
            <a:r>
              <a:rPr lang="en-US" sz="3299">
                <a:solidFill>
                  <a:srgbClr val="3C6CA8"/>
                </a:solidFill>
                <a:latin typeface="Nunito"/>
              </a:rPr>
              <a:t>Instructions</a:t>
            </a:r>
          </a:p>
        </p:txBody>
      </p:sp>
      <p:sp>
        <p:nvSpPr>
          <p:cNvPr id="4" name="Freeform 4"/>
          <p:cNvSpPr/>
          <p:nvPr/>
        </p:nvSpPr>
        <p:spPr>
          <a:xfrm>
            <a:off x="-334072" y="-1475968"/>
            <a:ext cx="3808435" cy="4114800"/>
          </a:xfrm>
          <a:custGeom>
            <a:avLst/>
            <a:gdLst/>
            <a:ahLst/>
            <a:cxnLst/>
            <a:rect l="l" t="t" r="r" b="b"/>
            <a:pathLst>
              <a:path w="3808435" h="4114800">
                <a:moveTo>
                  <a:pt x="0" y="0"/>
                </a:moveTo>
                <a:lnTo>
                  <a:pt x="3808435" y="0"/>
                </a:lnTo>
                <a:lnTo>
                  <a:pt x="3808435"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a:off x="13406006" y="9057766"/>
            <a:ext cx="4196989" cy="770720"/>
          </a:xfrm>
          <a:custGeom>
            <a:avLst/>
            <a:gdLst/>
            <a:ahLst/>
            <a:cxnLst/>
            <a:rect l="l" t="t" r="r" b="b"/>
            <a:pathLst>
              <a:path w="4196989" h="770720">
                <a:moveTo>
                  <a:pt x="0" y="0"/>
                </a:moveTo>
                <a:lnTo>
                  <a:pt x="4196989" y="0"/>
                </a:lnTo>
                <a:lnTo>
                  <a:pt x="4196989" y="770720"/>
                </a:lnTo>
                <a:lnTo>
                  <a:pt x="0" y="77072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6" name="Freeform 6"/>
          <p:cNvSpPr/>
          <p:nvPr/>
        </p:nvSpPr>
        <p:spPr>
          <a:xfrm>
            <a:off x="15504500" y="255637"/>
            <a:ext cx="2383194" cy="2383194"/>
          </a:xfrm>
          <a:custGeom>
            <a:avLst/>
            <a:gdLst/>
            <a:ahLst/>
            <a:cxnLst/>
            <a:rect l="l" t="t" r="r" b="b"/>
            <a:pathLst>
              <a:path w="2383194" h="2383194">
                <a:moveTo>
                  <a:pt x="0" y="0"/>
                </a:moveTo>
                <a:lnTo>
                  <a:pt x="2383195" y="0"/>
                </a:lnTo>
                <a:lnTo>
                  <a:pt x="2383195" y="2383195"/>
                </a:lnTo>
                <a:lnTo>
                  <a:pt x="0" y="238319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7" name="Freeform 7"/>
          <p:cNvSpPr/>
          <p:nvPr/>
        </p:nvSpPr>
        <p:spPr>
          <a:xfrm>
            <a:off x="8578542" y="7335136"/>
            <a:ext cx="3919068" cy="1472668"/>
          </a:xfrm>
          <a:custGeom>
            <a:avLst/>
            <a:gdLst/>
            <a:ahLst/>
            <a:cxnLst/>
            <a:rect l="l" t="t" r="r" b="b"/>
            <a:pathLst>
              <a:path w="3919068" h="1472668">
                <a:moveTo>
                  <a:pt x="0" y="0"/>
                </a:moveTo>
                <a:lnTo>
                  <a:pt x="3919068" y="0"/>
                </a:lnTo>
                <a:lnTo>
                  <a:pt x="3919068" y="1472668"/>
                </a:lnTo>
                <a:lnTo>
                  <a:pt x="0" y="1472668"/>
                </a:lnTo>
                <a:lnTo>
                  <a:pt x="0" y="0"/>
                </a:lnTo>
                <a:close/>
              </a:path>
            </a:pathLst>
          </a:custGeom>
          <a:blipFill>
            <a:blip r:embed="rId9"/>
            <a:stretch>
              <a:fillRect/>
            </a:stretch>
          </a:blipFill>
        </p:spPr>
      </p:sp>
      <p:sp>
        <p:nvSpPr>
          <p:cNvPr id="8" name="TextBox 8"/>
          <p:cNvSpPr txBox="1"/>
          <p:nvPr/>
        </p:nvSpPr>
        <p:spPr>
          <a:xfrm>
            <a:off x="4796206" y="1629284"/>
            <a:ext cx="8695587"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Writing</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3416" b="-83416"/>
            </a:stretch>
          </a:blipFill>
        </p:spPr>
      </p:sp>
      <p:sp>
        <p:nvSpPr>
          <p:cNvPr id="3" name="TextBox 3"/>
          <p:cNvSpPr txBox="1"/>
          <p:nvPr/>
        </p:nvSpPr>
        <p:spPr>
          <a:xfrm>
            <a:off x="1329241" y="2972493"/>
            <a:ext cx="15629518" cy="6374130"/>
          </a:xfrm>
          <a:prstGeom prst="rect">
            <a:avLst/>
          </a:prstGeom>
        </p:spPr>
        <p:txBody>
          <a:bodyPr lIns="0" tIns="0" rIns="0" bIns="0" rtlCol="0" anchor="t">
            <a:spAutoFit/>
          </a:bodyPr>
          <a:lstStyle/>
          <a:p>
            <a:pPr algn="l">
              <a:lnSpc>
                <a:spcPts val="4619"/>
              </a:lnSpc>
            </a:pPr>
            <a:r>
              <a:rPr lang="en-US" sz="3299">
                <a:solidFill>
                  <a:srgbClr val="3C6CA8"/>
                </a:solidFill>
                <a:latin typeface="Nunito"/>
              </a:rPr>
              <a:t>In daily maths lessons, children will explore:</a:t>
            </a:r>
          </a:p>
          <a:p>
            <a:pPr marL="712468" lvl="1" indent="-356234" algn="l">
              <a:lnSpc>
                <a:spcPts val="4619"/>
              </a:lnSpc>
              <a:buFont typeface="Arial"/>
              <a:buChar char="•"/>
            </a:pPr>
            <a:r>
              <a:rPr lang="en-US" sz="3299">
                <a:solidFill>
                  <a:srgbClr val="3C6CA8"/>
                </a:solidFill>
                <a:latin typeface="Nunito"/>
              </a:rPr>
              <a:t>Place value (tens and ones)</a:t>
            </a:r>
          </a:p>
          <a:p>
            <a:pPr marL="712468" lvl="1" indent="-356234" algn="l">
              <a:lnSpc>
                <a:spcPts val="4619"/>
              </a:lnSpc>
              <a:buFont typeface="Arial"/>
              <a:buChar char="•"/>
            </a:pPr>
            <a:r>
              <a:rPr lang="en-US" sz="3299">
                <a:solidFill>
                  <a:srgbClr val="3C6CA8"/>
                </a:solidFill>
                <a:latin typeface="Nunito"/>
              </a:rPr>
              <a:t>Addition and subtraction</a:t>
            </a:r>
          </a:p>
          <a:p>
            <a:pPr marL="712468" lvl="1" indent="-356234" algn="l">
              <a:lnSpc>
                <a:spcPts val="4619"/>
              </a:lnSpc>
              <a:buFont typeface="Arial"/>
              <a:buChar char="•"/>
            </a:pPr>
            <a:r>
              <a:rPr lang="en-US" sz="3299">
                <a:solidFill>
                  <a:srgbClr val="3C6CA8"/>
                </a:solidFill>
                <a:latin typeface="Nunito"/>
              </a:rPr>
              <a:t>Multiplication and division</a:t>
            </a:r>
          </a:p>
          <a:p>
            <a:pPr marL="712468" lvl="1" indent="-356234" algn="l">
              <a:lnSpc>
                <a:spcPts val="4619"/>
              </a:lnSpc>
              <a:buFont typeface="Arial"/>
              <a:buChar char="•"/>
            </a:pPr>
            <a:r>
              <a:rPr lang="en-US" sz="3299">
                <a:solidFill>
                  <a:srgbClr val="3C6CA8"/>
                </a:solidFill>
                <a:latin typeface="Nunito"/>
              </a:rPr>
              <a:t>Fractions</a:t>
            </a:r>
          </a:p>
          <a:p>
            <a:pPr marL="712468" lvl="1" indent="-356234" algn="l">
              <a:lnSpc>
                <a:spcPts val="4619"/>
              </a:lnSpc>
              <a:buFont typeface="Arial"/>
              <a:buChar char="•"/>
            </a:pPr>
            <a:r>
              <a:rPr lang="en-US" sz="3299">
                <a:solidFill>
                  <a:srgbClr val="3C6CA8"/>
                </a:solidFill>
                <a:latin typeface="Nunito"/>
              </a:rPr>
              <a:t>2D and 3D shapes</a:t>
            </a:r>
          </a:p>
          <a:p>
            <a:pPr marL="712468" lvl="1" indent="-356234" algn="l">
              <a:lnSpc>
                <a:spcPts val="4619"/>
              </a:lnSpc>
              <a:buFont typeface="Arial"/>
              <a:buChar char="•"/>
            </a:pPr>
            <a:r>
              <a:rPr lang="en-US" sz="3299">
                <a:solidFill>
                  <a:srgbClr val="3C6CA8"/>
                </a:solidFill>
                <a:latin typeface="Nunito"/>
              </a:rPr>
              <a:t>Measurement - including length, mass, capacity, volume, time and temperature</a:t>
            </a:r>
          </a:p>
          <a:p>
            <a:pPr marL="712468" lvl="1" indent="-356234" algn="l">
              <a:lnSpc>
                <a:spcPts val="4619"/>
              </a:lnSpc>
              <a:buFont typeface="Arial"/>
              <a:buChar char="•"/>
            </a:pPr>
            <a:r>
              <a:rPr lang="en-US" sz="3299">
                <a:solidFill>
                  <a:srgbClr val="3C6CA8"/>
                </a:solidFill>
                <a:latin typeface="Nunito"/>
              </a:rPr>
              <a:t>Position and direction</a:t>
            </a:r>
          </a:p>
          <a:p>
            <a:pPr algn="l">
              <a:lnSpc>
                <a:spcPts val="4619"/>
              </a:lnSpc>
            </a:pPr>
            <a:endParaRPr lang="en-US" sz="3299">
              <a:solidFill>
                <a:srgbClr val="3C6CA8"/>
              </a:solidFill>
              <a:latin typeface="Nunito"/>
            </a:endParaRPr>
          </a:p>
          <a:p>
            <a:pPr algn="l">
              <a:lnSpc>
                <a:spcPts val="4619"/>
              </a:lnSpc>
            </a:pPr>
            <a:r>
              <a:rPr lang="en-US" sz="3299">
                <a:solidFill>
                  <a:srgbClr val="3C6CA8"/>
                </a:solidFill>
                <a:latin typeface="Nunito"/>
              </a:rPr>
              <a:t>Children will have their own Power Maths workbooks, where they will complete their maths work.</a:t>
            </a:r>
          </a:p>
        </p:txBody>
      </p:sp>
      <p:sp>
        <p:nvSpPr>
          <p:cNvPr id="4" name="Freeform 4"/>
          <p:cNvSpPr/>
          <p:nvPr/>
        </p:nvSpPr>
        <p:spPr>
          <a:xfrm>
            <a:off x="15533991" y="6870677"/>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a:off x="-425143" y="-389831"/>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6" name="Freeform 6"/>
          <p:cNvSpPr/>
          <p:nvPr/>
        </p:nvSpPr>
        <p:spPr>
          <a:xfrm>
            <a:off x="14071033" y="219622"/>
            <a:ext cx="3896164" cy="3896164"/>
          </a:xfrm>
          <a:custGeom>
            <a:avLst/>
            <a:gdLst/>
            <a:ahLst/>
            <a:cxnLst/>
            <a:rect l="l" t="t" r="r" b="b"/>
            <a:pathLst>
              <a:path w="3896164" h="3896164">
                <a:moveTo>
                  <a:pt x="0" y="0"/>
                </a:moveTo>
                <a:lnTo>
                  <a:pt x="3896165" y="0"/>
                </a:lnTo>
                <a:lnTo>
                  <a:pt x="3896165" y="3896164"/>
                </a:lnTo>
                <a:lnTo>
                  <a:pt x="0" y="3896164"/>
                </a:lnTo>
                <a:lnTo>
                  <a:pt x="0" y="0"/>
                </a:lnTo>
                <a:close/>
              </a:path>
            </a:pathLst>
          </a:custGeom>
          <a:blipFill>
            <a:blip r:embed="rId5"/>
            <a:stretch>
              <a:fillRect/>
            </a:stretch>
          </a:blipFill>
        </p:spPr>
      </p:sp>
      <p:sp>
        <p:nvSpPr>
          <p:cNvPr id="7" name="TextBox 7"/>
          <p:cNvSpPr txBox="1"/>
          <p:nvPr/>
        </p:nvSpPr>
        <p:spPr>
          <a:xfrm>
            <a:off x="4796206" y="1486594"/>
            <a:ext cx="8695587"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Maths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3416" b="-83416"/>
            </a:stretch>
          </a:blipFill>
        </p:spPr>
      </p:sp>
      <p:sp>
        <p:nvSpPr>
          <p:cNvPr id="3" name="TextBox 3"/>
          <p:cNvSpPr txBox="1"/>
          <p:nvPr/>
        </p:nvSpPr>
        <p:spPr>
          <a:xfrm>
            <a:off x="1974976" y="2967211"/>
            <a:ext cx="14338047" cy="6157595"/>
          </a:xfrm>
          <a:prstGeom prst="rect">
            <a:avLst/>
          </a:prstGeom>
        </p:spPr>
        <p:txBody>
          <a:bodyPr lIns="0" tIns="0" rIns="0" bIns="0" rtlCol="0" anchor="t">
            <a:spAutoFit/>
          </a:bodyPr>
          <a:lstStyle/>
          <a:p>
            <a:pPr algn="l">
              <a:lnSpc>
                <a:spcPts val="4479"/>
              </a:lnSpc>
            </a:pPr>
            <a:r>
              <a:rPr lang="en-US" sz="3199" dirty="0">
                <a:solidFill>
                  <a:srgbClr val="3C6CA8"/>
                </a:solidFill>
                <a:latin typeface="Nunito"/>
              </a:rPr>
              <a:t>Over the year, children will have the chance to explore a number of exciting topics in a range of subjects, including:</a:t>
            </a:r>
          </a:p>
          <a:p>
            <a:pPr marL="690879" lvl="1" indent="-345439" algn="l">
              <a:lnSpc>
                <a:spcPts val="4479"/>
              </a:lnSpc>
              <a:buFont typeface="Arial"/>
              <a:buChar char="•"/>
            </a:pPr>
            <a:r>
              <a:rPr lang="en-US" sz="3199" dirty="0">
                <a:solidFill>
                  <a:srgbClr val="3C6CA8"/>
                </a:solidFill>
                <a:latin typeface="Nunito"/>
              </a:rPr>
              <a:t>History</a:t>
            </a:r>
          </a:p>
          <a:p>
            <a:pPr marL="690879" lvl="1" indent="-345439" algn="l">
              <a:lnSpc>
                <a:spcPts val="4479"/>
              </a:lnSpc>
              <a:buFont typeface="Arial"/>
              <a:buChar char="•"/>
            </a:pPr>
            <a:r>
              <a:rPr lang="en-US" sz="3199" dirty="0">
                <a:solidFill>
                  <a:srgbClr val="3C6CA8"/>
                </a:solidFill>
                <a:latin typeface="Nunito"/>
              </a:rPr>
              <a:t>Geography</a:t>
            </a:r>
          </a:p>
          <a:p>
            <a:pPr marL="690879" lvl="1" indent="-345439" algn="l">
              <a:lnSpc>
                <a:spcPts val="4479"/>
              </a:lnSpc>
              <a:buFont typeface="Arial"/>
              <a:buChar char="•"/>
            </a:pPr>
            <a:r>
              <a:rPr lang="en-US" sz="3199" dirty="0">
                <a:solidFill>
                  <a:srgbClr val="3C6CA8"/>
                </a:solidFill>
                <a:latin typeface="Nunito"/>
              </a:rPr>
              <a:t>Science</a:t>
            </a:r>
          </a:p>
          <a:p>
            <a:pPr marL="690879" lvl="1" indent="-345439" algn="l">
              <a:lnSpc>
                <a:spcPts val="4479"/>
              </a:lnSpc>
              <a:buFont typeface="Arial"/>
              <a:buChar char="•"/>
            </a:pPr>
            <a:r>
              <a:rPr lang="en-US" sz="3199" dirty="0">
                <a:solidFill>
                  <a:srgbClr val="3C6CA8"/>
                </a:solidFill>
                <a:latin typeface="Nunito"/>
              </a:rPr>
              <a:t>Computing</a:t>
            </a:r>
          </a:p>
          <a:p>
            <a:pPr marL="690879" lvl="1" indent="-345439" algn="l">
              <a:lnSpc>
                <a:spcPts val="4479"/>
              </a:lnSpc>
              <a:buFont typeface="Arial"/>
              <a:buChar char="•"/>
            </a:pPr>
            <a:r>
              <a:rPr lang="en-US" sz="3199" dirty="0">
                <a:solidFill>
                  <a:srgbClr val="3C6CA8"/>
                </a:solidFill>
                <a:latin typeface="Nunito"/>
              </a:rPr>
              <a:t>Art</a:t>
            </a:r>
          </a:p>
          <a:p>
            <a:pPr marL="690879" lvl="1" indent="-345439" algn="l">
              <a:lnSpc>
                <a:spcPts val="4479"/>
              </a:lnSpc>
              <a:buFont typeface="Arial"/>
              <a:buChar char="•"/>
            </a:pPr>
            <a:r>
              <a:rPr lang="en-US" sz="3199" dirty="0">
                <a:solidFill>
                  <a:srgbClr val="3C6CA8"/>
                </a:solidFill>
                <a:latin typeface="Nunito"/>
              </a:rPr>
              <a:t>DT</a:t>
            </a:r>
          </a:p>
          <a:p>
            <a:pPr marL="690879" lvl="1" indent="-345439" algn="l">
              <a:lnSpc>
                <a:spcPts val="4479"/>
              </a:lnSpc>
              <a:buFont typeface="Arial"/>
              <a:buChar char="•"/>
            </a:pPr>
            <a:r>
              <a:rPr lang="en-US" sz="3199" dirty="0">
                <a:solidFill>
                  <a:srgbClr val="3C6CA8"/>
                </a:solidFill>
                <a:latin typeface="Nunito"/>
              </a:rPr>
              <a:t>RE</a:t>
            </a:r>
          </a:p>
          <a:p>
            <a:pPr marL="690879" lvl="1" indent="-345439" algn="l">
              <a:lnSpc>
                <a:spcPts val="4479"/>
              </a:lnSpc>
              <a:buFont typeface="Arial"/>
              <a:buChar char="•"/>
            </a:pPr>
            <a:r>
              <a:rPr lang="en-US" sz="3199" dirty="0">
                <a:solidFill>
                  <a:srgbClr val="3C6CA8"/>
                </a:solidFill>
                <a:latin typeface="Nunito"/>
              </a:rPr>
              <a:t>PE</a:t>
            </a:r>
          </a:p>
          <a:p>
            <a:pPr marL="690879" lvl="1" indent="-345439" algn="l">
              <a:lnSpc>
                <a:spcPts val="4479"/>
              </a:lnSpc>
              <a:buFont typeface="Arial"/>
              <a:buChar char="•"/>
            </a:pPr>
            <a:r>
              <a:rPr lang="en-US" sz="3199" dirty="0">
                <a:solidFill>
                  <a:srgbClr val="3C6CA8"/>
                </a:solidFill>
                <a:latin typeface="Nunito"/>
              </a:rPr>
              <a:t>Music</a:t>
            </a:r>
          </a:p>
        </p:txBody>
      </p:sp>
      <p:sp>
        <p:nvSpPr>
          <p:cNvPr id="4" name="Freeform 4"/>
          <p:cNvSpPr/>
          <p:nvPr/>
        </p:nvSpPr>
        <p:spPr>
          <a:xfrm flipH="1">
            <a:off x="15690050" y="7739359"/>
            <a:ext cx="3551363" cy="1646945"/>
          </a:xfrm>
          <a:custGeom>
            <a:avLst/>
            <a:gdLst/>
            <a:ahLst/>
            <a:cxnLst/>
            <a:rect l="l" t="t" r="r" b="b"/>
            <a:pathLst>
              <a:path w="3551363" h="1646945">
                <a:moveTo>
                  <a:pt x="3551363" y="0"/>
                </a:moveTo>
                <a:lnTo>
                  <a:pt x="0" y="0"/>
                </a:lnTo>
                <a:lnTo>
                  <a:pt x="0" y="1646944"/>
                </a:lnTo>
                <a:lnTo>
                  <a:pt x="3551363" y="1646944"/>
                </a:lnTo>
                <a:lnTo>
                  <a:pt x="3551363"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a:off x="-746982" y="1028700"/>
            <a:ext cx="3551363" cy="1646945"/>
          </a:xfrm>
          <a:custGeom>
            <a:avLst/>
            <a:gdLst/>
            <a:ahLst/>
            <a:cxnLst/>
            <a:rect l="l" t="t" r="r" b="b"/>
            <a:pathLst>
              <a:path w="3551363" h="1646945">
                <a:moveTo>
                  <a:pt x="0" y="0"/>
                </a:moveTo>
                <a:lnTo>
                  <a:pt x="3551364" y="0"/>
                </a:lnTo>
                <a:lnTo>
                  <a:pt x="3551364" y="1646945"/>
                </a:lnTo>
                <a:lnTo>
                  <a:pt x="0" y="16469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6" name="Freeform 6"/>
          <p:cNvSpPr/>
          <p:nvPr/>
        </p:nvSpPr>
        <p:spPr>
          <a:xfrm>
            <a:off x="14391075" y="4500336"/>
            <a:ext cx="2597950" cy="2597950"/>
          </a:xfrm>
          <a:custGeom>
            <a:avLst/>
            <a:gdLst/>
            <a:ahLst/>
            <a:cxnLst/>
            <a:rect l="l" t="t" r="r" b="b"/>
            <a:pathLst>
              <a:path w="2597950" h="2597950">
                <a:moveTo>
                  <a:pt x="0" y="0"/>
                </a:moveTo>
                <a:lnTo>
                  <a:pt x="2597950" y="0"/>
                </a:lnTo>
                <a:lnTo>
                  <a:pt x="2597950" y="2597950"/>
                </a:lnTo>
                <a:lnTo>
                  <a:pt x="0" y="259795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7" name="Freeform 7"/>
          <p:cNvSpPr/>
          <p:nvPr/>
        </p:nvSpPr>
        <p:spPr>
          <a:xfrm>
            <a:off x="5697045" y="8291650"/>
            <a:ext cx="2276783" cy="1829705"/>
          </a:xfrm>
          <a:custGeom>
            <a:avLst/>
            <a:gdLst/>
            <a:ahLst/>
            <a:cxnLst/>
            <a:rect l="l" t="t" r="r" b="b"/>
            <a:pathLst>
              <a:path w="2276783" h="1829705">
                <a:moveTo>
                  <a:pt x="0" y="0"/>
                </a:moveTo>
                <a:lnTo>
                  <a:pt x="2276783" y="0"/>
                </a:lnTo>
                <a:lnTo>
                  <a:pt x="2276783" y="1829706"/>
                </a:lnTo>
                <a:lnTo>
                  <a:pt x="0" y="182970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8" name="Freeform 8"/>
          <p:cNvSpPr/>
          <p:nvPr/>
        </p:nvSpPr>
        <p:spPr>
          <a:xfrm>
            <a:off x="8676331" y="5917774"/>
            <a:ext cx="2166702" cy="2373876"/>
          </a:xfrm>
          <a:custGeom>
            <a:avLst/>
            <a:gdLst/>
            <a:ahLst/>
            <a:cxnLst/>
            <a:rect l="l" t="t" r="r" b="b"/>
            <a:pathLst>
              <a:path w="2166702" h="2373876">
                <a:moveTo>
                  <a:pt x="0" y="0"/>
                </a:moveTo>
                <a:lnTo>
                  <a:pt x="2166702" y="0"/>
                </a:lnTo>
                <a:lnTo>
                  <a:pt x="2166702" y="2373876"/>
                </a:lnTo>
                <a:lnTo>
                  <a:pt x="0" y="237387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9" name="Freeform 9"/>
          <p:cNvSpPr/>
          <p:nvPr/>
        </p:nvSpPr>
        <p:spPr>
          <a:xfrm>
            <a:off x="11144100" y="7847207"/>
            <a:ext cx="3629202" cy="2166301"/>
          </a:xfrm>
          <a:custGeom>
            <a:avLst/>
            <a:gdLst/>
            <a:ahLst/>
            <a:cxnLst/>
            <a:rect l="l" t="t" r="r" b="b"/>
            <a:pathLst>
              <a:path w="3629202" h="2166301">
                <a:moveTo>
                  <a:pt x="0" y="0"/>
                </a:moveTo>
                <a:lnTo>
                  <a:pt x="3629201" y="0"/>
                </a:lnTo>
                <a:lnTo>
                  <a:pt x="3629201" y="2166301"/>
                </a:lnTo>
                <a:lnTo>
                  <a:pt x="0" y="2166301"/>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10" name="TextBox 10"/>
          <p:cNvSpPr txBox="1"/>
          <p:nvPr/>
        </p:nvSpPr>
        <p:spPr>
          <a:xfrm>
            <a:off x="3616149" y="847725"/>
            <a:ext cx="11055701"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Wider Curriculum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3416" b="-83416"/>
            </a:stretch>
          </a:blipFill>
        </p:spPr>
      </p:sp>
      <p:sp>
        <p:nvSpPr>
          <p:cNvPr id="3" name="TextBox 3"/>
          <p:cNvSpPr txBox="1"/>
          <p:nvPr/>
        </p:nvSpPr>
        <p:spPr>
          <a:xfrm>
            <a:off x="3616149" y="847725"/>
            <a:ext cx="11055701"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Wider Curriculum</a:t>
            </a:r>
          </a:p>
        </p:txBody>
      </p:sp>
      <p:sp>
        <p:nvSpPr>
          <p:cNvPr id="4" name="TextBox 4"/>
          <p:cNvSpPr txBox="1"/>
          <p:nvPr/>
        </p:nvSpPr>
        <p:spPr>
          <a:xfrm>
            <a:off x="1431813" y="2830149"/>
            <a:ext cx="14338047" cy="762001"/>
          </a:xfrm>
          <a:prstGeom prst="rect">
            <a:avLst/>
          </a:prstGeom>
        </p:spPr>
        <p:txBody>
          <a:bodyPr lIns="0" tIns="0" rIns="0" bIns="0" rtlCol="0" anchor="t">
            <a:spAutoFit/>
          </a:bodyPr>
          <a:lstStyle/>
          <a:p>
            <a:pPr algn="l">
              <a:lnSpc>
                <a:spcPts val="6299"/>
              </a:lnSpc>
            </a:pPr>
            <a:r>
              <a:rPr lang="en-US" sz="4499">
                <a:solidFill>
                  <a:srgbClr val="3C6CA8"/>
                </a:solidFill>
                <a:latin typeface="Nunito"/>
              </a:rPr>
              <a:t>Some of our topics will include:</a:t>
            </a:r>
          </a:p>
        </p:txBody>
      </p:sp>
      <p:sp>
        <p:nvSpPr>
          <p:cNvPr id="5" name="Freeform 5"/>
          <p:cNvSpPr/>
          <p:nvPr/>
        </p:nvSpPr>
        <p:spPr>
          <a:xfrm flipH="1">
            <a:off x="15690050" y="7739359"/>
            <a:ext cx="3551363" cy="1646945"/>
          </a:xfrm>
          <a:custGeom>
            <a:avLst/>
            <a:gdLst/>
            <a:ahLst/>
            <a:cxnLst/>
            <a:rect l="l" t="t" r="r" b="b"/>
            <a:pathLst>
              <a:path w="3551363" h="1646945">
                <a:moveTo>
                  <a:pt x="3551363" y="0"/>
                </a:moveTo>
                <a:lnTo>
                  <a:pt x="0" y="0"/>
                </a:lnTo>
                <a:lnTo>
                  <a:pt x="0" y="1646944"/>
                </a:lnTo>
                <a:lnTo>
                  <a:pt x="3551363" y="1646944"/>
                </a:lnTo>
                <a:lnTo>
                  <a:pt x="3551363"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6" name="Freeform 6"/>
          <p:cNvSpPr/>
          <p:nvPr/>
        </p:nvSpPr>
        <p:spPr>
          <a:xfrm>
            <a:off x="-746982" y="1028700"/>
            <a:ext cx="3551363" cy="1646945"/>
          </a:xfrm>
          <a:custGeom>
            <a:avLst/>
            <a:gdLst/>
            <a:ahLst/>
            <a:cxnLst/>
            <a:rect l="l" t="t" r="r" b="b"/>
            <a:pathLst>
              <a:path w="3551363" h="1646945">
                <a:moveTo>
                  <a:pt x="0" y="0"/>
                </a:moveTo>
                <a:lnTo>
                  <a:pt x="3551364" y="0"/>
                </a:lnTo>
                <a:lnTo>
                  <a:pt x="3551364" y="1646945"/>
                </a:lnTo>
                <a:lnTo>
                  <a:pt x="0" y="164694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7" name="Group 7"/>
          <p:cNvGrpSpPr/>
          <p:nvPr/>
        </p:nvGrpSpPr>
        <p:grpSpPr>
          <a:xfrm>
            <a:off x="3822158" y="8601125"/>
            <a:ext cx="4634336" cy="1193812"/>
            <a:chOff x="0" y="0"/>
            <a:chExt cx="1220566" cy="314420"/>
          </a:xfrm>
        </p:grpSpPr>
        <p:sp>
          <p:nvSpPr>
            <p:cNvPr id="8" name="Freeform 8"/>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EAE164"/>
            </a:solidFill>
          </p:spPr>
        </p:sp>
        <p:sp>
          <p:nvSpPr>
            <p:cNvPr id="9" name="TextBox 9"/>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sp>
        <p:nvSpPr>
          <p:cNvPr id="10" name="TextBox 10"/>
          <p:cNvSpPr txBox="1"/>
          <p:nvPr/>
        </p:nvSpPr>
        <p:spPr>
          <a:xfrm>
            <a:off x="4079481" y="8713843"/>
            <a:ext cx="4119690" cy="863600"/>
          </a:xfrm>
          <a:prstGeom prst="rect">
            <a:avLst/>
          </a:prstGeom>
        </p:spPr>
        <p:txBody>
          <a:bodyPr lIns="0" tIns="0" rIns="0" bIns="0" rtlCol="0" anchor="t">
            <a:spAutoFit/>
          </a:bodyPr>
          <a:lstStyle/>
          <a:p>
            <a:pPr algn="ctr">
              <a:lnSpc>
                <a:spcPts val="7000"/>
              </a:lnSpc>
            </a:pPr>
            <a:r>
              <a:rPr lang="en-US" sz="5000">
                <a:solidFill>
                  <a:srgbClr val="000000"/>
                </a:solidFill>
                <a:latin typeface="Nunito"/>
              </a:rPr>
              <a:t>Plants</a:t>
            </a:r>
          </a:p>
        </p:txBody>
      </p:sp>
      <p:grpSp>
        <p:nvGrpSpPr>
          <p:cNvPr id="11" name="Group 11"/>
          <p:cNvGrpSpPr/>
          <p:nvPr/>
        </p:nvGrpSpPr>
        <p:grpSpPr>
          <a:xfrm>
            <a:off x="1076731" y="6034715"/>
            <a:ext cx="6362507" cy="1937761"/>
            <a:chOff x="0" y="0"/>
            <a:chExt cx="1675722" cy="510357"/>
          </a:xfrm>
        </p:grpSpPr>
        <p:sp>
          <p:nvSpPr>
            <p:cNvPr id="12" name="Freeform 12"/>
            <p:cNvSpPr/>
            <p:nvPr/>
          </p:nvSpPr>
          <p:spPr>
            <a:xfrm>
              <a:off x="0" y="0"/>
              <a:ext cx="1675722" cy="510357"/>
            </a:xfrm>
            <a:custGeom>
              <a:avLst/>
              <a:gdLst/>
              <a:ahLst/>
              <a:cxnLst/>
              <a:rect l="l" t="t" r="r" b="b"/>
              <a:pathLst>
                <a:path w="1675722" h="510357">
                  <a:moveTo>
                    <a:pt x="0" y="0"/>
                  </a:moveTo>
                  <a:lnTo>
                    <a:pt x="1675722" y="0"/>
                  </a:lnTo>
                  <a:lnTo>
                    <a:pt x="1675722" y="510357"/>
                  </a:lnTo>
                  <a:lnTo>
                    <a:pt x="0" y="510357"/>
                  </a:lnTo>
                  <a:close/>
                </a:path>
              </a:pathLst>
            </a:custGeom>
            <a:solidFill>
              <a:srgbClr val="EAE164"/>
            </a:solidFill>
          </p:spPr>
        </p:sp>
        <p:sp>
          <p:nvSpPr>
            <p:cNvPr id="13" name="TextBox 13"/>
            <p:cNvSpPr txBox="1"/>
            <p:nvPr/>
          </p:nvSpPr>
          <p:spPr>
            <a:xfrm>
              <a:off x="0" y="-38100"/>
              <a:ext cx="1675722" cy="548457"/>
            </a:xfrm>
            <a:prstGeom prst="rect">
              <a:avLst/>
            </a:prstGeom>
          </p:spPr>
          <p:txBody>
            <a:bodyPr lIns="50800" tIns="50800" rIns="50800" bIns="50800" rtlCol="0" anchor="ctr"/>
            <a:lstStyle/>
            <a:p>
              <a:pPr algn="ctr">
                <a:lnSpc>
                  <a:spcPts val="2659"/>
                </a:lnSpc>
              </a:pPr>
              <a:endParaRPr/>
            </a:p>
          </p:txBody>
        </p:sp>
      </p:grpSp>
      <p:sp>
        <p:nvSpPr>
          <p:cNvPr id="14" name="TextBox 14"/>
          <p:cNvSpPr txBox="1"/>
          <p:nvPr/>
        </p:nvSpPr>
        <p:spPr>
          <a:xfrm>
            <a:off x="1431813" y="6166665"/>
            <a:ext cx="5652342" cy="1588135"/>
          </a:xfrm>
          <a:prstGeom prst="rect">
            <a:avLst/>
          </a:prstGeom>
        </p:spPr>
        <p:txBody>
          <a:bodyPr lIns="0" tIns="0" rIns="0" bIns="0" rtlCol="0" anchor="t">
            <a:spAutoFit/>
          </a:bodyPr>
          <a:lstStyle/>
          <a:p>
            <a:pPr algn="ctr">
              <a:lnSpc>
                <a:spcPts val="6440"/>
              </a:lnSpc>
            </a:pPr>
            <a:r>
              <a:rPr lang="en-US" sz="4600">
                <a:solidFill>
                  <a:srgbClr val="000000"/>
                </a:solidFill>
                <a:latin typeface="Nunito"/>
              </a:rPr>
              <a:t>How have explorers changed the world?</a:t>
            </a:r>
          </a:p>
        </p:txBody>
      </p:sp>
      <p:grpSp>
        <p:nvGrpSpPr>
          <p:cNvPr id="15" name="Group 15"/>
          <p:cNvGrpSpPr/>
          <p:nvPr/>
        </p:nvGrpSpPr>
        <p:grpSpPr>
          <a:xfrm>
            <a:off x="4509664" y="4107726"/>
            <a:ext cx="4634336" cy="1193812"/>
            <a:chOff x="0" y="0"/>
            <a:chExt cx="1220566" cy="314420"/>
          </a:xfrm>
        </p:grpSpPr>
        <p:sp>
          <p:nvSpPr>
            <p:cNvPr id="16" name="Freeform 16"/>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EAE164"/>
            </a:solidFill>
          </p:spPr>
        </p:sp>
        <p:sp>
          <p:nvSpPr>
            <p:cNvPr id="17" name="TextBox 17"/>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sp>
        <p:nvSpPr>
          <p:cNvPr id="18" name="TextBox 18"/>
          <p:cNvSpPr txBox="1"/>
          <p:nvPr/>
        </p:nvSpPr>
        <p:spPr>
          <a:xfrm>
            <a:off x="4766987" y="4220445"/>
            <a:ext cx="4119690" cy="863600"/>
          </a:xfrm>
          <a:prstGeom prst="rect">
            <a:avLst/>
          </a:prstGeom>
        </p:spPr>
        <p:txBody>
          <a:bodyPr lIns="0" tIns="0" rIns="0" bIns="0" rtlCol="0" anchor="t">
            <a:spAutoFit/>
          </a:bodyPr>
          <a:lstStyle/>
          <a:p>
            <a:pPr algn="ctr">
              <a:lnSpc>
                <a:spcPts val="7000"/>
              </a:lnSpc>
            </a:pPr>
            <a:r>
              <a:rPr lang="en-US" sz="5000">
                <a:solidFill>
                  <a:srgbClr val="000000"/>
                </a:solidFill>
                <a:latin typeface="Nunito"/>
              </a:rPr>
              <a:t>Our weather</a:t>
            </a:r>
          </a:p>
        </p:txBody>
      </p:sp>
      <p:grpSp>
        <p:nvGrpSpPr>
          <p:cNvPr id="19" name="Group 19"/>
          <p:cNvGrpSpPr/>
          <p:nvPr/>
        </p:nvGrpSpPr>
        <p:grpSpPr>
          <a:xfrm>
            <a:off x="10382175" y="4107726"/>
            <a:ext cx="6257913" cy="2162692"/>
            <a:chOff x="0" y="0"/>
            <a:chExt cx="1220566" cy="421819"/>
          </a:xfrm>
        </p:grpSpPr>
        <p:sp>
          <p:nvSpPr>
            <p:cNvPr id="20" name="Freeform 20"/>
            <p:cNvSpPr/>
            <p:nvPr/>
          </p:nvSpPr>
          <p:spPr>
            <a:xfrm>
              <a:off x="0" y="0"/>
              <a:ext cx="1220566" cy="421819"/>
            </a:xfrm>
            <a:custGeom>
              <a:avLst/>
              <a:gdLst/>
              <a:ahLst/>
              <a:cxnLst/>
              <a:rect l="l" t="t" r="r" b="b"/>
              <a:pathLst>
                <a:path w="1220566" h="421819">
                  <a:moveTo>
                    <a:pt x="0" y="0"/>
                  </a:moveTo>
                  <a:lnTo>
                    <a:pt x="1220566" y="0"/>
                  </a:lnTo>
                  <a:lnTo>
                    <a:pt x="1220566" y="421819"/>
                  </a:lnTo>
                  <a:lnTo>
                    <a:pt x="0" y="421819"/>
                  </a:lnTo>
                  <a:close/>
                </a:path>
              </a:pathLst>
            </a:custGeom>
            <a:solidFill>
              <a:srgbClr val="EAE164"/>
            </a:solidFill>
          </p:spPr>
        </p:sp>
        <p:sp>
          <p:nvSpPr>
            <p:cNvPr id="21" name="TextBox 21"/>
            <p:cNvSpPr txBox="1"/>
            <p:nvPr/>
          </p:nvSpPr>
          <p:spPr>
            <a:xfrm>
              <a:off x="0" y="-38100"/>
              <a:ext cx="1220566" cy="459919"/>
            </a:xfrm>
            <a:prstGeom prst="rect">
              <a:avLst/>
            </a:prstGeom>
          </p:spPr>
          <p:txBody>
            <a:bodyPr lIns="50800" tIns="50800" rIns="50800" bIns="50800" rtlCol="0" anchor="ctr"/>
            <a:lstStyle/>
            <a:p>
              <a:pPr algn="ctr">
                <a:lnSpc>
                  <a:spcPts val="2659"/>
                </a:lnSpc>
              </a:pPr>
              <a:endParaRPr/>
            </a:p>
          </p:txBody>
        </p:sp>
      </p:grpSp>
      <p:sp>
        <p:nvSpPr>
          <p:cNvPr id="22" name="TextBox 22"/>
          <p:cNvSpPr txBox="1"/>
          <p:nvPr/>
        </p:nvSpPr>
        <p:spPr>
          <a:xfrm>
            <a:off x="10729648" y="4296641"/>
            <a:ext cx="5562967" cy="1749425"/>
          </a:xfrm>
          <a:prstGeom prst="rect">
            <a:avLst/>
          </a:prstGeom>
        </p:spPr>
        <p:txBody>
          <a:bodyPr lIns="0" tIns="0" rIns="0" bIns="0" rtlCol="0" anchor="t">
            <a:spAutoFit/>
          </a:bodyPr>
          <a:lstStyle/>
          <a:p>
            <a:pPr algn="ctr">
              <a:lnSpc>
                <a:spcPts val="7000"/>
              </a:lnSpc>
            </a:pPr>
            <a:r>
              <a:rPr lang="en-US" sz="5000">
                <a:solidFill>
                  <a:srgbClr val="000000"/>
                </a:solidFill>
                <a:latin typeface="Nunito"/>
              </a:rPr>
              <a:t>How have toys changed?</a:t>
            </a:r>
          </a:p>
        </p:txBody>
      </p:sp>
      <p:grpSp>
        <p:nvGrpSpPr>
          <p:cNvPr id="23" name="Group 23"/>
          <p:cNvGrpSpPr/>
          <p:nvPr/>
        </p:nvGrpSpPr>
        <p:grpSpPr>
          <a:xfrm>
            <a:off x="9144000" y="7142453"/>
            <a:ext cx="5572842" cy="1435572"/>
            <a:chOff x="0" y="0"/>
            <a:chExt cx="1220566" cy="314420"/>
          </a:xfrm>
        </p:grpSpPr>
        <p:sp>
          <p:nvSpPr>
            <p:cNvPr id="24" name="Freeform 24"/>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EAE164"/>
            </a:solidFill>
          </p:spPr>
        </p:sp>
        <p:sp>
          <p:nvSpPr>
            <p:cNvPr id="25" name="TextBox 25"/>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sp>
        <p:nvSpPr>
          <p:cNvPr id="26" name="TextBox 26"/>
          <p:cNvSpPr txBox="1"/>
          <p:nvPr/>
        </p:nvSpPr>
        <p:spPr>
          <a:xfrm>
            <a:off x="9458372" y="7385577"/>
            <a:ext cx="4953974" cy="854075"/>
          </a:xfrm>
          <a:prstGeom prst="rect">
            <a:avLst/>
          </a:prstGeom>
        </p:spPr>
        <p:txBody>
          <a:bodyPr lIns="0" tIns="0" rIns="0" bIns="0" rtlCol="0" anchor="t">
            <a:spAutoFit/>
          </a:bodyPr>
          <a:lstStyle/>
          <a:p>
            <a:pPr algn="ctr">
              <a:lnSpc>
                <a:spcPts val="6999"/>
              </a:lnSpc>
            </a:pPr>
            <a:r>
              <a:rPr lang="en-US" sz="4999">
                <a:solidFill>
                  <a:srgbClr val="000000"/>
                </a:solidFill>
                <a:latin typeface="Nunito"/>
              </a:rPr>
              <a:t>Digital painting</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3416" b="-83416"/>
            </a:stretch>
          </a:blipFill>
        </p:spPr>
      </p:sp>
      <p:sp>
        <p:nvSpPr>
          <p:cNvPr id="4" name="Freeform 4"/>
          <p:cNvSpPr/>
          <p:nvPr/>
        </p:nvSpPr>
        <p:spPr>
          <a:xfrm>
            <a:off x="15533991" y="6870677"/>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a:off x="-425143" y="-389831"/>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7" name="TextBox 7"/>
          <p:cNvSpPr txBox="1"/>
          <p:nvPr/>
        </p:nvSpPr>
        <p:spPr>
          <a:xfrm>
            <a:off x="2931503" y="709143"/>
            <a:ext cx="12424994" cy="1554208"/>
          </a:xfrm>
          <a:prstGeom prst="rect">
            <a:avLst/>
          </a:prstGeom>
        </p:spPr>
        <p:txBody>
          <a:bodyPr wrap="square" lIns="0" tIns="0" rIns="0" bIns="0" rtlCol="0" anchor="t">
            <a:spAutoFit/>
          </a:bodyPr>
          <a:lstStyle/>
          <a:p>
            <a:pPr algn="ctr">
              <a:lnSpc>
                <a:spcPts val="12600"/>
              </a:lnSpc>
            </a:pPr>
            <a:r>
              <a:rPr lang="en-US" sz="9000" dirty="0">
                <a:solidFill>
                  <a:srgbClr val="3C6CA8"/>
                </a:solidFill>
                <a:latin typeface="Rubik One"/>
              </a:rPr>
              <a:t>Date for your Diary</a:t>
            </a:r>
          </a:p>
        </p:txBody>
      </p:sp>
      <p:sp>
        <p:nvSpPr>
          <p:cNvPr id="8" name="Freeform 5">
            <a:extLst>
              <a:ext uri="{FF2B5EF4-FFF2-40B4-BE49-F238E27FC236}">
                <a16:creationId xmlns:a16="http://schemas.microsoft.com/office/drawing/2014/main" id="{2451BDD0-9475-49BB-9265-5C1590115032}"/>
              </a:ext>
            </a:extLst>
          </p:cNvPr>
          <p:cNvSpPr/>
          <p:nvPr/>
        </p:nvSpPr>
        <p:spPr>
          <a:xfrm>
            <a:off x="10243162" y="2693125"/>
            <a:ext cx="3680713" cy="2470615"/>
          </a:xfrm>
          <a:custGeom>
            <a:avLst/>
            <a:gdLst/>
            <a:ahLst/>
            <a:cxnLst/>
            <a:rect l="l" t="t" r="r" b="b"/>
            <a:pathLst>
              <a:path w="3680713" h="2470615">
                <a:moveTo>
                  <a:pt x="0" y="0"/>
                </a:moveTo>
                <a:lnTo>
                  <a:pt x="3680712" y="0"/>
                </a:lnTo>
                <a:lnTo>
                  <a:pt x="3680712" y="2470616"/>
                </a:lnTo>
                <a:lnTo>
                  <a:pt x="0" y="2470616"/>
                </a:lnTo>
                <a:lnTo>
                  <a:pt x="0" y="0"/>
                </a:lnTo>
                <a:close/>
              </a:path>
            </a:pathLst>
          </a:custGeom>
          <a:blipFill>
            <a:blip r:embed="rId5"/>
            <a:stretch>
              <a:fillRect/>
            </a:stretch>
          </a:blipFill>
        </p:spPr>
      </p:sp>
      <p:pic>
        <p:nvPicPr>
          <p:cNvPr id="10" name="Picture 9">
            <a:extLst>
              <a:ext uri="{FF2B5EF4-FFF2-40B4-BE49-F238E27FC236}">
                <a16:creationId xmlns:a16="http://schemas.microsoft.com/office/drawing/2014/main" id="{C80E7E41-50D0-42CB-BCB2-CF0D48B0DA0A}"/>
              </a:ext>
            </a:extLst>
          </p:cNvPr>
          <p:cNvPicPr>
            <a:picLocks noChangeAspect="1"/>
          </p:cNvPicPr>
          <p:nvPr/>
        </p:nvPicPr>
        <p:blipFill rotWithShape="1">
          <a:blip r:embed="rId6"/>
          <a:srcRect t="15001" r="1250" b="18333"/>
          <a:stretch/>
        </p:blipFill>
        <p:spPr>
          <a:xfrm>
            <a:off x="3733800" y="2404433"/>
            <a:ext cx="6019800" cy="3048000"/>
          </a:xfrm>
          <a:prstGeom prst="rect">
            <a:avLst/>
          </a:prstGeom>
        </p:spPr>
      </p:pic>
      <p:grpSp>
        <p:nvGrpSpPr>
          <p:cNvPr id="11" name="Group 10">
            <a:extLst>
              <a:ext uri="{FF2B5EF4-FFF2-40B4-BE49-F238E27FC236}">
                <a16:creationId xmlns:a16="http://schemas.microsoft.com/office/drawing/2014/main" id="{38581A4C-621C-4012-B54B-EA8EAB424B34}"/>
              </a:ext>
            </a:extLst>
          </p:cNvPr>
          <p:cNvGrpSpPr/>
          <p:nvPr/>
        </p:nvGrpSpPr>
        <p:grpSpPr>
          <a:xfrm>
            <a:off x="3771423" y="5566248"/>
            <a:ext cx="10745153" cy="4482394"/>
            <a:chOff x="0" y="0"/>
            <a:chExt cx="1220566" cy="314420"/>
          </a:xfrm>
        </p:grpSpPr>
        <p:sp>
          <p:nvSpPr>
            <p:cNvPr id="12" name="Freeform 11">
              <a:extLst>
                <a:ext uri="{FF2B5EF4-FFF2-40B4-BE49-F238E27FC236}">
                  <a16:creationId xmlns:a16="http://schemas.microsoft.com/office/drawing/2014/main" id="{0695C0ED-5DEE-44A4-8CD4-E59CDC8B55CD}"/>
                </a:ext>
              </a:extLst>
            </p:cNvPr>
            <p:cNvSpPr/>
            <p:nvPr/>
          </p:nvSpPr>
          <p:spPr>
            <a:xfrm>
              <a:off x="0" y="0"/>
              <a:ext cx="1220566" cy="314420"/>
            </a:xfrm>
            <a:custGeom>
              <a:avLst/>
              <a:gdLst/>
              <a:ahLst/>
              <a:cxnLst/>
              <a:rect l="l" t="t" r="r" b="b"/>
              <a:pathLst>
                <a:path w="1220566" h="314420">
                  <a:moveTo>
                    <a:pt x="0" y="0"/>
                  </a:moveTo>
                  <a:lnTo>
                    <a:pt x="1220566" y="0"/>
                  </a:lnTo>
                  <a:lnTo>
                    <a:pt x="1220566" y="314420"/>
                  </a:lnTo>
                  <a:lnTo>
                    <a:pt x="0" y="314420"/>
                  </a:lnTo>
                  <a:close/>
                </a:path>
              </a:pathLst>
            </a:custGeom>
            <a:solidFill>
              <a:srgbClr val="3C6CA8"/>
            </a:solidFill>
          </p:spPr>
        </p:sp>
        <p:sp>
          <p:nvSpPr>
            <p:cNvPr id="13" name="TextBox 12">
              <a:extLst>
                <a:ext uri="{FF2B5EF4-FFF2-40B4-BE49-F238E27FC236}">
                  <a16:creationId xmlns:a16="http://schemas.microsoft.com/office/drawing/2014/main" id="{57416B20-EFAE-425A-AC51-7DF4DB17BC96}"/>
                </a:ext>
              </a:extLst>
            </p:cNvPr>
            <p:cNvSpPr txBox="1"/>
            <p:nvPr/>
          </p:nvSpPr>
          <p:spPr>
            <a:xfrm>
              <a:off x="0" y="-38100"/>
              <a:ext cx="1220566" cy="352520"/>
            </a:xfrm>
            <a:prstGeom prst="rect">
              <a:avLst/>
            </a:prstGeom>
          </p:spPr>
          <p:txBody>
            <a:bodyPr lIns="50800" tIns="50800" rIns="50800" bIns="50800" rtlCol="0" anchor="ctr"/>
            <a:lstStyle/>
            <a:p>
              <a:pPr algn="ctr">
                <a:lnSpc>
                  <a:spcPts val="2659"/>
                </a:lnSpc>
              </a:pPr>
              <a:endParaRPr/>
            </a:p>
          </p:txBody>
        </p:sp>
      </p:grpSp>
      <p:sp>
        <p:nvSpPr>
          <p:cNvPr id="14" name="TextBox 17">
            <a:extLst>
              <a:ext uri="{FF2B5EF4-FFF2-40B4-BE49-F238E27FC236}">
                <a16:creationId xmlns:a16="http://schemas.microsoft.com/office/drawing/2014/main" id="{54ABFDE5-ED6C-49C0-8D47-BBB1FC19AF7A}"/>
              </a:ext>
            </a:extLst>
          </p:cNvPr>
          <p:cNvSpPr txBox="1"/>
          <p:nvPr/>
        </p:nvSpPr>
        <p:spPr>
          <a:xfrm>
            <a:off x="4368050" y="5689570"/>
            <a:ext cx="9551897" cy="4456348"/>
          </a:xfrm>
          <a:prstGeom prst="rect">
            <a:avLst/>
          </a:prstGeom>
        </p:spPr>
        <p:txBody>
          <a:bodyPr wrap="square" lIns="0" tIns="0" rIns="0" bIns="0" rtlCol="0" anchor="t">
            <a:spAutoFit/>
          </a:bodyPr>
          <a:lstStyle/>
          <a:p>
            <a:pPr algn="ctr">
              <a:lnSpc>
                <a:spcPts val="7000"/>
              </a:lnSpc>
            </a:pPr>
            <a:r>
              <a:rPr lang="en-US" sz="5000" b="1" dirty="0">
                <a:solidFill>
                  <a:srgbClr val="FFFCF6"/>
                </a:solidFill>
                <a:latin typeface="Nunito"/>
              </a:rPr>
              <a:t>Phonics Information Event</a:t>
            </a:r>
          </a:p>
          <a:p>
            <a:pPr algn="ctr">
              <a:lnSpc>
                <a:spcPts val="7000"/>
              </a:lnSpc>
            </a:pPr>
            <a:r>
              <a:rPr lang="en-US" sz="5000" b="1" dirty="0">
                <a:solidFill>
                  <a:srgbClr val="FFFCF6"/>
                </a:solidFill>
                <a:latin typeface="Nunito"/>
              </a:rPr>
              <a:t>For all EYFS and Year 1 parents</a:t>
            </a:r>
          </a:p>
          <a:p>
            <a:pPr algn="ctr">
              <a:lnSpc>
                <a:spcPts val="7000"/>
              </a:lnSpc>
            </a:pPr>
            <a:endParaRPr lang="en-US" sz="5000" b="1" dirty="0">
              <a:solidFill>
                <a:srgbClr val="FFFCF6"/>
              </a:solidFill>
              <a:latin typeface="Nunito"/>
            </a:endParaRPr>
          </a:p>
          <a:p>
            <a:pPr algn="ctr">
              <a:lnSpc>
                <a:spcPts val="7000"/>
              </a:lnSpc>
            </a:pPr>
            <a:r>
              <a:rPr lang="en-US" sz="5000" b="1" dirty="0">
                <a:solidFill>
                  <a:srgbClr val="FFFCF6"/>
                </a:solidFill>
                <a:latin typeface="Nunito"/>
              </a:rPr>
              <a:t>Wednesday 4</a:t>
            </a:r>
            <a:r>
              <a:rPr lang="en-US" sz="5000" b="1" baseline="30000" dirty="0">
                <a:solidFill>
                  <a:srgbClr val="FFFCF6"/>
                </a:solidFill>
                <a:latin typeface="Nunito"/>
              </a:rPr>
              <a:t>th</a:t>
            </a:r>
            <a:r>
              <a:rPr lang="en-US" sz="5000" b="1" dirty="0">
                <a:solidFill>
                  <a:srgbClr val="FFFCF6"/>
                </a:solidFill>
                <a:latin typeface="Nunito"/>
              </a:rPr>
              <a:t> September</a:t>
            </a:r>
          </a:p>
          <a:p>
            <a:pPr algn="ctr">
              <a:lnSpc>
                <a:spcPts val="7000"/>
              </a:lnSpc>
            </a:pPr>
            <a:r>
              <a:rPr lang="en-US" sz="5000" b="1" dirty="0">
                <a:solidFill>
                  <a:srgbClr val="FFFCF6"/>
                </a:solidFill>
                <a:latin typeface="Nunito"/>
              </a:rPr>
              <a:t>2:45 – 3:15</a:t>
            </a:r>
          </a:p>
        </p:txBody>
      </p:sp>
    </p:spTree>
    <p:extLst>
      <p:ext uri="{BB962C8B-B14F-4D97-AF65-F5344CB8AC3E}">
        <p14:creationId xmlns:p14="http://schemas.microsoft.com/office/powerpoint/2010/main" val="33700650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3416" b="-83416"/>
            </a:stretch>
          </a:blipFill>
        </p:spPr>
      </p:sp>
      <p:sp>
        <p:nvSpPr>
          <p:cNvPr id="4" name="Freeform 4"/>
          <p:cNvSpPr/>
          <p:nvPr/>
        </p:nvSpPr>
        <p:spPr>
          <a:xfrm>
            <a:off x="15533991" y="6870677"/>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a:off x="-425143" y="-389831"/>
            <a:ext cx="2977619" cy="4114800"/>
          </a:xfrm>
          <a:custGeom>
            <a:avLst/>
            <a:gdLst/>
            <a:ahLst/>
            <a:cxnLst/>
            <a:rect l="l" t="t" r="r" b="b"/>
            <a:pathLst>
              <a:path w="2977619" h="4114800">
                <a:moveTo>
                  <a:pt x="0" y="0"/>
                </a:moveTo>
                <a:lnTo>
                  <a:pt x="2977619" y="0"/>
                </a:lnTo>
                <a:lnTo>
                  <a:pt x="2977619"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7" name="TextBox 7"/>
          <p:cNvSpPr txBox="1"/>
          <p:nvPr/>
        </p:nvSpPr>
        <p:spPr>
          <a:xfrm>
            <a:off x="2931503" y="709143"/>
            <a:ext cx="12424994" cy="1554208"/>
          </a:xfrm>
          <a:prstGeom prst="rect">
            <a:avLst/>
          </a:prstGeom>
        </p:spPr>
        <p:txBody>
          <a:bodyPr wrap="square" lIns="0" tIns="0" rIns="0" bIns="0" rtlCol="0" anchor="t">
            <a:spAutoFit/>
          </a:bodyPr>
          <a:lstStyle/>
          <a:p>
            <a:pPr algn="ctr">
              <a:lnSpc>
                <a:spcPts val="12600"/>
              </a:lnSpc>
            </a:pPr>
            <a:r>
              <a:rPr lang="en-US" sz="9000" dirty="0">
                <a:solidFill>
                  <a:srgbClr val="3C6CA8"/>
                </a:solidFill>
                <a:latin typeface="Rubik One"/>
              </a:rPr>
              <a:t>Homework</a:t>
            </a:r>
          </a:p>
        </p:txBody>
      </p:sp>
      <p:sp>
        <p:nvSpPr>
          <p:cNvPr id="15" name="TextBox 3">
            <a:extLst>
              <a:ext uri="{FF2B5EF4-FFF2-40B4-BE49-F238E27FC236}">
                <a16:creationId xmlns:a16="http://schemas.microsoft.com/office/drawing/2014/main" id="{2A58401D-C3B0-4EBA-8788-4680AD9BEE87}"/>
              </a:ext>
            </a:extLst>
          </p:cNvPr>
          <p:cNvSpPr txBox="1"/>
          <p:nvPr/>
        </p:nvSpPr>
        <p:spPr>
          <a:xfrm>
            <a:off x="1974976" y="2967211"/>
            <a:ext cx="14338047" cy="5749651"/>
          </a:xfrm>
          <a:prstGeom prst="rect">
            <a:avLst/>
          </a:prstGeom>
        </p:spPr>
        <p:txBody>
          <a:bodyPr lIns="0" tIns="0" rIns="0" bIns="0" rtlCol="0" anchor="t">
            <a:spAutoFit/>
          </a:bodyPr>
          <a:lstStyle/>
          <a:p>
            <a:pPr algn="l">
              <a:lnSpc>
                <a:spcPts val="4479"/>
              </a:lnSpc>
            </a:pPr>
            <a:r>
              <a:rPr lang="en-US" sz="3199" dirty="0">
                <a:solidFill>
                  <a:srgbClr val="3C6CA8"/>
                </a:solidFill>
                <a:latin typeface="Nunito"/>
              </a:rPr>
              <a:t>Homework tasks will be posted on Teams and/or handed out in class. </a:t>
            </a:r>
          </a:p>
          <a:p>
            <a:pPr algn="l">
              <a:lnSpc>
                <a:spcPts val="4479"/>
              </a:lnSpc>
            </a:pPr>
            <a:endParaRPr lang="en-US" sz="3199" dirty="0">
              <a:solidFill>
                <a:srgbClr val="3C6CA8"/>
              </a:solidFill>
              <a:latin typeface="Nunito"/>
            </a:endParaRPr>
          </a:p>
          <a:p>
            <a:pPr algn="l">
              <a:lnSpc>
                <a:spcPts val="4479"/>
              </a:lnSpc>
            </a:pPr>
            <a:r>
              <a:rPr lang="en-US" sz="3199" dirty="0">
                <a:solidFill>
                  <a:srgbClr val="3C6CA8"/>
                </a:solidFill>
                <a:latin typeface="Nunito"/>
              </a:rPr>
              <a:t>Children should be reading their school books daily with an adult at home. </a:t>
            </a:r>
          </a:p>
          <a:p>
            <a:pPr algn="l">
              <a:lnSpc>
                <a:spcPts val="4479"/>
              </a:lnSpc>
            </a:pPr>
            <a:endParaRPr lang="en-US" sz="3199" dirty="0">
              <a:solidFill>
                <a:srgbClr val="3C6CA8"/>
              </a:solidFill>
              <a:latin typeface="Nunito"/>
            </a:endParaRPr>
          </a:p>
          <a:p>
            <a:pPr algn="l">
              <a:lnSpc>
                <a:spcPts val="4479"/>
              </a:lnSpc>
            </a:pPr>
            <a:r>
              <a:rPr lang="en-US" sz="3199" dirty="0">
                <a:solidFill>
                  <a:srgbClr val="3C6CA8"/>
                </a:solidFill>
                <a:latin typeface="Nunito"/>
              </a:rPr>
              <a:t>Children will have topic-based homework activities, as well as tasks related to </a:t>
            </a:r>
            <a:r>
              <a:rPr lang="en-US" sz="3199" dirty="0" err="1">
                <a:solidFill>
                  <a:srgbClr val="3C6CA8"/>
                </a:solidFill>
                <a:latin typeface="Nunito"/>
              </a:rPr>
              <a:t>maths</a:t>
            </a:r>
            <a:r>
              <a:rPr lang="en-US" sz="3199" dirty="0">
                <a:solidFill>
                  <a:srgbClr val="3C6CA8"/>
                </a:solidFill>
                <a:latin typeface="Nunito"/>
              </a:rPr>
              <a:t>, reading, writing and </a:t>
            </a:r>
            <a:r>
              <a:rPr lang="en-US" sz="3199" dirty="0" err="1">
                <a:solidFill>
                  <a:srgbClr val="3C6CA8"/>
                </a:solidFill>
                <a:latin typeface="Nunito"/>
              </a:rPr>
              <a:t>oracy</a:t>
            </a:r>
            <a:r>
              <a:rPr lang="en-US" sz="3199" dirty="0">
                <a:solidFill>
                  <a:srgbClr val="3C6CA8"/>
                </a:solidFill>
                <a:latin typeface="Nunito"/>
              </a:rPr>
              <a:t>. </a:t>
            </a:r>
          </a:p>
          <a:p>
            <a:pPr algn="l">
              <a:lnSpc>
                <a:spcPts val="4479"/>
              </a:lnSpc>
            </a:pPr>
            <a:endParaRPr lang="en-US" sz="3199" dirty="0">
              <a:solidFill>
                <a:srgbClr val="3C6CA8"/>
              </a:solidFill>
              <a:latin typeface="Nunito"/>
            </a:endParaRPr>
          </a:p>
          <a:p>
            <a:pPr algn="l">
              <a:lnSpc>
                <a:spcPts val="4479"/>
              </a:lnSpc>
            </a:pPr>
            <a:r>
              <a:rPr lang="en-US" sz="3199" dirty="0">
                <a:solidFill>
                  <a:srgbClr val="3C6CA8"/>
                </a:solidFill>
                <a:latin typeface="Nunito"/>
              </a:rPr>
              <a:t>If you’re having a busy week, please </a:t>
            </a:r>
            <a:r>
              <a:rPr lang="en-US" sz="3199" dirty="0" err="1">
                <a:solidFill>
                  <a:srgbClr val="3C6CA8"/>
                </a:solidFill>
                <a:latin typeface="Nunito"/>
              </a:rPr>
              <a:t>prioritise</a:t>
            </a:r>
            <a:r>
              <a:rPr lang="en-US" sz="3199" dirty="0">
                <a:solidFill>
                  <a:srgbClr val="3C6CA8"/>
                </a:solidFill>
                <a:latin typeface="Nunito"/>
              </a:rPr>
              <a:t> reading. </a:t>
            </a:r>
          </a:p>
          <a:p>
            <a:pPr algn="l">
              <a:lnSpc>
                <a:spcPts val="4479"/>
              </a:lnSpc>
            </a:pPr>
            <a:endParaRPr lang="en-US" sz="3199" dirty="0">
              <a:solidFill>
                <a:srgbClr val="3C6CA8"/>
              </a:solidFill>
              <a:latin typeface="Nunito"/>
            </a:endParaRPr>
          </a:p>
          <a:p>
            <a:pPr algn="l">
              <a:lnSpc>
                <a:spcPts val="4479"/>
              </a:lnSpc>
            </a:pPr>
            <a:endParaRPr lang="en-US" sz="3199" dirty="0">
              <a:solidFill>
                <a:srgbClr val="3C6CA8"/>
              </a:solidFill>
              <a:latin typeface="Nunito"/>
            </a:endParaRPr>
          </a:p>
        </p:txBody>
      </p:sp>
      <p:pic>
        <p:nvPicPr>
          <p:cNvPr id="3" name="Picture 2">
            <a:extLst>
              <a:ext uri="{FF2B5EF4-FFF2-40B4-BE49-F238E27FC236}">
                <a16:creationId xmlns:a16="http://schemas.microsoft.com/office/drawing/2014/main" id="{972CA16B-CA84-4962-93D8-4124BC444307}"/>
              </a:ext>
            </a:extLst>
          </p:cNvPr>
          <p:cNvPicPr>
            <a:picLocks noChangeAspect="1"/>
          </p:cNvPicPr>
          <p:nvPr/>
        </p:nvPicPr>
        <p:blipFill>
          <a:blip r:embed="rId5"/>
          <a:stretch>
            <a:fillRect/>
          </a:stretch>
        </p:blipFill>
        <p:spPr>
          <a:xfrm>
            <a:off x="15781640" y="454906"/>
            <a:ext cx="2219325" cy="2057400"/>
          </a:xfrm>
          <a:prstGeom prst="rect">
            <a:avLst/>
          </a:prstGeom>
        </p:spPr>
      </p:pic>
    </p:spTree>
    <p:extLst>
      <p:ext uri="{BB962C8B-B14F-4D97-AF65-F5344CB8AC3E}">
        <p14:creationId xmlns:p14="http://schemas.microsoft.com/office/powerpoint/2010/main" val="26792388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83416" b="-83416"/>
            </a:stretch>
          </a:blipFill>
        </p:spPr>
      </p:sp>
      <p:sp>
        <p:nvSpPr>
          <p:cNvPr id="3" name="Freeform 3"/>
          <p:cNvSpPr/>
          <p:nvPr/>
        </p:nvSpPr>
        <p:spPr>
          <a:xfrm>
            <a:off x="-334072" y="-1475968"/>
            <a:ext cx="3808435" cy="4114800"/>
          </a:xfrm>
          <a:custGeom>
            <a:avLst/>
            <a:gdLst/>
            <a:ahLst/>
            <a:cxnLst/>
            <a:rect l="l" t="t" r="r" b="b"/>
            <a:pathLst>
              <a:path w="3808435" h="4114800">
                <a:moveTo>
                  <a:pt x="0" y="0"/>
                </a:moveTo>
                <a:lnTo>
                  <a:pt x="3808435" y="0"/>
                </a:lnTo>
                <a:lnTo>
                  <a:pt x="3808435"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3406006" y="9057766"/>
            <a:ext cx="4196989" cy="770720"/>
          </a:xfrm>
          <a:custGeom>
            <a:avLst/>
            <a:gdLst/>
            <a:ahLst/>
            <a:cxnLst/>
            <a:rect l="l" t="t" r="r" b="b"/>
            <a:pathLst>
              <a:path w="4196989" h="770720">
                <a:moveTo>
                  <a:pt x="0" y="0"/>
                </a:moveTo>
                <a:lnTo>
                  <a:pt x="4196989" y="0"/>
                </a:lnTo>
                <a:lnTo>
                  <a:pt x="4196989" y="770720"/>
                </a:lnTo>
                <a:lnTo>
                  <a:pt x="0" y="77072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368979" y="3405275"/>
            <a:ext cx="9512914" cy="5148473"/>
          </a:xfrm>
          <a:custGeom>
            <a:avLst/>
            <a:gdLst/>
            <a:ahLst/>
            <a:cxnLst/>
            <a:rect l="l" t="t" r="r" b="b"/>
            <a:pathLst>
              <a:path w="9512914" h="5148473">
                <a:moveTo>
                  <a:pt x="0" y="0"/>
                </a:moveTo>
                <a:lnTo>
                  <a:pt x="9512915" y="0"/>
                </a:lnTo>
                <a:lnTo>
                  <a:pt x="9512915" y="5148473"/>
                </a:lnTo>
                <a:lnTo>
                  <a:pt x="0" y="5148473"/>
                </a:lnTo>
                <a:lnTo>
                  <a:pt x="0" y="0"/>
                </a:lnTo>
                <a:close/>
              </a:path>
            </a:pathLst>
          </a:custGeom>
          <a:blipFill>
            <a:blip r:embed="rId7"/>
            <a:stretch>
              <a:fillRect/>
            </a:stretch>
          </a:blipFill>
        </p:spPr>
      </p:sp>
      <p:sp>
        <p:nvSpPr>
          <p:cNvPr id="6" name="Freeform 6"/>
          <p:cNvSpPr/>
          <p:nvPr/>
        </p:nvSpPr>
        <p:spPr>
          <a:xfrm>
            <a:off x="10660692" y="3812717"/>
            <a:ext cx="7178428" cy="4333589"/>
          </a:xfrm>
          <a:custGeom>
            <a:avLst/>
            <a:gdLst/>
            <a:ahLst/>
            <a:cxnLst/>
            <a:rect l="l" t="t" r="r" b="b"/>
            <a:pathLst>
              <a:path w="7178428" h="4333589">
                <a:moveTo>
                  <a:pt x="0" y="0"/>
                </a:moveTo>
                <a:lnTo>
                  <a:pt x="7178428" y="0"/>
                </a:lnTo>
                <a:lnTo>
                  <a:pt x="7178428" y="4333589"/>
                </a:lnTo>
                <a:lnTo>
                  <a:pt x="0" y="4333589"/>
                </a:lnTo>
                <a:lnTo>
                  <a:pt x="0" y="0"/>
                </a:lnTo>
                <a:close/>
              </a:path>
            </a:pathLst>
          </a:custGeom>
          <a:blipFill>
            <a:blip r:embed="rId8"/>
            <a:stretch>
              <a:fillRect/>
            </a:stretch>
          </a:blipFill>
        </p:spPr>
      </p:sp>
      <p:sp>
        <p:nvSpPr>
          <p:cNvPr id="7" name="TextBox 7"/>
          <p:cNvSpPr txBox="1"/>
          <p:nvPr/>
        </p:nvSpPr>
        <p:spPr>
          <a:xfrm>
            <a:off x="3474363" y="847725"/>
            <a:ext cx="11899891" cy="1552573"/>
          </a:xfrm>
          <a:prstGeom prst="rect">
            <a:avLst/>
          </a:prstGeom>
        </p:spPr>
        <p:txBody>
          <a:bodyPr lIns="0" tIns="0" rIns="0" bIns="0" rtlCol="0" anchor="t">
            <a:spAutoFit/>
          </a:bodyPr>
          <a:lstStyle/>
          <a:p>
            <a:pPr algn="ctr">
              <a:lnSpc>
                <a:spcPts val="12600"/>
              </a:lnSpc>
            </a:pPr>
            <a:r>
              <a:rPr lang="en-US" sz="9000">
                <a:solidFill>
                  <a:srgbClr val="3C6CA8"/>
                </a:solidFill>
                <a:latin typeface="Rubik One"/>
              </a:rPr>
              <a:t>Holiday Homework</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83416" b="-83416"/>
            </a:stretch>
          </a:blipFill>
        </p:spPr>
        <p:txBody>
          <a:bodyPr/>
          <a:lstStyle/>
          <a:p>
            <a:endParaRPr lang="en-GB" dirty="0"/>
          </a:p>
        </p:txBody>
      </p:sp>
      <p:sp>
        <p:nvSpPr>
          <p:cNvPr id="3" name="Freeform 3"/>
          <p:cNvSpPr/>
          <p:nvPr/>
        </p:nvSpPr>
        <p:spPr>
          <a:xfrm>
            <a:off x="-2071254" y="-2453555"/>
            <a:ext cx="3808435" cy="4114800"/>
          </a:xfrm>
          <a:custGeom>
            <a:avLst/>
            <a:gdLst/>
            <a:ahLst/>
            <a:cxnLst/>
            <a:rect l="l" t="t" r="r" b="b"/>
            <a:pathLst>
              <a:path w="3808435" h="4114800">
                <a:moveTo>
                  <a:pt x="0" y="0"/>
                </a:moveTo>
                <a:lnTo>
                  <a:pt x="3808435" y="0"/>
                </a:lnTo>
                <a:lnTo>
                  <a:pt x="3808435"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a:off x="14782800" y="9250187"/>
            <a:ext cx="4196989" cy="770720"/>
          </a:xfrm>
          <a:custGeom>
            <a:avLst/>
            <a:gdLst/>
            <a:ahLst/>
            <a:cxnLst/>
            <a:rect l="l" t="t" r="r" b="b"/>
            <a:pathLst>
              <a:path w="4196989" h="770720">
                <a:moveTo>
                  <a:pt x="0" y="0"/>
                </a:moveTo>
                <a:lnTo>
                  <a:pt x="4196989" y="0"/>
                </a:lnTo>
                <a:lnTo>
                  <a:pt x="4196989" y="770720"/>
                </a:lnTo>
                <a:lnTo>
                  <a:pt x="0" y="77072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TextBox 7"/>
          <p:cNvSpPr txBox="1"/>
          <p:nvPr/>
        </p:nvSpPr>
        <p:spPr>
          <a:xfrm>
            <a:off x="2324100" y="107037"/>
            <a:ext cx="13639800" cy="1554208"/>
          </a:xfrm>
          <a:prstGeom prst="rect">
            <a:avLst/>
          </a:prstGeom>
        </p:spPr>
        <p:txBody>
          <a:bodyPr wrap="square" lIns="0" tIns="0" rIns="0" bIns="0" rtlCol="0" anchor="t">
            <a:spAutoFit/>
          </a:bodyPr>
          <a:lstStyle/>
          <a:p>
            <a:pPr algn="ctr">
              <a:lnSpc>
                <a:spcPts val="12600"/>
              </a:lnSpc>
            </a:pPr>
            <a:r>
              <a:rPr lang="en-US" sz="9000" dirty="0">
                <a:solidFill>
                  <a:srgbClr val="3C6CA8"/>
                </a:solidFill>
                <a:latin typeface="Rubik One"/>
              </a:rPr>
              <a:t>Pupil Premium Offer</a:t>
            </a:r>
          </a:p>
        </p:txBody>
      </p:sp>
      <p:graphicFrame>
        <p:nvGraphicFramePr>
          <p:cNvPr id="10" name="Object 9">
            <a:extLst>
              <a:ext uri="{FF2B5EF4-FFF2-40B4-BE49-F238E27FC236}">
                <a16:creationId xmlns:a16="http://schemas.microsoft.com/office/drawing/2014/main" id="{49DFE15B-9843-4288-A1B5-AC98E70F3F5C}"/>
              </a:ext>
            </a:extLst>
          </p:cNvPr>
          <p:cNvGraphicFramePr>
            <a:graphicFrameLocks noChangeAspect="1"/>
          </p:cNvGraphicFramePr>
          <p:nvPr>
            <p:extLst>
              <p:ext uri="{D42A27DB-BD31-4B8C-83A1-F6EECF244321}">
                <p14:modId xmlns:p14="http://schemas.microsoft.com/office/powerpoint/2010/main" val="1132129930"/>
              </p:ext>
            </p:extLst>
          </p:nvPr>
        </p:nvGraphicFramePr>
        <p:xfrm>
          <a:off x="9057106" y="1768281"/>
          <a:ext cx="8900927" cy="8252625"/>
        </p:xfrm>
        <a:graphic>
          <a:graphicData uri="http://schemas.openxmlformats.org/presentationml/2006/ole">
            <mc:AlternateContent xmlns:mc="http://schemas.openxmlformats.org/markup-compatibility/2006">
              <mc:Choice xmlns:v="urn:schemas-microsoft-com:vml" Requires="v">
                <p:oleObj spid="_x0000_s1029" name="Document" r:id="rId8" imgW="6736338" imgH="7436482" progId="Word.Document.12">
                  <p:embed/>
                </p:oleObj>
              </mc:Choice>
              <mc:Fallback>
                <p:oleObj name="Document" r:id="rId8" imgW="6736338" imgH="7436482" progId="Word.Document.12">
                  <p:embed/>
                  <p:pic>
                    <p:nvPicPr>
                      <p:cNvPr id="4" name="Object 3">
                        <a:extLst>
                          <a:ext uri="{FF2B5EF4-FFF2-40B4-BE49-F238E27FC236}">
                            <a16:creationId xmlns:a16="http://schemas.microsoft.com/office/drawing/2014/main" id="{B119D0F4-788E-4215-B1A0-249331F855B2}"/>
                          </a:ext>
                        </a:extLst>
                      </p:cNvPr>
                      <p:cNvPicPr/>
                      <p:nvPr/>
                    </p:nvPicPr>
                    <p:blipFill>
                      <a:blip r:embed="rId9"/>
                      <a:stretch>
                        <a:fillRect/>
                      </a:stretch>
                    </p:blipFill>
                    <p:spPr>
                      <a:xfrm>
                        <a:off x="9057106" y="1768281"/>
                        <a:ext cx="8900927" cy="8252625"/>
                      </a:xfrm>
                      <a:prstGeom prst="rect">
                        <a:avLst/>
                      </a:prstGeom>
                    </p:spPr>
                  </p:pic>
                </p:oleObj>
              </mc:Fallback>
            </mc:AlternateContent>
          </a:graphicData>
        </a:graphic>
      </p:graphicFrame>
      <p:sp>
        <p:nvSpPr>
          <p:cNvPr id="11" name="TextBox 10">
            <a:extLst>
              <a:ext uri="{FF2B5EF4-FFF2-40B4-BE49-F238E27FC236}">
                <a16:creationId xmlns:a16="http://schemas.microsoft.com/office/drawing/2014/main" id="{3767F1AA-B03B-4DA1-9486-EBA3DF5887E9}"/>
              </a:ext>
            </a:extLst>
          </p:cNvPr>
          <p:cNvSpPr txBox="1"/>
          <p:nvPr/>
        </p:nvSpPr>
        <p:spPr>
          <a:xfrm>
            <a:off x="973917" y="2628900"/>
            <a:ext cx="7391400" cy="6740307"/>
          </a:xfrm>
          <a:prstGeom prst="rect">
            <a:avLst/>
          </a:prstGeom>
          <a:noFill/>
        </p:spPr>
        <p:txBody>
          <a:bodyPr wrap="square" rtlCol="0">
            <a:spAutoFit/>
          </a:bodyPr>
          <a:lstStyle/>
          <a:p>
            <a:pPr fontAlgn="base"/>
            <a:r>
              <a:rPr lang="en-GB" sz="2400" dirty="0">
                <a:latin typeface="Nunito" panose="020B0604020202020204" charset="0"/>
              </a:rPr>
              <a:t>As a school, we want all children to be successful, empowered to learn and happy and excited to come to school.  We feel strongly that school should be a place of opportunities and recognise that we can make a significant difference if we individually target the needs of children. To achieve this, we have adapted the pupil premium offer to ensure it is more personalised to provide individual support to each child. </a:t>
            </a:r>
          </a:p>
          <a:p>
            <a:pPr fontAlgn="base"/>
            <a:r>
              <a:rPr lang="en-GB" sz="2400" dirty="0">
                <a:latin typeface="Nunito" panose="020B0604020202020204" charset="0"/>
              </a:rPr>
              <a:t>Next year, each class will have a TA during the morning sessions to support the children in their class.  In the afternoon, we plan to use these TAs to run sessions to target the needs of any child that needs support.</a:t>
            </a:r>
          </a:p>
          <a:p>
            <a:pPr fontAlgn="base"/>
            <a:endParaRPr lang="en-GB" sz="2400" dirty="0">
              <a:latin typeface="Nunito" panose="020B0604020202020204" charset="0"/>
            </a:endParaRPr>
          </a:p>
          <a:p>
            <a:pPr fontAlgn="base"/>
            <a:r>
              <a:rPr lang="en-GB" sz="2400" dirty="0">
                <a:latin typeface="Nunito" panose="020B0604020202020204" charset="0"/>
              </a:rPr>
              <a:t>Should you feel that you could be eligible for free school meals then please contact the office.</a:t>
            </a:r>
          </a:p>
          <a:p>
            <a:pPr fontAlgn="base"/>
            <a:endParaRPr lang="en-GB" sz="2400" dirty="0">
              <a:latin typeface="Nunito" panose="020B0604020202020204" charset="0"/>
            </a:endParaRPr>
          </a:p>
        </p:txBody>
      </p:sp>
    </p:spTree>
    <p:extLst>
      <p:ext uri="{BB962C8B-B14F-4D97-AF65-F5344CB8AC3E}">
        <p14:creationId xmlns:p14="http://schemas.microsoft.com/office/powerpoint/2010/main" val="2056535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TotalTime>
  <Words>750</Words>
  <Application>Microsoft Office PowerPoint</Application>
  <PresentationFormat>Custom</PresentationFormat>
  <Paragraphs>129</Paragraphs>
  <Slides>17</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23" baseType="lpstr">
      <vt:lpstr>Arial</vt:lpstr>
      <vt:lpstr>Calibri</vt:lpstr>
      <vt:lpstr>Rubik One</vt:lpstr>
      <vt:lpstr>Nunito</vt:lpstr>
      <vt:lpstr>Office Theme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Alice Smith</dc:creator>
  <cp:lastModifiedBy>Alice Smith</cp:lastModifiedBy>
  <cp:revision>6</cp:revision>
  <dcterms:created xsi:type="dcterms:W3CDTF">2006-08-16T00:00:00Z</dcterms:created>
  <dcterms:modified xsi:type="dcterms:W3CDTF">2024-07-08T06:50:08Z</dcterms:modified>
  <dc:identifier>DAGJV3GOckQ</dc:identifier>
</cp:coreProperties>
</file>