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20"/>
  </p:notesMasterIdLst>
  <p:sldIdLst>
    <p:sldId id="256" r:id="rId2"/>
    <p:sldId id="281" r:id="rId3"/>
    <p:sldId id="291" r:id="rId4"/>
    <p:sldId id="309" r:id="rId5"/>
    <p:sldId id="268" r:id="rId6"/>
    <p:sldId id="285" r:id="rId7"/>
    <p:sldId id="257" r:id="rId8"/>
    <p:sldId id="269" r:id="rId9"/>
    <p:sldId id="258" r:id="rId10"/>
    <p:sldId id="263" r:id="rId11"/>
    <p:sldId id="259" r:id="rId12"/>
    <p:sldId id="267" r:id="rId13"/>
    <p:sldId id="271" r:id="rId14"/>
    <p:sldId id="272" r:id="rId15"/>
    <p:sldId id="284" r:id="rId16"/>
    <p:sldId id="273" r:id="rId17"/>
    <p:sldId id="307" r:id="rId18"/>
    <p:sldId id="262"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0" autoAdjust="0"/>
    <p:restoredTop sz="94660"/>
  </p:normalViewPr>
  <p:slideViewPr>
    <p:cSldViewPr snapToGrid="0">
      <p:cViewPr varScale="1">
        <p:scale>
          <a:sx n="82" d="100"/>
          <a:sy n="82" d="100"/>
        </p:scale>
        <p:origin x="7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F58B350-D411-4134-B560-6BFDAAAE0B4D}" type="datetimeFigureOut">
              <a:rPr lang="en-GB" smtClean="0"/>
              <a:t>08/07/2025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9D8318B-DC59-4C28-B4EB-481869B77284}" type="slidenum">
              <a:rPr lang="en-GB" smtClean="0"/>
              <a:t>‹#›</a:t>
            </a:fld>
            <a:endParaRPr lang="en-GB"/>
          </a:p>
        </p:txBody>
      </p:sp>
    </p:spTree>
    <p:extLst>
      <p:ext uri="{BB962C8B-B14F-4D97-AF65-F5344CB8AC3E}">
        <p14:creationId xmlns:p14="http://schemas.microsoft.com/office/powerpoint/2010/main" val="95418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Sharn</a:t>
            </a:r>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7/8/2025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7/8/2025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Afternoon</a:t>
            </a:r>
          </a:p>
        </p:txBody>
      </p:sp>
      <p:sp>
        <p:nvSpPr>
          <p:cNvPr id="3" name="Subtitle 2"/>
          <p:cNvSpPr>
            <a:spLocks noGrp="1"/>
          </p:cNvSpPr>
          <p:nvPr>
            <p:ph type="subTitle" idx="1"/>
          </p:nvPr>
        </p:nvSpPr>
        <p:spPr>
          <a:xfrm>
            <a:off x="680321" y="4394039"/>
            <a:ext cx="8144133" cy="1117687"/>
          </a:xfrm>
        </p:spPr>
        <p:txBody>
          <a:bodyPr/>
          <a:lstStyle/>
          <a:p>
            <a:r>
              <a:rPr lang="en-GB" dirty="0"/>
              <a:t>Welcome to Year 6 at Launde Primary School </a:t>
            </a:r>
          </a:p>
          <a:p>
            <a:r>
              <a:rPr lang="en-GB" dirty="0"/>
              <a:t>2025-26</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ttachment.outlook.office.net/owa/cjohnston@launde.leics.sch.uk/service.svc/s/GetFileAttachment?id=AQMkAGNlZDJiM2EyLTZlMjUtNDVkNi05MjNkLWQzNWQ3YjdlYTg2NABGAAAD9a1MZ8IFPk%2B35jFDWp1a6QcAv6I%2Fm5HTREa02Dw%2FfZpPagAAAgEMAAAAv6I%2Fm5HTREa02Dw%2FfZpPagABeTVxJAAAAAESABAAw30gedXUbEa8IjW9AkWklQ%3D%3D&amp;X-OWA-CANARY=xHDEem7nG0q-V3cKfl_Qi9Cygje-1tUYBmVoZJv1rpsCkkSDJW3n3BrJPaLAbVpYwV62iySNLrk.&amp;token=eyJhbGciOiJSUzI1NiIsImtpZCI6IjA2MDBGOUY2NzQ2MjA3MzdFNzM0MDRFMjg3QzQ1QTgxOENCN0NFQjgiLCJ4NXQiOiJCZ0Q1OW5SaUJ6Zm5OQVRpaDhSYWdZeTN6cmciLCJ0eXAiOiJKV1QifQ.eyJ2ZXIiOiJFeGNoYW5nZS5DYWxsYmFjay5WMSIsImFwcGN0eHNlbmRlciI6Ik93YURvd25sb2FkQDRmNTg1ZjBhLTBhNmItNDFlNi1hMmU4LTdiNzRkYjliZmJlMiIsImFwcGN0eCI6IntcIm1zZXhjaHByb3RcIjpcIm93YVwiLFwicHJpbWFyeXNpZFwiOlwiUy0xLTUtMjEtMTI0ODIyOTM4My0yNTY5MTUxMDU0LTIyMDk1MTYzNzYtMzMyOTQwMlwiLFwicHVpZFwiOlwiMTE1Mzc2NTkzMjE1NTY2MzAxM1wiLFwib2lkXCI6XCI2ZWM1ZTU1OS1jZWQwLTQ1ZjgtYjg5NS1jZDNmOWVlNmM1MzNcIixcInNjb3BlXCI6XCJPd2FEb3dubG9hZFwifSIsIm5iZiI6MTUyOTUwNjQwNCwiZXhwIjoxNTI5NTA3MDA0LCJpc3MiOiIwMDAwMDAwMi0wMDAwLTBmZjEtY2UwMC0wMDAwMDAwMDAwMDBANGY1ODVmMGEtMGE2Yi00MWU2LWEyZTgtN2I3NGRiOWJmYmUyIiwiYXVkIjoiMDAwMDAwMDItMDAwMC0wZmYxLWNlMDAtMDAwMDAwMDAwMDAwL2F0dGFjaG1lbnQub3V0bG9vay5vZmZpY2UubmV0QDRmNTg1ZjBhLTBhNmItNDFlNi1hMmU4LTdiNzRkYjliZmJlMiJ9.EMFMVcgzZPI1s6Rlinmcfxn0pdmFlCr8HT_vB-r6IycM_hlzSCFUYfjFcdC6lGgbKxuoW09yjnpQa7SwSjQcWIIWIcXgSFFEvgtr_EcMEno8zkkQd9NwTf3bKa3XdbpL9n9bn37mDHSmC2ApvQZ1mUGS8Qr_MepClXETbrOQkyLWxfRWil6gLy10wVQCD9e-9UaKLi9HE_sfZBrTb0grlQPYvJGSpX0P2MqrCueq77ocx09OhKEtYKUUjWy9qdo27TIyx4rfEotYWu23Kmzx4Zb9I41lHjOQV3q4FsiNr_67H-KBLvG4FkAtwj7QYCkUgsb1N0NJDzw2utZbbhdWXQ&amp;owa=outlook.office365.com&amp;isImagePreview=Tru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32708"/>
            <a:ext cx="4084239" cy="54456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outlook.office.net/owa/cjohnston@launde.leics.sch.uk/service.svc/s/GetFileAttachment?id=AQMkAGNlZDJiM2EyLTZlMjUtNDVkNi05MjNkLWQzNWQ3YjdlYTg2NABGAAAD9a1MZ8IFPk%2B35jFDWp1a6QcAv6I%2Fm5HTREa02Dw%2FfZpPagAAAgEMAAAAv6I%2Fm5HTREa02Dw%2FfZpPagABeTVxJAAAAAESABAAMcFoSq9p5kuu%2FKRKFY76ZA%3D%3D&amp;X-OWA-CANARY=xHDEem7nG0q-V3cKfl_Qi9Cygje-1tUYBmVoZJv1rpsCkkSDJW3n3BrJPaLAbVpYwV62iySNLrk.&amp;token=eyJhbGciOiJSUzI1NiIsImtpZCI6IjA2MDBGOUY2NzQ2MjA3MzdFNzM0MDRFMjg3QzQ1QTgxOENCN0NFQjgiLCJ4NXQiOiJCZ0Q1OW5SaUJ6Zm5OQVRpaDhSYWdZeTN6cmciLCJ0eXAiOiJKV1QifQ.eyJ2ZXIiOiJFeGNoYW5nZS5DYWxsYmFjay5WMSIsImFwcGN0eHNlbmRlciI6Ik93YURvd25sb2FkQDRmNTg1ZjBhLTBhNmItNDFlNi1hMmU4LTdiNzRkYjliZmJlMiIsImFwcGN0eCI6IntcIm1zZXhjaHByb3RcIjpcIm93YVwiLFwicHJpbWFyeXNpZFwiOlwiUy0xLTUtMjEtMTI0ODIyOTM4My0yNTY5MTUxMDU0LTIyMDk1MTYzNzYtMzMyOTQwMlwiLFwicHVpZFwiOlwiMTE1Mzc2NTkzMjE1NTY2MzAxM1wiLFwib2lkXCI6XCI2ZWM1ZTU1OS1jZWQwLTQ1ZjgtYjg5NS1jZDNmOWVlNmM1MzNcIixcInNjb3BlXCI6XCJPd2FEb3dubG9hZFwifSIsIm5iZiI6MTUyOTUwNjQwNCwiZXhwIjoxNTI5NTA3MDA0LCJpc3MiOiIwMDAwMDAwMi0wMDAwLTBmZjEtY2UwMC0wMDAwMDAwMDAwMDBANGY1ODVmMGEtMGE2Yi00MWU2LWEyZTgtN2I3NGRiOWJmYmUyIiwiYXVkIjoiMDAwMDAwMDItMDAwMC0wZmYxLWNlMDAtMDAwMDAwMDAwMDAwL2F0dGFjaG1lbnQub3V0bG9vay5vZmZpY2UubmV0QDRmNTg1ZjBhLTBhNmItNDFlNi1hMmU4LTdiNzRkYjliZmJlMiJ9.EMFMVcgzZPI1s6Rlinmcfxn0pdmFlCr8HT_vB-r6IycM_hlzSCFUYfjFcdC6lGgbKxuoW09yjnpQa7SwSjQcWIIWIcXgSFFEvgtr_EcMEno8zkkQd9NwTf3bKa3XdbpL9n9bn37mDHSmC2ApvQZ1mUGS8Qr_MepClXETbrOQkyLWxfRWil6gLy10wVQCD9e-9UaKLi9HE_sfZBrTb0grlQPYvJGSpX0P2MqrCueq77ocx09OhKEtYKUUjWy9qdo27TIyx4rfEotYWu23Kmzx4Zb9I41lHjOQV3q4FsiNr_67H-KBLvG4FkAtwj7QYCkUgsb1N0NJDzw2utZbbhdWXQ&amp;owa=outlook.office365.com&amp;isImagePreview=Tr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0990" y="-1"/>
            <a:ext cx="4011010" cy="53480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attachment.outlook.office.net/owa/cjohnston@launde.leics.sch.uk/service.svc/s/GetFileAttachment?id=AQMkAGNlZDJiM2EyLTZlMjUtNDVkNi05MjNkLWQzNWQ3YjdlYTg2NABGAAAD9a1MZ8IFPk%2B35jFDWp1a6QcAv6I%2Fm5HTREa02Dw%2FfZpPagAAAgEMAAAAv6I%2Fm5HTREa02Dw%2FfZpPagABeTVxIwAAAAESABAAGgzI4b4M4Eil4qye%2FfpQZQ%3D%3D&amp;X-OWA-CANARY=ZHrEAOc82kuhVgLwXpSfIxDOjGy-1tUYb52GhEjotC9xghhgnP_wrXSJS2EcQTVK-snaY9hPt4g.&amp;token=eyJhbGciOiJSUzI1NiIsImtpZCI6IjA2MDBGOUY2NzQ2MjA3MzdFNzM0MDRFMjg3QzQ1QTgxOENCN0NFQjgiLCJ4NXQiOiJCZ0Q1OW5SaUJ6Zm5OQVRpaDhSYWdZeTN6cmciLCJ0eXAiOiJKV1QifQ.eyJ2ZXIiOiJFeGNoYW5nZS5DYWxsYmFjay5WMSIsImFwcGN0eHNlbmRlciI6Ik93YURvd25sb2FkQDRmNTg1ZjBhLTBhNmItNDFlNi1hMmU4LTdiNzRkYjliZmJlMiIsImFwcGN0eCI6IntcIm1zZXhjaHByb3RcIjpcIm93YVwiLFwicHJpbWFyeXNpZFwiOlwiUy0xLTUtMjEtMTI0ODIyOTM4My0yNTY5MTUxMDU0LTIyMDk1MTYzNzYtMzMyOTQwMlwiLFwicHVpZFwiOlwiMTE1Mzc2NTkzMjE1NTY2MzAxM1wiLFwib2lkXCI6XCI2ZWM1ZTU1OS1jZWQwLTQ1ZjgtYjg5NS1jZDNmOWVlNmM1MzNcIixcInNjb3BlXCI6XCJPd2FEb3dubG9hZFwifSIsIm5iZiI6MTUyOTUwNjcwNCwiZXhwIjoxNTI5NTA3MzA0LCJpc3MiOiIwMDAwMDAwMi0wMDAwLTBmZjEtY2UwMC0wMDAwMDAwMDAwMDBANGY1ODVmMGEtMGE2Yi00MWU2LWEyZTgtN2I3NGRiOWJmYmUyIiwiYXVkIjoiMDAwMDAwMDItMDAwMC0wZmYxLWNlMDAtMDAwMDAwMDAwMDAwL2F0dGFjaG1lbnQub3V0bG9vay5vZmZpY2UubmV0QDRmNTg1ZjBhLTBhNmItNDFlNi1hMmU4LTdiNzRkYjliZmJlMiJ9.JWSp6pxegqgcXqKM2Nu9H5c4MrS4qgfBBiRM5FaL-SuyaOehCtO-JH_OCk48iHHnmGFpdeL1ANwWgMZ2AVz_f-RK4ObCB0BpabHsH10xdE5KMDBwpoCioW3lwn5NnSh8kwxz4p6bHmfZjxRII72nVA-JKVyE0l4mbM9JDJY9Kxc0OFgjAnmnHnKMySOt17sfOAHhKvdCi_xS0F-ceLE6mqRppue6LmILvT8mIQ4l9oYlzJl_dUvEJch0rswfsnKtkE2ouYrY9UZUIOTAZgKyYxA8YUDnYX8bHjtrFhToUBEtS9P2V0NOSaLVmWbb2buzQCoxt_vPDYABSIrbt8oH9g&amp;owa=outlook.office365.com&amp;isImagePreview=True"/>
          <p:cNvPicPr>
            <a:picLocks noChangeAspect="1" noChangeArrowheads="1"/>
          </p:cNvPicPr>
          <p:nvPr/>
        </p:nvPicPr>
        <p:blipFill rotWithShape="1">
          <a:blip r:embed="rId4">
            <a:extLst>
              <a:ext uri="{28A0092B-C50C-407E-A947-70E740481C1C}">
                <a14:useLocalDpi xmlns:a14="http://schemas.microsoft.com/office/drawing/2010/main" val="0"/>
              </a:ext>
            </a:extLst>
          </a:blip>
          <a:srcRect r="31136" b="4865"/>
          <a:stretch/>
        </p:blipFill>
        <p:spPr bwMode="auto">
          <a:xfrm>
            <a:off x="4084240" y="0"/>
            <a:ext cx="40967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B23D8C2-5CCB-4A1F-BC67-9E4CCC59BA4E}"/>
              </a:ext>
            </a:extLst>
          </p:cNvPr>
          <p:cNvSpPr/>
          <p:nvPr/>
        </p:nvSpPr>
        <p:spPr>
          <a:xfrm>
            <a:off x="-1348" y="4424682"/>
            <a:ext cx="4060728" cy="923330"/>
          </a:xfrm>
          <a:prstGeom prst="rect">
            <a:avLst/>
          </a:prstGeom>
          <a:noFill/>
        </p:spPr>
        <p:txBody>
          <a:bodyPr wrap="none" lIns="91440" tIns="45720" rIns="91440" bIns="45720">
            <a:spAutoFit/>
          </a:bodyPr>
          <a:lstStyle/>
          <a:p>
            <a:pPr algn="ctr"/>
            <a:r>
              <a:rPr lang="en-US" sz="5400" b="0" cap="none" spc="0" dirty="0" err="1">
                <a:ln w="0"/>
                <a:solidFill>
                  <a:schemeClr val="tx1"/>
                </a:solidFill>
                <a:effectLst>
                  <a:outerShdw blurRad="38100" dist="19050" dir="2700000" algn="tl" rotWithShape="0">
                    <a:schemeClr val="dk1">
                      <a:alpha val="40000"/>
                    </a:schemeClr>
                  </a:outerShdw>
                </a:effectLst>
              </a:rPr>
              <a:t>Mr</a:t>
            </a:r>
            <a:r>
              <a:rPr lang="en-US" sz="5400" b="0" cap="none" spc="0" dirty="0">
                <a:ln w="0"/>
                <a:solidFill>
                  <a:schemeClr val="tx1"/>
                </a:solidFill>
                <a:effectLst>
                  <a:outerShdw blurRad="38100" dist="19050" dir="2700000" algn="tl" rotWithShape="0">
                    <a:schemeClr val="dk1">
                      <a:alpha val="40000"/>
                    </a:schemeClr>
                  </a:outerShdw>
                </a:effectLst>
              </a:rPr>
              <a:t> </a:t>
            </a:r>
            <a:r>
              <a:rPr lang="en-US" sz="5400" b="0" cap="none" spc="0" dirty="0" err="1">
                <a:ln w="0"/>
                <a:solidFill>
                  <a:schemeClr val="tx1"/>
                </a:solidFill>
                <a:effectLst>
                  <a:outerShdw blurRad="38100" dist="19050" dir="2700000" algn="tl" rotWithShape="0">
                    <a:schemeClr val="dk1">
                      <a:alpha val="40000"/>
                    </a:schemeClr>
                  </a:outerShdw>
                </a:effectLst>
              </a:rPr>
              <a:t>Mukadam</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77D421F8-7F7E-426A-B194-A2FD161034B5}"/>
              </a:ext>
            </a:extLst>
          </p:cNvPr>
          <p:cNvSpPr/>
          <p:nvPr/>
        </p:nvSpPr>
        <p:spPr>
          <a:xfrm>
            <a:off x="8012534" y="3715769"/>
            <a:ext cx="4347922" cy="923330"/>
          </a:xfrm>
          <a:prstGeom prst="rect">
            <a:avLst/>
          </a:prstGeom>
          <a:noFill/>
        </p:spPr>
        <p:txBody>
          <a:bodyPr wrap="square" lIns="91440" tIns="45720" rIns="91440" bIns="45720">
            <a:spAutoFit/>
          </a:bodyPr>
          <a:lstStyle/>
          <a:p>
            <a:pPr algn="ctr"/>
            <a:r>
              <a:rPr lang="en-US" sz="5200" b="0" cap="none" spc="0" dirty="0" err="1">
                <a:ln w="0"/>
                <a:solidFill>
                  <a:schemeClr val="tx1"/>
                </a:solidFill>
                <a:effectLst>
                  <a:outerShdw blurRad="38100" dist="19050" dir="2700000" algn="tl" rotWithShape="0">
                    <a:schemeClr val="dk1">
                      <a:alpha val="40000"/>
                    </a:schemeClr>
                  </a:outerShdw>
                </a:effectLst>
              </a:rPr>
              <a:t>Mr</a:t>
            </a:r>
            <a:r>
              <a:rPr lang="en-US" sz="5200" b="0" cap="none" spc="0" dirty="0">
                <a:ln w="0"/>
                <a:solidFill>
                  <a:schemeClr val="tx1"/>
                </a:solidFill>
                <a:effectLst>
                  <a:outerShdw blurRad="38100" dist="19050" dir="2700000" algn="tl" rotWithShape="0">
                    <a:schemeClr val="dk1">
                      <a:alpha val="40000"/>
                    </a:schemeClr>
                  </a:outerShdw>
                </a:effectLst>
              </a:rPr>
              <a:t> Woodhead</a:t>
            </a:r>
          </a:p>
        </p:txBody>
      </p:sp>
      <p:sp>
        <p:nvSpPr>
          <p:cNvPr id="8" name="Rectangle 7">
            <a:extLst>
              <a:ext uri="{FF2B5EF4-FFF2-40B4-BE49-F238E27FC236}">
                <a16:creationId xmlns:a16="http://schemas.microsoft.com/office/drawing/2014/main" id="{5B991C0F-E539-4FF6-ACB0-422F3E18C6F6}"/>
              </a:ext>
            </a:extLst>
          </p:cNvPr>
          <p:cNvSpPr/>
          <p:nvPr/>
        </p:nvSpPr>
        <p:spPr>
          <a:xfrm>
            <a:off x="4319650" y="5967378"/>
            <a:ext cx="362592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Miss Parker</a:t>
            </a:r>
          </a:p>
        </p:txBody>
      </p:sp>
    </p:spTree>
    <p:extLst>
      <p:ext uri="{BB962C8B-B14F-4D97-AF65-F5344CB8AC3E}">
        <p14:creationId xmlns:p14="http://schemas.microsoft.com/office/powerpoint/2010/main" val="15018882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dirty="0">
              <a:latin typeface="SassoonCRInfant" panose="00000400000000000000" pitchFamily="2" charset="0"/>
            </a:endParaRPr>
          </a:p>
          <a:p>
            <a:pPr algn="ctr"/>
            <a:r>
              <a:rPr lang="en-US" sz="3200" dirty="0">
                <a:latin typeface="SassoonCRInfant" panose="00000400000000000000" pitchFamily="2" charset="0"/>
              </a:rPr>
              <a:t>The staff at </a:t>
            </a:r>
            <a:r>
              <a:rPr lang="en-US" sz="3200" dirty="0" err="1">
                <a:latin typeface="SassoonCRInfant" panose="00000400000000000000" pitchFamily="2" charset="0"/>
              </a:rPr>
              <a:t>Launde</a:t>
            </a:r>
            <a:r>
              <a:rPr lang="en-US" sz="3200" dirty="0">
                <a:latin typeface="SassoonCRInfant" panose="00000400000000000000" pitchFamily="2" charset="0"/>
              </a:rPr>
              <a:t> look forward to working alongside parents to meet this ambition.</a:t>
            </a:r>
          </a:p>
          <a:p>
            <a:pPr algn="ctr"/>
            <a:endParaRPr lang="en-US" sz="3200" dirty="0">
              <a:latin typeface="SassoonCRInfant" panose="00000400000000000000" pitchFamily="2" charset="0"/>
            </a:endParaRPr>
          </a:p>
        </p:txBody>
      </p:sp>
    </p:spTree>
    <p:extLst>
      <p:ext uri="{BB962C8B-B14F-4D97-AF65-F5344CB8AC3E}">
        <p14:creationId xmlns:p14="http://schemas.microsoft.com/office/powerpoint/2010/main" val="374027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Arial" panose="020B0604020202020204" pitchFamily="34"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latin typeface="SassoonCRInfant" panose="00000400000000000000" pitchFamily="2" charset="0"/>
              </a:rPr>
              <a:t>We believe that by working together, parents and school staff can create an environment where these values are not just words, but are integral to everything we do and how we treat each other. </a:t>
            </a:r>
            <a:r>
              <a:rPr lang="en-US" sz="2400">
                <a:latin typeface="SassoonCRInfant" panose="00000400000000000000" pitchFamily="2" charset="0"/>
              </a:rPr>
              <a:t>These values </a:t>
            </a:r>
            <a:r>
              <a:rPr lang="en-US" sz="2400" dirty="0">
                <a:latin typeface="SassoonCRInfant" panose="00000400000000000000" pitchFamily="2" charset="0"/>
              </a:rPr>
              <a:t>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1207425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Ethos and expectations for the year</a:t>
            </a:r>
          </a:p>
        </p:txBody>
      </p:sp>
      <p:sp>
        <p:nvSpPr>
          <p:cNvPr id="3" name="Content Placeholder 2"/>
          <p:cNvSpPr>
            <a:spLocks noGrp="1"/>
          </p:cNvSpPr>
          <p:nvPr>
            <p:ph idx="1"/>
          </p:nvPr>
        </p:nvSpPr>
        <p:spPr>
          <a:xfrm>
            <a:off x="212104" y="2107355"/>
            <a:ext cx="11624439" cy="4554110"/>
          </a:xfrm>
        </p:spPr>
        <p:txBody>
          <a:bodyPr vert="horz" lIns="91440" tIns="45720" rIns="91440" bIns="45720" rtlCol="0" anchor="t">
            <a:normAutofit/>
          </a:bodyPr>
          <a:lstStyle/>
          <a:p>
            <a:r>
              <a:rPr lang="en-GB" dirty="0"/>
              <a:t>Linked to school values</a:t>
            </a:r>
          </a:p>
          <a:p>
            <a:r>
              <a:rPr lang="en-GB" dirty="0"/>
              <a:t>Independence</a:t>
            </a:r>
          </a:p>
          <a:p>
            <a:r>
              <a:rPr lang="en-GB" dirty="0"/>
              <a:t>Adaptation to different and new situations and learning – confidence and resilience</a:t>
            </a:r>
          </a:p>
          <a:p>
            <a:r>
              <a:rPr lang="en-GB" dirty="0"/>
              <a:t>Good communication – respect and kindness</a:t>
            </a:r>
          </a:p>
          <a:p>
            <a:r>
              <a:rPr lang="en-GB" dirty="0"/>
              <a:t>Sense of pride</a:t>
            </a:r>
          </a:p>
          <a:p>
            <a:r>
              <a:rPr lang="en-GB" dirty="0"/>
              <a:t>Taking responsibility for own learning within and outside of school</a:t>
            </a:r>
          </a:p>
          <a:p>
            <a:r>
              <a:rPr lang="en-US" dirty="0"/>
              <a:t>Attendance: 96% and above</a:t>
            </a:r>
            <a:endParaRPr lang="en-GB" dirty="0"/>
          </a:p>
          <a:p>
            <a:r>
              <a:rPr lang="en-GB" dirty="0"/>
              <a:t>Partnership (after school is best rather than at the beginning of the day so we can give your queries the time they deserve). </a:t>
            </a:r>
          </a:p>
          <a:p>
            <a:endParaRPr lang="en-GB"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9527" y="707047"/>
            <a:ext cx="4780073" cy="1080938"/>
          </a:xfrm>
        </p:spPr>
        <p:txBody>
          <a:bodyPr/>
          <a:lstStyle/>
          <a:p>
            <a:r>
              <a:rPr lang="en-GB" dirty="0"/>
              <a:t>Focus on reading</a:t>
            </a:r>
            <a:br>
              <a:rPr lang="en-GB" dirty="0"/>
            </a:br>
            <a:endParaRPr lang="en-GB" dirty="0"/>
          </a:p>
        </p:txBody>
      </p:sp>
      <p:sp>
        <p:nvSpPr>
          <p:cNvPr id="3" name="TextBox 2">
            <a:extLst>
              <a:ext uri="{FF2B5EF4-FFF2-40B4-BE49-F238E27FC236}">
                <a16:creationId xmlns:a16="http://schemas.microsoft.com/office/drawing/2014/main" id="{B25F157A-828F-4BA7-A550-73EB082DE1BC}"/>
              </a:ext>
            </a:extLst>
          </p:cNvPr>
          <p:cNvSpPr txBox="1"/>
          <p:nvPr/>
        </p:nvSpPr>
        <p:spPr>
          <a:xfrm>
            <a:off x="0" y="2036618"/>
            <a:ext cx="12192000" cy="3539430"/>
          </a:xfrm>
          <a:prstGeom prst="rect">
            <a:avLst/>
          </a:prstGeom>
          <a:noFill/>
        </p:spPr>
        <p:txBody>
          <a:bodyPr wrap="square" rtlCol="0">
            <a:spAutoFit/>
          </a:bodyPr>
          <a:lstStyle/>
          <a:p>
            <a:pPr marL="285750" indent="-285750">
              <a:buFont typeface="Arial" panose="020B0604020202020204" pitchFamily="34" charset="0"/>
              <a:buChar char="•"/>
            </a:pPr>
            <a:r>
              <a:rPr lang="en-US" sz="3200" dirty="0"/>
              <a:t>Essential for future academic success</a:t>
            </a:r>
          </a:p>
          <a:p>
            <a:pPr marL="285750" indent="-285750">
              <a:buFont typeface="Arial" panose="020B0604020202020204" pitchFamily="34" charset="0"/>
              <a:buChar char="•"/>
            </a:pPr>
            <a:r>
              <a:rPr lang="en-US" sz="3200" dirty="0"/>
              <a:t>Whole class reading lessons (comprehension skills)</a:t>
            </a:r>
          </a:p>
          <a:p>
            <a:pPr marL="285750" indent="-285750">
              <a:buFont typeface="Arial" panose="020B0604020202020204" pitchFamily="34" charset="0"/>
              <a:buChar char="•"/>
            </a:pPr>
            <a:r>
              <a:rPr lang="en-US" sz="3200" dirty="0"/>
              <a:t>Class books related to writing curriculum</a:t>
            </a:r>
          </a:p>
          <a:p>
            <a:pPr marL="285750" indent="-285750">
              <a:buFont typeface="Arial" panose="020B0604020202020204" pitchFamily="34" charset="0"/>
              <a:buChar char="•"/>
            </a:pPr>
            <a:r>
              <a:rPr lang="en-US" sz="3200" dirty="0"/>
              <a:t>Reading buddies</a:t>
            </a:r>
          </a:p>
          <a:p>
            <a:pPr marL="285750" indent="-285750">
              <a:buFont typeface="Arial" panose="020B0604020202020204" pitchFamily="34" charset="0"/>
              <a:buChar char="•"/>
            </a:pPr>
            <a:r>
              <a:rPr lang="en-US" sz="3200" dirty="0"/>
              <a:t>Celebration of books and authors through curriculum</a:t>
            </a:r>
          </a:p>
          <a:p>
            <a:pPr marL="285750" indent="-285750">
              <a:buFont typeface="Arial" panose="020B0604020202020204" pitchFamily="34" charset="0"/>
              <a:buChar char="•"/>
            </a:pPr>
            <a:r>
              <a:rPr lang="en-US" sz="3200" dirty="0"/>
              <a:t>Book week</a:t>
            </a:r>
          </a:p>
          <a:p>
            <a:pPr marL="285750" indent="-285750">
              <a:buFont typeface="Arial" panose="020B0604020202020204" pitchFamily="34" charset="0"/>
              <a:buChar char="•"/>
            </a:pPr>
            <a:r>
              <a:rPr lang="en-US" sz="3200" dirty="0"/>
              <a:t>Regular comprehension homework from January onwards.</a:t>
            </a:r>
            <a:endParaRPr lang="en-GB" dirty="0"/>
          </a:p>
        </p:txBody>
      </p:sp>
    </p:spTree>
    <p:extLst>
      <p:ext uri="{BB962C8B-B14F-4D97-AF65-F5344CB8AC3E}">
        <p14:creationId xmlns:p14="http://schemas.microsoft.com/office/powerpoint/2010/main" val="1556198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Literacy</a:t>
            </a:r>
          </a:p>
        </p:txBody>
      </p:sp>
      <p:sp>
        <p:nvSpPr>
          <p:cNvPr id="3" name="Content Placeholder 2"/>
          <p:cNvSpPr>
            <a:spLocks noGrp="1"/>
          </p:cNvSpPr>
          <p:nvPr>
            <p:ph idx="1"/>
          </p:nvPr>
        </p:nvSpPr>
        <p:spPr/>
        <p:txBody>
          <a:bodyPr>
            <a:normAutofit fontScale="85000" lnSpcReduction="10000"/>
          </a:bodyPr>
          <a:lstStyle/>
          <a:p>
            <a:r>
              <a:rPr lang="en-GB" sz="3200" dirty="0"/>
              <a:t>Writing curriculum in second full year, all linked to texts.</a:t>
            </a:r>
          </a:p>
          <a:p>
            <a:r>
              <a:rPr lang="en-GB" sz="3200" dirty="0"/>
              <a:t>Several text types over the year:</a:t>
            </a:r>
          </a:p>
          <a:p>
            <a:pPr marL="0" indent="0">
              <a:buNone/>
            </a:pPr>
            <a:r>
              <a:rPr lang="en-GB" sz="3200" dirty="0"/>
              <a:t>Diary entries, persuasive letters/speech, narrative, non-chronological reports, formal/informal letters, journalistic, balanced discussion, biography and recounts.</a:t>
            </a:r>
          </a:p>
          <a:p>
            <a:r>
              <a:rPr lang="en-GB" sz="3200" dirty="0"/>
              <a:t>Assessed pieces within each unit, building up to final writing grade.</a:t>
            </a:r>
          </a:p>
          <a:p>
            <a:r>
              <a:rPr lang="en-GB" sz="3200" dirty="0"/>
              <a:t>Focus on KS2 spellings through writing curriculum.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686639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680321" y="2050868"/>
            <a:ext cx="9613861" cy="4562995"/>
          </a:xfrm>
        </p:spPr>
        <p:txBody>
          <a:bodyPr>
            <a:normAutofit fontScale="70000" lnSpcReduction="20000"/>
          </a:bodyPr>
          <a:lstStyle/>
          <a:p>
            <a:r>
              <a:rPr lang="en-US" sz="3000" dirty="0"/>
              <a:t>A</a:t>
            </a:r>
            <a:r>
              <a:rPr lang="en-GB" sz="3000" dirty="0" err="1"/>
              <a:t>ll</a:t>
            </a:r>
            <a:r>
              <a:rPr lang="en-GB" sz="3000" dirty="0"/>
              <a:t> children will sit the same test so all children must cover the same curriculum. </a:t>
            </a:r>
          </a:p>
          <a:p>
            <a:r>
              <a:rPr lang="en-US" sz="3000" dirty="0"/>
              <a:t>Morning tasks: 5 a day and mixed arithmetic practice –questions that revisit skills</a:t>
            </a:r>
            <a:endParaRPr lang="en-GB" sz="3000" dirty="0"/>
          </a:p>
          <a:p>
            <a:r>
              <a:rPr lang="en-GB" sz="3000" dirty="0"/>
              <a:t>Arithmetic – speed, accuracy</a:t>
            </a:r>
          </a:p>
          <a:p>
            <a:r>
              <a:rPr lang="en-GB" sz="3000" dirty="0"/>
              <a:t>Reasoning – application of skills</a:t>
            </a:r>
          </a:p>
          <a:p>
            <a:r>
              <a:rPr lang="en-GB" sz="3000" dirty="0"/>
              <a:t>Through Power Maths and additional material towards statutory testing.</a:t>
            </a:r>
          </a:p>
          <a:p>
            <a:endParaRPr lang="en-GB" sz="3000" dirty="0"/>
          </a:p>
          <a:p>
            <a:pPr marL="0" indent="0">
              <a:buNone/>
            </a:pPr>
            <a:r>
              <a:rPr lang="en-GB" sz="3000" b="1" u="sng" dirty="0"/>
              <a:t>Support at home</a:t>
            </a:r>
          </a:p>
          <a:p>
            <a:r>
              <a:rPr lang="en-GB" sz="3000" dirty="0"/>
              <a:t>Multiplication facts and number bonds (access to Times Tables Rockstar)</a:t>
            </a:r>
          </a:p>
          <a:p>
            <a:r>
              <a:rPr lang="en-GB" sz="3000" dirty="0"/>
              <a:t>Checking answers (redoing solutions or using the inverse)</a:t>
            </a:r>
          </a:p>
          <a:p>
            <a:r>
              <a:rPr lang="en-GB" sz="3000" dirty="0"/>
              <a:t>Pace</a:t>
            </a:r>
          </a:p>
          <a:p>
            <a:r>
              <a:rPr lang="en-GB" sz="3000" dirty="0"/>
              <a:t>Formal methods</a:t>
            </a:r>
          </a:p>
          <a:p>
            <a:pPr marL="0" indent="0">
              <a:buNone/>
            </a:pPr>
            <a:endParaRPr lang="en-GB" dirty="0"/>
          </a:p>
        </p:txBody>
      </p:sp>
    </p:spTree>
    <p:extLst>
      <p:ext uri="{BB962C8B-B14F-4D97-AF65-F5344CB8AC3E}">
        <p14:creationId xmlns:p14="http://schemas.microsoft.com/office/powerpoint/2010/main" val="3524805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 y="2076994"/>
            <a:ext cx="6096000" cy="4781006"/>
          </a:xfrm>
        </p:spPr>
        <p:txBody>
          <a:bodyPr>
            <a:normAutofit fontScale="47500" lnSpcReduction="20000"/>
          </a:bodyPr>
          <a:lstStyle/>
          <a:p>
            <a:r>
              <a:rPr lang="en-GB" sz="3600" b="1" u="sng" dirty="0"/>
              <a:t>Geography and history: </a:t>
            </a:r>
          </a:p>
          <a:p>
            <a:pPr marL="0" indent="0">
              <a:buNone/>
            </a:pPr>
            <a:r>
              <a:rPr lang="en-GB" sz="3600" dirty="0"/>
              <a:t>What does the census tell us about our local area? </a:t>
            </a:r>
          </a:p>
          <a:p>
            <a:pPr marL="0" indent="0">
              <a:buNone/>
            </a:pPr>
            <a:r>
              <a:rPr lang="en-GB" sz="3600" dirty="0"/>
              <a:t>Why does population change? </a:t>
            </a:r>
          </a:p>
          <a:p>
            <a:pPr marL="0" indent="0">
              <a:buNone/>
            </a:pPr>
            <a:r>
              <a:rPr lang="en-GB" sz="3600" dirty="0"/>
              <a:t>What was the impact of World War Two on the people of Britain? </a:t>
            </a:r>
          </a:p>
          <a:p>
            <a:pPr marL="0" indent="0">
              <a:buNone/>
            </a:pPr>
            <a:r>
              <a:rPr lang="en-GB" sz="3600" dirty="0"/>
              <a:t>Where does our energy come from? </a:t>
            </a:r>
          </a:p>
          <a:p>
            <a:pPr marL="0" indent="0">
              <a:buNone/>
            </a:pPr>
            <a:r>
              <a:rPr lang="en-GB" sz="3600" dirty="0"/>
              <a:t>Unheard histories: Who should feature on the £10 banknote? </a:t>
            </a:r>
          </a:p>
          <a:p>
            <a:pPr marL="0" indent="0">
              <a:buNone/>
            </a:pPr>
            <a:r>
              <a:rPr lang="en-GB" sz="3600" dirty="0"/>
              <a:t>Can I carry out an independent fieldwork enquiry?</a:t>
            </a:r>
          </a:p>
          <a:p>
            <a:r>
              <a:rPr lang="en-GB" sz="3600" b="1" u="sng" dirty="0"/>
              <a:t>Art and design: </a:t>
            </a:r>
          </a:p>
          <a:p>
            <a:pPr marL="0" indent="0">
              <a:buNone/>
            </a:pPr>
            <a:r>
              <a:rPr lang="en-GB" sz="3600" dirty="0"/>
              <a:t>Craft and design: photo opportunities</a:t>
            </a:r>
          </a:p>
          <a:p>
            <a:pPr marL="0" indent="0">
              <a:buNone/>
            </a:pPr>
            <a:r>
              <a:rPr lang="en-GB" sz="3600" dirty="0"/>
              <a:t>Textiles: waistcoats</a:t>
            </a:r>
          </a:p>
          <a:p>
            <a:pPr marL="0" indent="0">
              <a:buNone/>
            </a:pPr>
            <a:r>
              <a:rPr lang="en-GB" sz="3600" dirty="0"/>
              <a:t>Drawing: make my voice heard</a:t>
            </a:r>
          </a:p>
          <a:p>
            <a:pPr marL="0" indent="0">
              <a:buNone/>
            </a:pPr>
            <a:r>
              <a:rPr lang="en-GB" sz="3600" dirty="0"/>
              <a:t>Structures: playgrounds</a:t>
            </a:r>
          </a:p>
          <a:p>
            <a:pPr marL="0" indent="0">
              <a:buNone/>
            </a:pPr>
            <a:r>
              <a:rPr lang="en-GB" sz="3600" dirty="0"/>
              <a:t>Sculpture and 3d: memory museums</a:t>
            </a:r>
          </a:p>
          <a:p>
            <a:pPr marL="0" indent="0">
              <a:buNone/>
            </a:pPr>
            <a:r>
              <a:rPr lang="en-GB" sz="3600" dirty="0"/>
              <a:t>Digital world: navigating the world</a:t>
            </a:r>
          </a:p>
        </p:txBody>
      </p:sp>
      <p:sp>
        <p:nvSpPr>
          <p:cNvPr id="3" name="Rectangle 2">
            <a:extLst>
              <a:ext uri="{FF2B5EF4-FFF2-40B4-BE49-F238E27FC236}">
                <a16:creationId xmlns:a16="http://schemas.microsoft.com/office/drawing/2014/main" id="{92E600FA-8F9C-43B0-AD1A-21D6481F57A6}"/>
              </a:ext>
            </a:extLst>
          </p:cNvPr>
          <p:cNvSpPr/>
          <p:nvPr/>
        </p:nvSpPr>
        <p:spPr>
          <a:xfrm>
            <a:off x="6095999" y="2076994"/>
            <a:ext cx="6096000" cy="3416320"/>
          </a:xfrm>
          <a:prstGeom prst="rect">
            <a:avLst/>
          </a:prstGeom>
        </p:spPr>
        <p:txBody>
          <a:bodyPr>
            <a:spAutoFit/>
          </a:bodyPr>
          <a:lstStyle/>
          <a:p>
            <a:pPr marL="285750" indent="-285750">
              <a:buFont typeface="Arial" panose="020B0604020202020204" pitchFamily="34" charset="0"/>
              <a:buChar char="•"/>
            </a:pPr>
            <a:r>
              <a:rPr lang="en-GB" b="1" u="sng" dirty="0"/>
              <a:t>Science:</a:t>
            </a:r>
          </a:p>
          <a:p>
            <a:r>
              <a:rPr lang="en-GB" dirty="0"/>
              <a:t>Electricity</a:t>
            </a:r>
          </a:p>
          <a:p>
            <a:r>
              <a:rPr lang="en-GB" dirty="0"/>
              <a:t>Evolution</a:t>
            </a:r>
          </a:p>
          <a:p>
            <a:r>
              <a:rPr lang="en-GB" dirty="0"/>
              <a:t>Further classification</a:t>
            </a:r>
          </a:p>
          <a:p>
            <a:r>
              <a:rPr lang="en-GB" dirty="0"/>
              <a:t>Light (science week)</a:t>
            </a:r>
          </a:p>
          <a:p>
            <a:r>
              <a:rPr lang="en-GB" dirty="0"/>
              <a:t>Functions of the human body</a:t>
            </a:r>
          </a:p>
          <a:p>
            <a:r>
              <a:rPr lang="en-GB" dirty="0"/>
              <a:t>Physical and chemical changes.</a:t>
            </a:r>
          </a:p>
          <a:p>
            <a:endParaRPr lang="en-GB" dirty="0"/>
          </a:p>
          <a:p>
            <a:pPr marL="285750" indent="-285750">
              <a:buFont typeface="Arial" panose="020B0604020202020204" pitchFamily="34" charset="0"/>
              <a:buChar char="•"/>
            </a:pPr>
            <a:r>
              <a:rPr lang="en-GB" b="1" u="sng" dirty="0"/>
              <a:t>Curriculum weeks:</a:t>
            </a:r>
            <a:endParaRPr lang="en-GB" dirty="0"/>
          </a:p>
          <a:p>
            <a:r>
              <a:rPr lang="en-GB" dirty="0"/>
              <a:t>Science week: based on national science week focus</a:t>
            </a:r>
          </a:p>
          <a:p>
            <a:r>
              <a:rPr lang="en-GB" dirty="0"/>
              <a:t>Cooking and nutrition (Come dine with me)</a:t>
            </a:r>
          </a:p>
          <a:p>
            <a:r>
              <a:rPr lang="en-GB" dirty="0"/>
              <a:t>Book week (book swap and other related activities)</a:t>
            </a:r>
          </a:p>
        </p:txBody>
      </p:sp>
    </p:spTree>
    <p:extLst>
      <p:ext uri="{BB962C8B-B14F-4D97-AF65-F5344CB8AC3E}">
        <p14:creationId xmlns:p14="http://schemas.microsoft.com/office/powerpoint/2010/main" val="3928780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Statutory Assessment – WB 11</a:t>
            </a:r>
            <a:r>
              <a:rPr lang="en-GB" baseline="30000" dirty="0"/>
              <a:t>th</a:t>
            </a:r>
            <a:r>
              <a:rPr lang="en-GB" dirty="0"/>
              <a:t> May</a:t>
            </a:r>
          </a:p>
        </p:txBody>
      </p:sp>
      <p:sp>
        <p:nvSpPr>
          <p:cNvPr id="3" name="Content Placeholder 2"/>
          <p:cNvSpPr>
            <a:spLocks noGrp="1"/>
          </p:cNvSpPr>
          <p:nvPr>
            <p:ph idx="1"/>
          </p:nvPr>
        </p:nvSpPr>
        <p:spPr>
          <a:xfrm>
            <a:off x="392938" y="2088678"/>
            <a:ext cx="5989201" cy="3599316"/>
          </a:xfrm>
        </p:spPr>
        <p:txBody>
          <a:bodyPr/>
          <a:lstStyle/>
          <a:p>
            <a:r>
              <a:rPr lang="en-GB" sz="3600" dirty="0"/>
              <a:t>Grammar and spelling</a:t>
            </a:r>
          </a:p>
          <a:p>
            <a:endParaRPr lang="en-GB" sz="3600" dirty="0"/>
          </a:p>
          <a:p>
            <a:r>
              <a:rPr lang="en-GB" sz="3600" dirty="0"/>
              <a:t>Reading</a:t>
            </a:r>
          </a:p>
          <a:p>
            <a:endParaRPr lang="en-GB" sz="3600" dirty="0"/>
          </a:p>
          <a:p>
            <a:r>
              <a:rPr lang="en-GB" sz="3600" dirty="0"/>
              <a:t>Arithmetic and reasoning</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a:extLst>
              <a:ext uri="{FF2B5EF4-FFF2-40B4-BE49-F238E27FC236}">
                <a16:creationId xmlns:a16="http://schemas.microsoft.com/office/drawing/2014/main" id="{8367E7D4-A8A9-4ED9-B908-A94A90C497AE}"/>
              </a:ext>
            </a:extLst>
          </p:cNvPr>
          <p:cNvSpPr txBox="1">
            <a:spLocks/>
          </p:cNvSpPr>
          <p:nvPr/>
        </p:nvSpPr>
        <p:spPr>
          <a:xfrm>
            <a:off x="6096000" y="2088678"/>
            <a:ext cx="5989201" cy="701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GB" sz="3600" b="1" u="sng" dirty="0"/>
              <a:t>Results for 2024/25</a:t>
            </a:r>
            <a:endParaRPr lang="en-GB" sz="3600" dirty="0"/>
          </a:p>
        </p:txBody>
      </p:sp>
      <p:sp>
        <p:nvSpPr>
          <p:cNvPr id="6" name="Content Placeholder 2">
            <a:extLst>
              <a:ext uri="{FF2B5EF4-FFF2-40B4-BE49-F238E27FC236}">
                <a16:creationId xmlns:a16="http://schemas.microsoft.com/office/drawing/2014/main" id="{4DB74FA2-5FF9-40AD-9AA8-C87717F6A8E8}"/>
              </a:ext>
            </a:extLst>
          </p:cNvPr>
          <p:cNvSpPr txBox="1">
            <a:spLocks/>
          </p:cNvSpPr>
          <p:nvPr/>
        </p:nvSpPr>
        <p:spPr>
          <a:xfrm>
            <a:off x="6095999" y="2811624"/>
            <a:ext cx="5989201" cy="37104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r>
              <a:rPr lang="en-GB" sz="3600" dirty="0"/>
              <a:t>Reading: 92% pass rate</a:t>
            </a:r>
          </a:p>
          <a:p>
            <a:r>
              <a:rPr lang="en-US" sz="3600" dirty="0"/>
              <a:t>Writing: 94%</a:t>
            </a:r>
          </a:p>
          <a:p>
            <a:r>
              <a:rPr lang="en-US" sz="3600" dirty="0" err="1"/>
              <a:t>Maths</a:t>
            </a:r>
            <a:r>
              <a:rPr lang="en-US" sz="3600" dirty="0"/>
              <a:t>: 92%</a:t>
            </a:r>
          </a:p>
          <a:p>
            <a:r>
              <a:rPr lang="en-US" sz="3600" dirty="0"/>
              <a:t>Combined (achieved ARE in R, </a:t>
            </a:r>
            <a:r>
              <a:rPr lang="en-US" sz="3600" dirty="0" err="1"/>
              <a:t>Wr</a:t>
            </a:r>
            <a:r>
              <a:rPr lang="en-US" sz="3600" dirty="0"/>
              <a:t> &amp; M): 86%</a:t>
            </a:r>
          </a:p>
          <a:p>
            <a:r>
              <a:rPr lang="en-US" sz="3600" dirty="0"/>
              <a:t>GD combined: 19%</a:t>
            </a:r>
            <a:endParaRPr lang="en-GB" sz="3600" dirty="0"/>
          </a:p>
        </p:txBody>
      </p:sp>
    </p:spTree>
    <p:extLst>
      <p:ext uri="{BB962C8B-B14F-4D97-AF65-F5344CB8AC3E}">
        <p14:creationId xmlns:p14="http://schemas.microsoft.com/office/powerpoint/2010/main" val="354304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Trips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24287" y="2050742"/>
            <a:ext cx="10169895" cy="4731797"/>
          </a:xfrm>
        </p:spPr>
        <p:txBody>
          <a:bodyPr>
            <a:normAutofit fontScale="77500" lnSpcReduction="20000"/>
          </a:bodyPr>
          <a:lstStyle/>
          <a:p>
            <a:r>
              <a:rPr lang="en-GB" sz="4800" dirty="0"/>
              <a:t>Twycross Zoo – October</a:t>
            </a:r>
          </a:p>
          <a:p>
            <a:r>
              <a:rPr lang="en-US" sz="4800" dirty="0"/>
              <a:t>Warning Zone - November</a:t>
            </a:r>
            <a:endParaRPr lang="en-GB" sz="4800" dirty="0"/>
          </a:p>
          <a:p>
            <a:r>
              <a:rPr lang="en-GB" sz="4800" dirty="0"/>
              <a:t>Young Voices – January</a:t>
            </a:r>
          </a:p>
          <a:p>
            <a:r>
              <a:rPr lang="en-GB" sz="4800" dirty="0"/>
              <a:t>WWII workshop – February</a:t>
            </a:r>
          </a:p>
          <a:p>
            <a:r>
              <a:rPr lang="en-GB" sz="4800" dirty="0"/>
              <a:t>Visit to Leicester Cathedral - May</a:t>
            </a:r>
          </a:p>
          <a:p>
            <a:r>
              <a:rPr lang="en-GB" sz="4800" dirty="0"/>
              <a:t>Pizza in the park - May</a:t>
            </a:r>
          </a:p>
          <a:p>
            <a:r>
              <a:rPr lang="en-GB" sz="4800" dirty="0" err="1"/>
              <a:t>Skern</a:t>
            </a:r>
            <a:r>
              <a:rPr lang="en-GB" sz="4800" dirty="0"/>
              <a:t> Lodge – June</a:t>
            </a:r>
          </a:p>
          <a:p>
            <a:endParaRPr lang="en-GB" sz="4800" dirty="0"/>
          </a:p>
          <a:p>
            <a:r>
              <a:rPr lang="en-GB" sz="4800" dirty="0"/>
              <a:t>First aid - January</a:t>
            </a:r>
          </a:p>
        </p:txBody>
      </p:sp>
    </p:spTree>
    <p:extLst>
      <p:ext uri="{BB962C8B-B14F-4D97-AF65-F5344CB8AC3E}">
        <p14:creationId xmlns:p14="http://schemas.microsoft.com/office/powerpoint/2010/main" val="3990247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629403"/>
            <a:ext cx="9613861" cy="656472"/>
          </a:xfrm>
        </p:spPr>
        <p:txBody>
          <a:bodyPr/>
          <a:lstStyle/>
          <a:p>
            <a:r>
              <a:rPr lang="en-GB" dirty="0"/>
              <a:t>Homework </a:t>
            </a:r>
          </a:p>
        </p:txBody>
      </p:sp>
      <p:sp>
        <p:nvSpPr>
          <p:cNvPr id="3" name="Content Placeholder 2"/>
          <p:cNvSpPr>
            <a:spLocks noGrp="1"/>
          </p:cNvSpPr>
          <p:nvPr>
            <p:ph idx="1"/>
          </p:nvPr>
        </p:nvSpPr>
        <p:spPr>
          <a:xfrm>
            <a:off x="106624" y="2048451"/>
            <a:ext cx="12085376" cy="4834858"/>
          </a:xfrm>
        </p:spPr>
        <p:txBody>
          <a:bodyPr vert="horz" lIns="91440" tIns="45720" rIns="91440" bIns="45720" rtlCol="0" anchor="t">
            <a:noAutofit/>
          </a:bodyPr>
          <a:lstStyle/>
          <a:p>
            <a:r>
              <a:rPr lang="en-GB" sz="2000" dirty="0"/>
              <a:t>Reading: 10-15 minutes every evening</a:t>
            </a:r>
          </a:p>
          <a:p>
            <a:r>
              <a:rPr lang="en-GB" sz="2000" dirty="0"/>
              <a:t>Times table rockstars: 20 mins per week</a:t>
            </a:r>
          </a:p>
          <a:p>
            <a:r>
              <a:rPr lang="en-GB" sz="2000" dirty="0"/>
              <a:t>Presentation project – topic to be confirmed</a:t>
            </a:r>
          </a:p>
          <a:p>
            <a:r>
              <a:rPr lang="en-GB" sz="2000" dirty="0"/>
              <a:t>Knowledge organisers accessible from school website to support your child with wider curriculum learning.</a:t>
            </a:r>
          </a:p>
          <a:p>
            <a:pPr marL="0" indent="0">
              <a:buNone/>
            </a:pPr>
            <a:r>
              <a:rPr lang="en-GB" sz="2000" b="1" u="sng" dirty="0"/>
              <a:t>From January onwards:</a:t>
            </a:r>
          </a:p>
          <a:p>
            <a:r>
              <a:rPr lang="en-GB" sz="2000" dirty="0"/>
              <a:t>Comprehension based activities</a:t>
            </a:r>
          </a:p>
          <a:p>
            <a:r>
              <a:rPr lang="en-GB" sz="2000" dirty="0"/>
              <a:t>Weekly maths and revision packs</a:t>
            </a:r>
          </a:p>
          <a:p>
            <a:r>
              <a:rPr lang="en-GB" sz="2000" dirty="0"/>
              <a:t>Grammar</a:t>
            </a:r>
          </a:p>
          <a:p>
            <a:r>
              <a:rPr lang="en-US" sz="2000" dirty="0"/>
              <a:t>Spellings</a:t>
            </a:r>
            <a:r>
              <a:rPr lang="en-GB" sz="2000" dirty="0"/>
              <a:t> and vocabulary</a:t>
            </a:r>
          </a:p>
          <a:p>
            <a:endParaRPr lang="en-GB" sz="2000" dirty="0"/>
          </a:p>
          <a:p>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527924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to secondary</a:t>
            </a:r>
          </a:p>
        </p:txBody>
      </p:sp>
      <p:sp>
        <p:nvSpPr>
          <p:cNvPr id="3" name="Content Placeholder 2"/>
          <p:cNvSpPr>
            <a:spLocks noGrp="1"/>
          </p:cNvSpPr>
          <p:nvPr>
            <p:ph idx="1"/>
          </p:nvPr>
        </p:nvSpPr>
        <p:spPr/>
        <p:txBody>
          <a:bodyPr>
            <a:normAutofit/>
          </a:bodyPr>
          <a:lstStyle/>
          <a:p>
            <a:r>
              <a:rPr lang="en-GB" sz="2800" dirty="0" err="1"/>
              <a:t>Gartree</a:t>
            </a:r>
            <a:r>
              <a:rPr lang="en-GB" sz="2800" dirty="0"/>
              <a:t>, Beauchamp and Manor – catchment schools</a:t>
            </a:r>
          </a:p>
          <a:p>
            <a:r>
              <a:rPr lang="en-GB" sz="2800" dirty="0"/>
              <a:t>Apply though Leicestershire admissions online from 1</a:t>
            </a:r>
            <a:r>
              <a:rPr lang="en-GB" sz="2800" baseline="30000" dirty="0"/>
              <a:t>st</a:t>
            </a:r>
            <a:r>
              <a:rPr lang="en-GB" sz="2800" dirty="0"/>
              <a:t> September until 31</a:t>
            </a:r>
            <a:r>
              <a:rPr lang="en-GB" sz="2800" baseline="30000" dirty="0"/>
              <a:t>st</a:t>
            </a:r>
            <a:r>
              <a:rPr lang="en-GB" sz="2800" dirty="0"/>
              <a:t> October</a:t>
            </a:r>
          </a:p>
          <a:p>
            <a:r>
              <a:rPr lang="en-GB" sz="2800" dirty="0"/>
              <a:t>Open evenings/days</a:t>
            </a:r>
          </a:p>
          <a:p>
            <a:r>
              <a:rPr lang="en-GB" sz="2800" dirty="0"/>
              <a:t>Preparatory work to support the change – expectation,  independence and organisation</a:t>
            </a:r>
          </a:p>
          <a:p>
            <a:r>
              <a:rPr lang="en-GB" sz="2800" dirty="0"/>
              <a:t>Transition days during summer term.</a:t>
            </a:r>
          </a:p>
          <a:p>
            <a:endParaRPr lang="en-GB" dirty="0"/>
          </a:p>
        </p:txBody>
      </p:sp>
    </p:spTree>
    <p:extLst>
      <p:ext uri="{BB962C8B-B14F-4D97-AF65-F5344CB8AC3E}">
        <p14:creationId xmlns:p14="http://schemas.microsoft.com/office/powerpoint/2010/main" val="2154934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Equipment and uniform</a:t>
            </a:r>
          </a:p>
        </p:txBody>
      </p:sp>
      <p:sp>
        <p:nvSpPr>
          <p:cNvPr id="3" name="Content Placeholder 2"/>
          <p:cNvSpPr>
            <a:spLocks noGrp="1"/>
          </p:cNvSpPr>
          <p:nvPr>
            <p:ph idx="1"/>
          </p:nvPr>
        </p:nvSpPr>
        <p:spPr>
          <a:xfrm>
            <a:off x="259308" y="2024742"/>
            <a:ext cx="11796568" cy="4676503"/>
          </a:xfrm>
        </p:spPr>
        <p:txBody>
          <a:bodyPr>
            <a:normAutofit fontScale="92500" lnSpcReduction="20000"/>
          </a:bodyPr>
          <a:lstStyle/>
          <a:p>
            <a:pPr marL="0" indent="0">
              <a:spcAft>
                <a:spcPts val="0"/>
              </a:spcAft>
              <a:buNone/>
            </a:pPr>
            <a:r>
              <a:rPr lang="en-GB" sz="2800" dirty="0">
                <a:ea typeface="Times New Roman" panose="02020603050405020304" pitchFamily="18" charset="0"/>
              </a:rPr>
              <a:t>All items should be named clearly.  </a:t>
            </a:r>
          </a:p>
          <a:p>
            <a:r>
              <a:rPr lang="en-GB" sz="2800" dirty="0">
                <a:ea typeface="Times New Roman" panose="02020603050405020304" pitchFamily="18" charset="0"/>
              </a:rPr>
              <a:t>An adult shirt to be used as a painting overall; </a:t>
            </a:r>
          </a:p>
          <a:p>
            <a:r>
              <a:rPr lang="en-GB" sz="2800" dirty="0">
                <a:ea typeface="Times New Roman" panose="02020603050405020304" pitchFamily="18" charset="0"/>
              </a:rPr>
              <a:t>A </a:t>
            </a:r>
            <a:r>
              <a:rPr lang="en-GB" sz="2800" dirty="0" err="1">
                <a:ea typeface="Times New Roman" panose="02020603050405020304" pitchFamily="18" charset="0"/>
              </a:rPr>
              <a:t>Launde</a:t>
            </a:r>
            <a:r>
              <a:rPr lang="en-GB" sz="2800" dirty="0">
                <a:ea typeface="Times New Roman" panose="02020603050405020304" pitchFamily="18" charset="0"/>
              </a:rPr>
              <a:t> book bag</a:t>
            </a:r>
          </a:p>
          <a:p>
            <a:pPr marL="0" indent="0">
              <a:buNone/>
            </a:pPr>
            <a:endParaRPr lang="en-GB" sz="2800" dirty="0">
              <a:ea typeface="Times New Roman" panose="02020603050405020304" pitchFamily="18" charset="0"/>
            </a:endParaRPr>
          </a:p>
          <a:p>
            <a:pPr marL="0" indent="0">
              <a:buNone/>
            </a:pPr>
            <a:r>
              <a:rPr lang="en-GB" sz="2800" dirty="0">
                <a:ea typeface="Times New Roman" panose="02020603050405020304" pitchFamily="18" charset="0"/>
              </a:rPr>
              <a:t>Uniform (as per the website)</a:t>
            </a:r>
          </a:p>
          <a:p>
            <a:r>
              <a:rPr lang="en-GB" sz="2800" dirty="0">
                <a:ea typeface="Times New Roman" panose="02020603050405020304" pitchFamily="18" charset="0"/>
              </a:rPr>
              <a:t>Tops: White Polo Shirt, Red Jumper/Cardigan (logo optional - from School Wear Solutions, plain red available anywhere)</a:t>
            </a:r>
          </a:p>
          <a:p>
            <a:r>
              <a:rPr lang="en-GB" sz="2800" dirty="0">
                <a:ea typeface="Times New Roman" panose="02020603050405020304" pitchFamily="18" charset="0"/>
              </a:rPr>
              <a:t>Bottoms: Black or grey trousers/shorts (available anywhere), black or grey skirts or pinafore dresses</a:t>
            </a:r>
          </a:p>
          <a:p>
            <a:r>
              <a:rPr lang="en-GB" sz="2800" dirty="0">
                <a:ea typeface="Times New Roman" panose="02020603050405020304" pitchFamily="18" charset="0"/>
              </a:rPr>
              <a:t>Shoes: Black school shoes or plain black trainers (including soles) – no sports logos unless the logo is all black</a:t>
            </a:r>
          </a:p>
          <a:p>
            <a:r>
              <a:rPr lang="en-GB" sz="2800" dirty="0">
                <a:ea typeface="Times New Roman" panose="02020603050405020304" pitchFamily="18" charset="0"/>
              </a:rPr>
              <a:t>Summer Dresses: Red Gingham (available anywhere)</a:t>
            </a:r>
          </a:p>
        </p:txBody>
      </p:sp>
    </p:spTree>
    <p:extLst>
      <p:ext uri="{BB962C8B-B14F-4D97-AF65-F5344CB8AC3E}">
        <p14:creationId xmlns:p14="http://schemas.microsoft.com/office/powerpoint/2010/main" val="1324049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 kit</a:t>
            </a:r>
          </a:p>
        </p:txBody>
      </p:sp>
      <p:sp>
        <p:nvSpPr>
          <p:cNvPr id="3" name="Content Placeholder 2"/>
          <p:cNvSpPr>
            <a:spLocks noGrp="1"/>
          </p:cNvSpPr>
          <p:nvPr>
            <p:ph idx="1"/>
          </p:nvPr>
        </p:nvSpPr>
        <p:spPr>
          <a:xfrm>
            <a:off x="191069" y="2336873"/>
            <a:ext cx="11660620" cy="4364178"/>
          </a:xfrm>
        </p:spPr>
        <p:txBody>
          <a:bodyPr>
            <a:normAutofit/>
          </a:bodyPr>
          <a:lstStyle/>
          <a:p>
            <a:pPr marL="0" indent="0">
              <a:buNone/>
            </a:pPr>
            <a:r>
              <a:rPr lang="en-GB" dirty="0">
                <a:ea typeface="Times New Roman" panose="02020603050405020304" pitchFamily="18" charset="0"/>
              </a:rPr>
              <a:t>PE Kit:</a:t>
            </a:r>
          </a:p>
          <a:p>
            <a:pPr marL="0" indent="0">
              <a:buNone/>
            </a:pPr>
            <a:r>
              <a:rPr lang="en-GB" dirty="0">
                <a:ea typeface="Times New Roman" panose="02020603050405020304" pitchFamily="18" charset="0"/>
              </a:rPr>
              <a:t>· black joggers/shorts</a:t>
            </a:r>
          </a:p>
          <a:p>
            <a:pPr marL="0" indent="0">
              <a:buNone/>
            </a:pPr>
            <a:r>
              <a:rPr lang="en-GB" dirty="0">
                <a:ea typeface="Times New Roman" panose="02020603050405020304" pitchFamily="18" charset="0"/>
              </a:rPr>
              <a:t>· white t-shirts</a:t>
            </a:r>
          </a:p>
          <a:p>
            <a:pPr marL="0" indent="0">
              <a:buNone/>
            </a:pPr>
            <a:r>
              <a:rPr lang="en-GB" dirty="0">
                <a:ea typeface="Times New Roman" panose="02020603050405020304" pitchFamily="18" charset="0"/>
              </a:rPr>
              <a:t>· sports trainers (white or black)</a:t>
            </a:r>
          </a:p>
          <a:p>
            <a:pPr marL="0" indent="0">
              <a:buNone/>
            </a:pPr>
            <a:endParaRPr lang="en-US" dirty="0">
              <a:ea typeface="Times New Roman" panose="02020603050405020304" pitchFamily="18" charset="0"/>
            </a:endParaRPr>
          </a:p>
          <a:p>
            <a:pPr marL="0" indent="0">
              <a:buNone/>
            </a:pPr>
            <a:r>
              <a:rPr lang="en-US" dirty="0">
                <a:ea typeface="Times New Roman" panose="02020603050405020304" pitchFamily="18" charset="0"/>
              </a:rPr>
              <a:t>P</a:t>
            </a:r>
            <a:r>
              <a:rPr lang="en-GB" dirty="0">
                <a:ea typeface="Times New Roman" panose="02020603050405020304" pitchFamily="18" charset="0"/>
              </a:rPr>
              <a:t>E days to be confirmed via WEDUC closer to the beginning of the new year – please download WEDUC if you don’t already </a:t>
            </a:r>
            <a:r>
              <a:rPr lang="en-GB">
                <a:ea typeface="Times New Roman" panose="02020603050405020304" pitchFamily="18" charset="0"/>
              </a:rPr>
              <a:t>have access.</a:t>
            </a:r>
            <a:endParaRPr lang="en-GB" dirty="0">
              <a:ea typeface="Times New Roman" panose="02020603050405020304" pitchFamily="18" charset="0"/>
            </a:endParaRPr>
          </a:p>
        </p:txBody>
      </p:sp>
    </p:spTree>
    <p:extLst>
      <p:ext uri="{BB962C8B-B14F-4D97-AF65-F5344CB8AC3E}">
        <p14:creationId xmlns:p14="http://schemas.microsoft.com/office/powerpoint/2010/main" val="2445046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a typeface="Times New Roman" panose="02020603050405020304" pitchFamily="18" charset="0"/>
              </a:rPr>
              <a:t>Equipment to be kept at home</a:t>
            </a:r>
            <a:br>
              <a:rPr lang="en-GB" dirty="0">
                <a:ea typeface="Times New Roman" panose="02020603050405020304" pitchFamily="18" charset="0"/>
              </a:rPr>
            </a:br>
            <a:endParaRPr lang="en-GB" dirty="0"/>
          </a:p>
        </p:txBody>
      </p:sp>
      <p:sp>
        <p:nvSpPr>
          <p:cNvPr id="3" name="Content Placeholder 2"/>
          <p:cNvSpPr>
            <a:spLocks noGrp="1"/>
          </p:cNvSpPr>
          <p:nvPr>
            <p:ph idx="1"/>
          </p:nvPr>
        </p:nvSpPr>
        <p:spPr/>
        <p:txBody>
          <a:bodyPr/>
          <a:lstStyle/>
          <a:p>
            <a:r>
              <a:rPr lang="en-GB" sz="3200" dirty="0">
                <a:ea typeface="Times New Roman" panose="02020603050405020304" pitchFamily="18" charset="0"/>
              </a:rPr>
              <a:t>Pair of compasses</a:t>
            </a:r>
          </a:p>
          <a:p>
            <a:r>
              <a:rPr lang="en-GB" sz="3200" dirty="0">
                <a:ea typeface="Times New Roman" panose="02020603050405020304" pitchFamily="18" charset="0"/>
              </a:rPr>
              <a:t>Protractor</a:t>
            </a:r>
          </a:p>
          <a:p>
            <a:r>
              <a:rPr lang="en-GB" sz="3200" dirty="0">
                <a:ea typeface="Times New Roman" panose="02020603050405020304" pitchFamily="18" charset="0"/>
              </a:rPr>
              <a:t>Set of colouring pencils</a:t>
            </a:r>
          </a:p>
          <a:p>
            <a:r>
              <a:rPr lang="en-GB" sz="3200" dirty="0">
                <a:ea typeface="Times New Roman" panose="02020603050405020304" pitchFamily="18" charset="0"/>
              </a:rPr>
              <a:t>Rubber</a:t>
            </a:r>
          </a:p>
          <a:p>
            <a:r>
              <a:rPr lang="en-GB" sz="3200" dirty="0">
                <a:ea typeface="Times New Roman" panose="02020603050405020304" pitchFamily="18" charset="0"/>
              </a:rPr>
              <a:t>Dictionary and thesaurus</a:t>
            </a:r>
          </a:p>
          <a:p>
            <a:endParaRPr lang="en-GB" dirty="0"/>
          </a:p>
        </p:txBody>
      </p:sp>
    </p:spTree>
    <p:extLst>
      <p:ext uri="{BB962C8B-B14F-4D97-AF65-F5344CB8AC3E}">
        <p14:creationId xmlns:p14="http://schemas.microsoft.com/office/powerpoint/2010/main" val="3003405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D9271-5898-436D-9DB3-B53DA219A2EF}"/>
              </a:ext>
            </a:extLst>
          </p:cNvPr>
          <p:cNvSpPr>
            <a:spLocks noGrp="1"/>
          </p:cNvSpPr>
          <p:nvPr>
            <p:ph type="title"/>
          </p:nvPr>
        </p:nvSpPr>
        <p:spPr/>
        <p:txBody>
          <a:bodyPr/>
          <a:lstStyle/>
          <a:p>
            <a:r>
              <a:rPr lang="en-GB" dirty="0"/>
              <a:t>Pupil Premium offer 2025-6</a:t>
            </a:r>
            <a:br>
              <a:rPr lang="en-GB" dirty="0"/>
            </a:br>
            <a:endParaRPr lang="en-GB" dirty="0"/>
          </a:p>
        </p:txBody>
      </p:sp>
      <p:sp>
        <p:nvSpPr>
          <p:cNvPr id="4" name="Content Placeholder 3">
            <a:extLst>
              <a:ext uri="{FF2B5EF4-FFF2-40B4-BE49-F238E27FC236}">
                <a16:creationId xmlns:a16="http://schemas.microsoft.com/office/drawing/2014/main" id="{A143C378-2A72-48C1-9DE7-D5E78157EC1E}"/>
              </a:ext>
            </a:extLst>
          </p:cNvPr>
          <p:cNvSpPr txBox="1">
            <a:spLocks noGrp="1"/>
          </p:cNvSpPr>
          <p:nvPr>
            <p:ph idx="1"/>
          </p:nvPr>
        </p:nvSpPr>
        <p:spPr>
          <a:xfrm>
            <a:off x="0" y="2039935"/>
            <a:ext cx="6652727" cy="5241435"/>
          </a:xfrm>
          <a:prstGeom prst="rect">
            <a:avLst/>
          </a:prstGeom>
          <a:noFill/>
        </p:spPr>
        <p:txBody>
          <a:bodyPr wrap="square" rtlCol="0">
            <a:spAutoFit/>
          </a:bodyPr>
          <a:lstStyle/>
          <a:p>
            <a:pPr fontAlgn="base"/>
            <a:r>
              <a:rPr lang="en-GB" sz="2000" dirty="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sz="2000" dirty="0"/>
              <a:t>Next year, each class will have a TA during the morning sessions to support the children in their class.  In the afternoon, we plan to use these TAs to run sessions to target the needs of any child that needs support.</a:t>
            </a:r>
          </a:p>
          <a:p>
            <a:pPr fontAlgn="base"/>
            <a:r>
              <a:rPr lang="en-GB" sz="2000" dirty="0"/>
              <a:t>Should you feel that you could be eligible for free school meals then please contact the office.</a:t>
            </a:r>
          </a:p>
          <a:p>
            <a:pPr fontAlgn="base"/>
            <a:endParaRPr lang="en-GB" dirty="0"/>
          </a:p>
        </p:txBody>
      </p:sp>
      <p:pic>
        <p:nvPicPr>
          <p:cNvPr id="9" name="Picture 8">
            <a:extLst>
              <a:ext uri="{FF2B5EF4-FFF2-40B4-BE49-F238E27FC236}">
                <a16:creationId xmlns:a16="http://schemas.microsoft.com/office/drawing/2014/main" id="{C1E9729D-7381-4190-9259-D879EEA790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 name="Picture 4">
            <a:extLst>
              <a:ext uri="{FF2B5EF4-FFF2-40B4-BE49-F238E27FC236}">
                <a16:creationId xmlns:a16="http://schemas.microsoft.com/office/drawing/2014/main" id="{F57F4751-A86E-45F7-B35C-17B92B61E717}"/>
              </a:ext>
            </a:extLst>
          </p:cNvPr>
          <p:cNvPicPr>
            <a:picLocks noChangeAspect="1"/>
          </p:cNvPicPr>
          <p:nvPr/>
        </p:nvPicPr>
        <p:blipFill rotWithShape="1">
          <a:blip r:embed="rId3"/>
          <a:srcRect l="931" t="2737"/>
          <a:stretch/>
        </p:blipFill>
        <p:spPr>
          <a:xfrm>
            <a:off x="6572250" y="2126553"/>
            <a:ext cx="5067300" cy="4731446"/>
          </a:xfrm>
          <a:prstGeom prst="rect">
            <a:avLst/>
          </a:prstGeom>
        </p:spPr>
      </p:pic>
    </p:spTree>
    <p:extLst>
      <p:ext uri="{BB962C8B-B14F-4D97-AF65-F5344CB8AC3E}">
        <p14:creationId xmlns:p14="http://schemas.microsoft.com/office/powerpoint/2010/main" val="24592220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 the holidays…</a:t>
            </a:r>
          </a:p>
        </p:txBody>
      </p:sp>
      <p:sp>
        <p:nvSpPr>
          <p:cNvPr id="3" name="Content Placeholder 2"/>
          <p:cNvSpPr>
            <a:spLocks noGrp="1"/>
          </p:cNvSpPr>
          <p:nvPr>
            <p:ph idx="1"/>
          </p:nvPr>
        </p:nvSpPr>
        <p:spPr>
          <a:xfrm>
            <a:off x="361406" y="2088166"/>
            <a:ext cx="11469188" cy="4676503"/>
          </a:xfrm>
        </p:spPr>
        <p:txBody>
          <a:bodyPr>
            <a:noAutofit/>
          </a:bodyPr>
          <a:lstStyle/>
          <a:p>
            <a:r>
              <a:rPr lang="en-GB" sz="3200" dirty="0"/>
              <a:t>If your child is an avid reader or you are looking for something for your child to read, may we recommend Holes by Louis Sacher or Skellig by David Almond. </a:t>
            </a:r>
          </a:p>
          <a:p>
            <a:r>
              <a:rPr lang="en-GB" sz="3200" dirty="0"/>
              <a:t>Please encourage them to read over the holidays. Can be other forms of text too – current affairs.</a:t>
            </a:r>
          </a:p>
          <a:p>
            <a:endParaRPr lang="en-GB" sz="3200" dirty="0"/>
          </a:p>
          <a:p>
            <a:r>
              <a:rPr lang="en-GB" sz="3200" dirty="0"/>
              <a:t>Relax, enjoy family time, and be ready and refreshed for the new year.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20409002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624</TotalTime>
  <Words>1254</Words>
  <Application>Microsoft Office PowerPoint</Application>
  <PresentationFormat>Widescreen</PresentationFormat>
  <Paragraphs>159</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SassoonCRInfant</vt:lpstr>
      <vt:lpstr>Times New Roman</vt:lpstr>
      <vt:lpstr>Trebuchet MS</vt:lpstr>
      <vt:lpstr>Berlin</vt:lpstr>
      <vt:lpstr>Welcome Afternoon</vt:lpstr>
      <vt:lpstr>PowerPoint Presentation</vt:lpstr>
      <vt:lpstr>Our School’s Aims</vt:lpstr>
      <vt:lpstr>Our School Values</vt:lpstr>
      <vt:lpstr>Ethos and expectations for the year</vt:lpstr>
      <vt:lpstr>Focus on reading </vt:lpstr>
      <vt:lpstr>Literacy</vt:lpstr>
      <vt:lpstr>Maths</vt:lpstr>
      <vt:lpstr>Curriculum</vt:lpstr>
      <vt:lpstr>Statutory Assessment – WB 11th May</vt:lpstr>
      <vt:lpstr>Trips</vt:lpstr>
      <vt:lpstr>Homework </vt:lpstr>
      <vt:lpstr>Transition to secondary</vt:lpstr>
      <vt:lpstr>Equipment and uniform</vt:lpstr>
      <vt:lpstr>PE kit</vt:lpstr>
      <vt:lpstr>Equipment to be kept at home </vt:lpstr>
      <vt:lpstr>Pupil Premium offer 2025-6 </vt:lpstr>
      <vt:lpstr>Over the holidays…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Jamal Mukadam</cp:lastModifiedBy>
  <cp:revision>72</cp:revision>
  <cp:lastPrinted>2025-07-07T15:59:28Z</cp:lastPrinted>
  <dcterms:created xsi:type="dcterms:W3CDTF">2018-06-13T19:38:39Z</dcterms:created>
  <dcterms:modified xsi:type="dcterms:W3CDTF">2025-07-08T13:03:56Z</dcterms:modified>
</cp:coreProperties>
</file>