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4"/>
  </p:sldMasterIdLst>
  <p:notesMasterIdLst>
    <p:notesMasterId r:id="rId27"/>
  </p:notesMasterIdLst>
  <p:sldIdLst>
    <p:sldId id="256" r:id="rId5"/>
    <p:sldId id="266" r:id="rId6"/>
    <p:sldId id="308" r:id="rId7"/>
    <p:sldId id="268" r:id="rId8"/>
    <p:sldId id="291" r:id="rId9"/>
    <p:sldId id="306" r:id="rId10"/>
    <p:sldId id="292" r:id="rId11"/>
    <p:sldId id="282" r:id="rId12"/>
    <p:sldId id="307" r:id="rId13"/>
    <p:sldId id="301" r:id="rId14"/>
    <p:sldId id="258" r:id="rId15"/>
    <p:sldId id="304" r:id="rId16"/>
    <p:sldId id="303" r:id="rId17"/>
    <p:sldId id="299" r:id="rId18"/>
    <p:sldId id="281" r:id="rId19"/>
    <p:sldId id="259" r:id="rId20"/>
    <p:sldId id="298" r:id="rId21"/>
    <p:sldId id="309" r:id="rId22"/>
    <p:sldId id="274" r:id="rId23"/>
    <p:sldId id="310" r:id="rId24"/>
    <p:sldId id="257" r:id="rId25"/>
    <p:sldId id="300" r:id="rId26"/>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0" d="100"/>
          <a:sy n="80" d="100"/>
        </p:scale>
        <p:origin x="754"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9BDFCB40-369E-4BA1-ABC9-96A9B36AF7D0}" type="datetimeFigureOut">
              <a:rPr lang="en-GB" smtClean="0"/>
              <a:t>09/07/2026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02E77157-204E-4872-A44F-740D4754F21C}" type="slidenum">
              <a:rPr lang="en-GB" smtClean="0"/>
              <a:t>‹#›</a:t>
            </a:fld>
            <a:endParaRPr lang="en-GB"/>
          </a:p>
        </p:txBody>
      </p:sp>
    </p:spTree>
    <p:extLst>
      <p:ext uri="{BB962C8B-B14F-4D97-AF65-F5344CB8AC3E}">
        <p14:creationId xmlns:p14="http://schemas.microsoft.com/office/powerpoint/2010/main" val="15838354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2E77157-204E-4872-A44F-740D4754F21C}" type="slidenum">
              <a:rPr lang="en-GB" smtClean="0"/>
              <a:t>1</a:t>
            </a:fld>
            <a:endParaRPr lang="en-GB"/>
          </a:p>
        </p:txBody>
      </p:sp>
    </p:spTree>
    <p:extLst>
      <p:ext uri="{BB962C8B-B14F-4D97-AF65-F5344CB8AC3E}">
        <p14:creationId xmlns:p14="http://schemas.microsoft.com/office/powerpoint/2010/main" val="17853031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Everyone</a:t>
            </a:r>
          </a:p>
        </p:txBody>
      </p:sp>
      <p:sp>
        <p:nvSpPr>
          <p:cNvPr id="4" name="Slide Number Placeholder 3"/>
          <p:cNvSpPr>
            <a:spLocks noGrp="1"/>
          </p:cNvSpPr>
          <p:nvPr>
            <p:ph type="sldNum" sz="quarter" idx="10"/>
          </p:nvPr>
        </p:nvSpPr>
        <p:spPr/>
        <p:txBody>
          <a:bodyPr/>
          <a:lstStyle/>
          <a:p>
            <a:fld id="{02E77157-204E-4872-A44F-740D4754F21C}" type="slidenum">
              <a:rPr lang="en-GB" smtClean="0"/>
              <a:t>2</a:t>
            </a:fld>
            <a:endParaRPr lang="en-GB"/>
          </a:p>
        </p:txBody>
      </p:sp>
    </p:spTree>
    <p:extLst>
      <p:ext uri="{BB962C8B-B14F-4D97-AF65-F5344CB8AC3E}">
        <p14:creationId xmlns:p14="http://schemas.microsoft.com/office/powerpoint/2010/main" val="5624707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2E77157-204E-4872-A44F-740D4754F21C}" type="slidenum">
              <a:rPr lang="en-GB" smtClean="0"/>
              <a:t>3</a:t>
            </a:fld>
            <a:endParaRPr lang="en-GB"/>
          </a:p>
        </p:txBody>
      </p:sp>
    </p:spTree>
    <p:extLst>
      <p:ext uri="{BB962C8B-B14F-4D97-AF65-F5344CB8AC3E}">
        <p14:creationId xmlns:p14="http://schemas.microsoft.com/office/powerpoint/2010/main" val="12125934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a:latin typeface="SassoonCRInfant" panose="00000400000000000000" pitchFamily="2" charset="0"/>
              </a:rPr>
              <a:t>Kindness</a:t>
            </a:r>
            <a:r>
              <a:rPr lang="en-US" sz="1200">
                <a:latin typeface="SassoonCRInfant" panose="00000400000000000000" pitchFamily="2" charset="0"/>
              </a:rPr>
              <a:t>: Our children show kindness to each other at all times.</a:t>
            </a:r>
          </a:p>
          <a:p>
            <a:r>
              <a:rPr lang="en-US" sz="1200" b="1">
                <a:latin typeface="SassoonCRInfant" panose="00000400000000000000" pitchFamily="2" charset="0"/>
              </a:rPr>
              <a:t>Confidence</a:t>
            </a:r>
            <a:r>
              <a:rPr lang="en-US" sz="1200">
                <a:latin typeface="SassoonCRInfant" panose="00000400000000000000" pitchFamily="2" charset="0"/>
              </a:rPr>
              <a:t>: Our children show confidence in being themselves, to speak up for themselves, try new things and handle adversity.</a:t>
            </a:r>
          </a:p>
          <a:p>
            <a:r>
              <a:rPr lang="en-US" sz="1200" b="1">
                <a:latin typeface="SassoonCRInfant" panose="00000400000000000000" pitchFamily="2" charset="0"/>
              </a:rPr>
              <a:t>Resilience</a:t>
            </a:r>
            <a:r>
              <a:rPr lang="en-US" sz="1200">
                <a:latin typeface="SassoonCRInfant" panose="00000400000000000000" pitchFamily="2" charset="0"/>
              </a:rPr>
              <a:t>: Our children embrace mistakes as learning opportunities and they stay positive in difficult situations.</a:t>
            </a:r>
          </a:p>
          <a:p>
            <a:r>
              <a:rPr lang="en-US" sz="1200" b="1">
                <a:latin typeface="SassoonCRInfant" panose="00000400000000000000" pitchFamily="2" charset="0"/>
              </a:rPr>
              <a:t>Respect</a:t>
            </a:r>
            <a:r>
              <a:rPr lang="en-US" sz="1200">
                <a:latin typeface="SassoonCRInfant" panose="00000400000000000000" pitchFamily="2" charset="0"/>
              </a:rPr>
              <a:t>: Our children treat others kindly, value differences and listen to everyone’s ideas and opinions, even if this is different to their own.</a:t>
            </a:r>
          </a:p>
          <a:p>
            <a:r>
              <a:rPr lang="en-US" sz="1200" b="1">
                <a:latin typeface="SassoonCRInfant" panose="00000400000000000000" pitchFamily="2" charset="0"/>
              </a:rPr>
              <a:t>Curiosity</a:t>
            </a:r>
            <a:r>
              <a:rPr lang="en-US" sz="1200">
                <a:latin typeface="SassoonCRInfant" panose="00000400000000000000" pitchFamily="2" charset="0"/>
              </a:rPr>
              <a:t>: Our children are excited by their learning and are eager to explore new ideas.</a:t>
            </a:r>
          </a:p>
          <a:p>
            <a:endParaRPr lang="en-GB"/>
          </a:p>
        </p:txBody>
      </p:sp>
      <p:sp>
        <p:nvSpPr>
          <p:cNvPr id="4" name="Slide Number Placeholder 3"/>
          <p:cNvSpPr>
            <a:spLocks noGrp="1"/>
          </p:cNvSpPr>
          <p:nvPr>
            <p:ph type="sldNum" sz="quarter" idx="5"/>
          </p:nvPr>
        </p:nvSpPr>
        <p:spPr/>
        <p:txBody>
          <a:bodyPr/>
          <a:lstStyle/>
          <a:p>
            <a:fld id="{872C13BE-117B-48A0-89C6-8BAEF43F36A6}" type="slidenum">
              <a:rPr lang="en-GB" smtClean="0"/>
              <a:t>4</a:t>
            </a:fld>
            <a:endParaRPr lang="en-GB"/>
          </a:p>
        </p:txBody>
      </p:sp>
    </p:spTree>
    <p:extLst>
      <p:ext uri="{BB962C8B-B14F-4D97-AF65-F5344CB8AC3E}">
        <p14:creationId xmlns:p14="http://schemas.microsoft.com/office/powerpoint/2010/main" val="17483747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2E77157-204E-4872-A44F-740D4754F21C}" type="slidenum">
              <a:rPr lang="en-GB" smtClean="0"/>
              <a:t>5</a:t>
            </a:fld>
            <a:endParaRPr lang="en-GB"/>
          </a:p>
        </p:txBody>
      </p:sp>
    </p:spTree>
    <p:extLst>
      <p:ext uri="{BB962C8B-B14F-4D97-AF65-F5344CB8AC3E}">
        <p14:creationId xmlns:p14="http://schemas.microsoft.com/office/powerpoint/2010/main" val="12125934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72C13BE-117B-48A0-89C6-8BAEF43F36A6}" type="slidenum">
              <a:rPr lang="en-GB" smtClean="0"/>
              <a:t>6</a:t>
            </a:fld>
            <a:endParaRPr lang="en-GB"/>
          </a:p>
        </p:txBody>
      </p:sp>
    </p:spTree>
    <p:extLst>
      <p:ext uri="{BB962C8B-B14F-4D97-AF65-F5344CB8AC3E}">
        <p14:creationId xmlns:p14="http://schemas.microsoft.com/office/powerpoint/2010/main" val="2172269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2E77157-204E-4872-A44F-740D4754F21C}" type="slidenum">
              <a:rPr lang="en-GB" smtClean="0"/>
              <a:t>7</a:t>
            </a:fld>
            <a:endParaRPr lang="en-GB"/>
          </a:p>
        </p:txBody>
      </p:sp>
    </p:spTree>
    <p:extLst>
      <p:ext uri="{BB962C8B-B14F-4D97-AF65-F5344CB8AC3E}">
        <p14:creationId xmlns:p14="http://schemas.microsoft.com/office/powerpoint/2010/main" val="24188537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2E77157-204E-4872-A44F-740D4754F21C}" type="slidenum">
              <a:rPr lang="en-GB" smtClean="0"/>
              <a:t>8</a:t>
            </a:fld>
            <a:endParaRPr lang="en-GB"/>
          </a:p>
        </p:txBody>
      </p:sp>
    </p:spTree>
    <p:extLst>
      <p:ext uri="{BB962C8B-B14F-4D97-AF65-F5344CB8AC3E}">
        <p14:creationId xmlns:p14="http://schemas.microsoft.com/office/powerpoint/2010/main" val="6307553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a:solidFill>
                  <a:schemeClr val="bg1"/>
                </a:solidFill>
                <a:latin typeface="SassoonCRInfant" panose="00000400000000000000" pitchFamily="2" charset="0"/>
              </a:rPr>
              <a:t>As a school, we want all children to be successful, empowered to learn, and happy and excited to come to school.  We feel strongly that school should be a place of opportunities and recognise that we can make a significant difference if we individually target the needs of children. To achieve this, we have adapted the pupil premium offer to ensure it is more personalised to provide individual support to each child. </a:t>
            </a:r>
          </a:p>
          <a:p>
            <a:pPr fontAlgn="base"/>
            <a:r>
              <a:rPr lang="en-GB">
                <a:solidFill>
                  <a:schemeClr val="bg1"/>
                </a:solidFill>
                <a:latin typeface="SassoonCRInfant" panose="00000400000000000000" pitchFamily="2" charset="0"/>
              </a:rPr>
              <a:t>Should you feel that you could be eligible for free school meals then please contact the office</a:t>
            </a:r>
          </a:p>
        </p:txBody>
      </p:sp>
      <p:sp>
        <p:nvSpPr>
          <p:cNvPr id="4" name="Slide Number Placeholder 3"/>
          <p:cNvSpPr>
            <a:spLocks noGrp="1"/>
          </p:cNvSpPr>
          <p:nvPr>
            <p:ph type="sldNum" sz="quarter" idx="5"/>
          </p:nvPr>
        </p:nvSpPr>
        <p:spPr/>
        <p:txBody>
          <a:bodyPr/>
          <a:lstStyle/>
          <a:p>
            <a:fld id="{02E77157-204E-4872-A44F-740D4754F21C}" type="slidenum">
              <a:rPr lang="en-GB" smtClean="0"/>
              <a:t>9</a:t>
            </a:fld>
            <a:endParaRPr lang="en-GB"/>
          </a:p>
        </p:txBody>
      </p:sp>
    </p:spTree>
    <p:extLst>
      <p:ext uri="{BB962C8B-B14F-4D97-AF65-F5344CB8AC3E}">
        <p14:creationId xmlns:p14="http://schemas.microsoft.com/office/powerpoint/2010/main" val="24854515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Jo</a:t>
            </a:r>
            <a:endParaRPr lang="en-GB"/>
          </a:p>
        </p:txBody>
      </p:sp>
      <p:sp>
        <p:nvSpPr>
          <p:cNvPr id="4" name="Slide Number Placeholder 3"/>
          <p:cNvSpPr>
            <a:spLocks noGrp="1"/>
          </p:cNvSpPr>
          <p:nvPr>
            <p:ph type="sldNum" sz="quarter" idx="5"/>
          </p:nvPr>
        </p:nvSpPr>
        <p:spPr/>
        <p:txBody>
          <a:bodyPr/>
          <a:lstStyle/>
          <a:p>
            <a:fld id="{02E77157-204E-4872-A44F-740D4754F21C}" type="slidenum">
              <a:rPr lang="en-GB" smtClean="0"/>
              <a:t>10</a:t>
            </a:fld>
            <a:endParaRPr lang="en-GB"/>
          </a:p>
        </p:txBody>
      </p:sp>
    </p:spTree>
    <p:extLst>
      <p:ext uri="{BB962C8B-B14F-4D97-AF65-F5344CB8AC3E}">
        <p14:creationId xmlns:p14="http://schemas.microsoft.com/office/powerpoint/2010/main" val="33888802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Reading records – read three times to improve fluency, expression and comprehension. </a:t>
            </a:r>
          </a:p>
        </p:txBody>
      </p:sp>
      <p:sp>
        <p:nvSpPr>
          <p:cNvPr id="4" name="Slide Number Placeholder 3"/>
          <p:cNvSpPr>
            <a:spLocks noGrp="1"/>
          </p:cNvSpPr>
          <p:nvPr>
            <p:ph type="sldNum" sz="quarter" idx="10"/>
          </p:nvPr>
        </p:nvSpPr>
        <p:spPr/>
        <p:txBody>
          <a:bodyPr/>
          <a:lstStyle/>
          <a:p>
            <a:fld id="{02E77157-204E-4872-A44F-740D4754F21C}" type="slidenum">
              <a:rPr lang="en-GB" smtClean="0"/>
              <a:t>11</a:t>
            </a:fld>
            <a:endParaRPr lang="en-GB"/>
          </a:p>
        </p:txBody>
      </p:sp>
    </p:spTree>
    <p:extLst>
      <p:ext uri="{BB962C8B-B14F-4D97-AF65-F5344CB8AC3E}">
        <p14:creationId xmlns:p14="http://schemas.microsoft.com/office/powerpoint/2010/main" val="6909107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2E77157-204E-4872-A44F-740D4754F21C}" type="slidenum">
              <a:rPr lang="en-GB" smtClean="0"/>
              <a:t>12</a:t>
            </a:fld>
            <a:endParaRPr lang="en-GB"/>
          </a:p>
        </p:txBody>
      </p:sp>
    </p:spTree>
    <p:extLst>
      <p:ext uri="{BB962C8B-B14F-4D97-AF65-F5344CB8AC3E}">
        <p14:creationId xmlns:p14="http://schemas.microsoft.com/office/powerpoint/2010/main" val="32671068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2E77157-204E-4872-A44F-740D4754F21C}" type="slidenum">
              <a:rPr lang="en-GB" smtClean="0"/>
              <a:t>13</a:t>
            </a:fld>
            <a:endParaRPr lang="en-GB"/>
          </a:p>
        </p:txBody>
      </p:sp>
    </p:spTree>
    <p:extLst>
      <p:ext uri="{BB962C8B-B14F-4D97-AF65-F5344CB8AC3E}">
        <p14:creationId xmlns:p14="http://schemas.microsoft.com/office/powerpoint/2010/main" val="1634131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2E77157-204E-4872-A44F-740D4754F21C}" type="slidenum">
              <a:rPr lang="en-GB" smtClean="0"/>
              <a:t>14</a:t>
            </a:fld>
            <a:endParaRPr lang="en-GB"/>
          </a:p>
        </p:txBody>
      </p:sp>
    </p:spTree>
    <p:extLst>
      <p:ext uri="{BB962C8B-B14F-4D97-AF65-F5344CB8AC3E}">
        <p14:creationId xmlns:p14="http://schemas.microsoft.com/office/powerpoint/2010/main" val="16019324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2E77157-204E-4872-A44F-740D4754F21C}" type="slidenum">
              <a:rPr lang="en-GB" smtClean="0"/>
              <a:t>15</a:t>
            </a:fld>
            <a:endParaRPr lang="en-GB"/>
          </a:p>
        </p:txBody>
      </p:sp>
    </p:spTree>
    <p:extLst>
      <p:ext uri="{BB962C8B-B14F-4D97-AF65-F5344CB8AC3E}">
        <p14:creationId xmlns:p14="http://schemas.microsoft.com/office/powerpoint/2010/main" val="5516510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2E77157-204E-4872-A44F-740D4754F21C}" type="slidenum">
              <a:rPr lang="en-GB" smtClean="0"/>
              <a:t>16</a:t>
            </a:fld>
            <a:endParaRPr lang="en-GB"/>
          </a:p>
        </p:txBody>
      </p:sp>
    </p:spTree>
    <p:extLst>
      <p:ext uri="{BB962C8B-B14F-4D97-AF65-F5344CB8AC3E}">
        <p14:creationId xmlns:p14="http://schemas.microsoft.com/office/powerpoint/2010/main" val="12329868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chemeClr val="bg1"/>
                </a:solidFill>
                <a:latin typeface="SassoonCRInfant" panose="00000400000000000000" pitchFamily="2" charset="0"/>
                <a:cs typeface="Segoe UI"/>
              </a:rPr>
              <a:t>We are incredibly excited to be developing our new enquiry-led curriculum this year, designed to inspire curiosity and help children think more deeply as they build and connect their knowledge. This work has been shaped by the thoughtful feedback from our recent parent questionnaire, alongside our partnership with Flying High, as we strengthen and refine what each year group already offers. A key part of this journey is bringing our school community even closer together—so we will be inviting parents and carers to play a much more active role in school life, sharing in the learning, experiences, and achievements of our children every step of the way.</a:t>
            </a:r>
            <a:endParaRPr lang="en-GB" sz="1400">
              <a:solidFill>
                <a:schemeClr val="bg1"/>
              </a:solidFill>
              <a:latin typeface="SassoonCRInfant" panose="00000400000000000000" pitchFamily="2" charset="0"/>
            </a:endParaRPr>
          </a:p>
          <a:p>
            <a:endParaRPr lang="en-GB"/>
          </a:p>
        </p:txBody>
      </p:sp>
      <p:sp>
        <p:nvSpPr>
          <p:cNvPr id="4" name="Slide Number Placeholder 3"/>
          <p:cNvSpPr>
            <a:spLocks noGrp="1"/>
          </p:cNvSpPr>
          <p:nvPr>
            <p:ph type="sldNum" sz="quarter" idx="5"/>
          </p:nvPr>
        </p:nvSpPr>
        <p:spPr/>
        <p:txBody>
          <a:bodyPr/>
          <a:lstStyle/>
          <a:p>
            <a:fld id="{02E77157-204E-4872-A44F-740D4754F21C}" type="slidenum">
              <a:rPr lang="en-GB" smtClean="0"/>
              <a:t>17</a:t>
            </a:fld>
            <a:endParaRPr lang="en-GB"/>
          </a:p>
        </p:txBody>
      </p:sp>
    </p:spTree>
    <p:extLst>
      <p:ext uri="{BB962C8B-B14F-4D97-AF65-F5344CB8AC3E}">
        <p14:creationId xmlns:p14="http://schemas.microsoft.com/office/powerpoint/2010/main" val="39925220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Autumn term – History</a:t>
            </a:r>
          </a:p>
          <a:p>
            <a:r>
              <a:rPr lang="en-GB"/>
              <a:t>Spring term – Geography</a:t>
            </a:r>
          </a:p>
          <a:p>
            <a:r>
              <a:rPr lang="en-GB"/>
              <a:t>Summer term - Art</a:t>
            </a:r>
          </a:p>
        </p:txBody>
      </p:sp>
      <p:sp>
        <p:nvSpPr>
          <p:cNvPr id="4" name="Slide Number Placeholder 3"/>
          <p:cNvSpPr>
            <a:spLocks noGrp="1"/>
          </p:cNvSpPr>
          <p:nvPr>
            <p:ph type="sldNum" sz="quarter" idx="5"/>
          </p:nvPr>
        </p:nvSpPr>
        <p:spPr/>
        <p:txBody>
          <a:bodyPr/>
          <a:lstStyle/>
          <a:p>
            <a:fld id="{02E77157-204E-4872-A44F-740D4754F21C}" type="slidenum">
              <a:rPr lang="en-GB" smtClean="0"/>
              <a:t>18</a:t>
            </a:fld>
            <a:endParaRPr lang="en-GB"/>
          </a:p>
        </p:txBody>
      </p:sp>
    </p:spTree>
    <p:extLst>
      <p:ext uri="{BB962C8B-B14F-4D97-AF65-F5344CB8AC3E}">
        <p14:creationId xmlns:p14="http://schemas.microsoft.com/office/powerpoint/2010/main" val="18084666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2E77157-204E-4872-A44F-740D4754F21C}" type="slidenum">
              <a:rPr lang="en-GB" smtClean="0"/>
              <a:t>19</a:t>
            </a:fld>
            <a:endParaRPr lang="en-GB"/>
          </a:p>
        </p:txBody>
      </p:sp>
    </p:spTree>
    <p:extLst>
      <p:ext uri="{BB962C8B-B14F-4D97-AF65-F5344CB8AC3E}">
        <p14:creationId xmlns:p14="http://schemas.microsoft.com/office/powerpoint/2010/main" val="28515452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Jo</a:t>
            </a:r>
          </a:p>
        </p:txBody>
      </p:sp>
      <p:sp>
        <p:nvSpPr>
          <p:cNvPr id="4" name="Slide Number Placeholder 3"/>
          <p:cNvSpPr>
            <a:spLocks noGrp="1"/>
          </p:cNvSpPr>
          <p:nvPr>
            <p:ph type="sldNum" sz="quarter" idx="10"/>
          </p:nvPr>
        </p:nvSpPr>
        <p:spPr/>
        <p:txBody>
          <a:bodyPr/>
          <a:lstStyle/>
          <a:p>
            <a:fld id="{02E77157-204E-4872-A44F-740D4754F21C}" type="slidenum">
              <a:rPr lang="en-GB" smtClean="0"/>
              <a:t>20</a:t>
            </a:fld>
            <a:endParaRPr lang="en-GB"/>
          </a:p>
        </p:txBody>
      </p:sp>
    </p:spTree>
    <p:extLst>
      <p:ext uri="{BB962C8B-B14F-4D97-AF65-F5344CB8AC3E}">
        <p14:creationId xmlns:p14="http://schemas.microsoft.com/office/powerpoint/2010/main" val="32428457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Kate</a:t>
            </a:r>
            <a:endParaRPr lang="en-GB"/>
          </a:p>
        </p:txBody>
      </p:sp>
      <p:sp>
        <p:nvSpPr>
          <p:cNvPr id="4" name="Slide Number Placeholder 3"/>
          <p:cNvSpPr>
            <a:spLocks noGrp="1"/>
          </p:cNvSpPr>
          <p:nvPr>
            <p:ph type="sldNum" sz="quarter" idx="5"/>
          </p:nvPr>
        </p:nvSpPr>
        <p:spPr/>
        <p:txBody>
          <a:bodyPr/>
          <a:lstStyle/>
          <a:p>
            <a:fld id="{02E77157-204E-4872-A44F-740D4754F21C}" type="slidenum">
              <a:rPr lang="en-GB" smtClean="0"/>
              <a:t>21</a:t>
            </a:fld>
            <a:endParaRPr lang="en-GB"/>
          </a:p>
        </p:txBody>
      </p:sp>
    </p:spTree>
    <p:extLst>
      <p:ext uri="{BB962C8B-B14F-4D97-AF65-F5344CB8AC3E}">
        <p14:creationId xmlns:p14="http://schemas.microsoft.com/office/powerpoint/2010/main" val="228718624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Kate</a:t>
            </a:r>
            <a:endParaRPr lang="en-GB"/>
          </a:p>
        </p:txBody>
      </p:sp>
      <p:sp>
        <p:nvSpPr>
          <p:cNvPr id="4" name="Slide Number Placeholder 3"/>
          <p:cNvSpPr>
            <a:spLocks noGrp="1"/>
          </p:cNvSpPr>
          <p:nvPr>
            <p:ph type="sldNum" sz="quarter" idx="5"/>
          </p:nvPr>
        </p:nvSpPr>
        <p:spPr/>
        <p:txBody>
          <a:bodyPr/>
          <a:lstStyle/>
          <a:p>
            <a:fld id="{02E77157-204E-4872-A44F-740D4754F21C}" type="slidenum">
              <a:rPr lang="en-GB" smtClean="0"/>
              <a:t>22</a:t>
            </a:fld>
            <a:endParaRPr lang="en-GB"/>
          </a:p>
        </p:txBody>
      </p:sp>
    </p:spTree>
    <p:extLst>
      <p:ext uri="{BB962C8B-B14F-4D97-AF65-F5344CB8AC3E}">
        <p14:creationId xmlns:p14="http://schemas.microsoft.com/office/powerpoint/2010/main" val="371243644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8ABE3C1-DBE1-495D-B57B-2849774B866A}"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1929723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2DE42F4-6EEF-4EF7-8ED4-2208F0F89A08}"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8525187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0578ACC-22D6-47C1-A373-4FD133E34F3C}"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9202531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0320" y="2336873"/>
            <a:ext cx="46983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594123" y="2336873"/>
            <a:ext cx="47000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E5A6C69-6797-4E8A-BF37-F2C3751466E9}"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584599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82014A1-A632-4878-A0D3-F52BA7563730}" type="datetimeFigureOut">
              <a:rPr lang="en-US" smtClean="0"/>
              <a:t>7/9/2026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911902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E99F462-093F-4566-844B-4C71F2739DA5}" type="datetimeFigureOut">
              <a:rPr lang="en-US" smtClean="0"/>
              <a:t>7/9/2026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602473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3D24A7AC-904D-4781-85BA-7D10C17ED021}" type="datetimeFigureOut">
              <a:rPr lang="en-US" smtClean="0"/>
              <a:t>7/9/2026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2683892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p>
        </p:txBody>
      </p:sp>
      <p:sp>
        <p:nvSpPr>
          <p:cNvPr id="3" name="Content Placeholder 2"/>
          <p:cNvSpPr>
            <a:spLocks noGrp="1"/>
          </p:cNvSpPr>
          <p:nvPr>
            <p:ph idx="1"/>
          </p:nvPr>
        </p:nvSpPr>
        <p:spPr>
          <a:xfrm>
            <a:off x="4685846" y="2336873"/>
            <a:ext cx="5608336" cy="359931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331444B-B92B-4E27-8C94-BB93EAF5CB18}"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1227100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63EFA5E-FA76-400D-B3DC-F0BA90E6D107}"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0061779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46C117F-5CCF-4837-BE5F-2B92066CAFAF}"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951387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4EB90BD-B6CE-46B7-997F-7313B992CCDC}"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2373841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DB9D11F-B188-461D-B23F-39381795C052}"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smtClean="0"/>
              <a:t>‹#›</a:t>
            </a:fld>
            <a:endParaRPr lang="en-US"/>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a:solidFill>
                  <a:schemeClr val="tx1"/>
                </a:solidFill>
                <a:effectLst/>
              </a:rPr>
              <a:t>”</a:t>
            </a:r>
          </a:p>
        </p:txBody>
      </p:sp>
    </p:spTree>
    <p:extLst>
      <p:ext uri="{BB962C8B-B14F-4D97-AF65-F5344CB8AC3E}">
        <p14:creationId xmlns:p14="http://schemas.microsoft.com/office/powerpoint/2010/main" val="25765411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2E6D8D9-55A2-4063-B0F3-121F44549695}"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13575974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D4B24536-994D-4021-A283-9F449C0DB509}" type="datetimeFigureOut">
              <a:rPr lang="en-US" smtClean="0"/>
              <a:t>7/9/2026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13290809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3CBBBB78-C96F-47B7-AB17-D852CA960AC9}" type="datetimeFigureOut">
              <a:rPr lang="en-US" smtClean="0"/>
              <a:t>7/9/2026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42660058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FA3F48C-C7C6-4055-9F49-3777875E72AE}"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8651052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807126" y="5936187"/>
            <a:ext cx="2743200" cy="365125"/>
          </a:xfrm>
        </p:spPr>
        <p:txBody>
          <a:bodyPr/>
          <a:lstStyle/>
          <a:p>
            <a:fld id="{6178E61D-D431-422C-9764-11DAFE33AB63}" type="datetimeFigureOut">
              <a:rPr lang="en-US" smtClean="0"/>
              <a:t>7/9/2026</a:t>
            </a:fld>
            <a:endParaRPr lang="en-US"/>
          </a:p>
        </p:txBody>
      </p:sp>
      <p:sp>
        <p:nvSpPr>
          <p:cNvPr id="5" name="Footer Placeholder 4"/>
          <p:cNvSpPr>
            <a:spLocks noGrp="1"/>
          </p:cNvSpPr>
          <p:nvPr>
            <p:ph type="ftr" sz="quarter" idx="11"/>
          </p:nvPr>
        </p:nvSpPr>
        <p:spPr>
          <a:xfrm>
            <a:off x="680321" y="5936188"/>
            <a:ext cx="6126805" cy="365125"/>
          </a:xfrm>
        </p:spPr>
        <p:txBody>
          <a:bodyPr/>
          <a:lstStyle/>
          <a:p>
            <a:endParaRPr lang="en-US"/>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smtClean="0"/>
              <a:pPr/>
              <a:t>‹#›</a:t>
            </a:fld>
            <a:endParaRPr lang="en-US"/>
          </a:p>
        </p:txBody>
      </p:sp>
    </p:spTree>
    <p:extLst>
      <p:ext uri="{BB962C8B-B14F-4D97-AF65-F5344CB8AC3E}">
        <p14:creationId xmlns:p14="http://schemas.microsoft.com/office/powerpoint/2010/main" val="1867365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D6E9DEC-419B-4CC5-A080-3B06BD5A8291}" type="datetimeFigureOut">
              <a:rPr lang="en-US" smtClean="0"/>
              <a:t>7/9/2026</a:t>
            </a:fld>
            <a:endParaRPr lang="en-US"/>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smtClean="0"/>
              <a:pPr/>
              <a:t>‹#›</a:t>
            </a:fld>
            <a:endParaRPr lang="en-US"/>
          </a:p>
        </p:txBody>
      </p:sp>
    </p:spTree>
    <p:extLst>
      <p:ext uri="{BB962C8B-B14F-4D97-AF65-F5344CB8AC3E}">
        <p14:creationId xmlns:p14="http://schemas.microsoft.com/office/powerpoint/2010/main" val="522916384"/>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4.xml"/><Relationship Id="rId5" Type="http://schemas.openxmlformats.org/officeDocument/2006/relationships/image" Target="../media/image19.pn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jpe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6.xml"/><Relationship Id="rId4" Type="http://schemas.openxmlformats.org/officeDocument/2006/relationships/image" Target="../media/image24.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6.xml"/><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31.png"/><Relationship Id="rId5" Type="http://schemas.microsoft.com/office/2007/relationships/hdphoto" Target="../media/hdphoto1.wdp"/><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3" Type="http://schemas.openxmlformats.org/officeDocument/2006/relationships/hyperlink" Target="http://www.topmarks.co.uk/" TargetMode="External"/><Relationship Id="rId7"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6.xml"/><Relationship Id="rId6" Type="http://schemas.openxmlformats.org/officeDocument/2006/relationships/hyperlink" Target="http://www.oxfordowl.co.uk/" TargetMode="External"/><Relationship Id="rId5" Type="http://schemas.openxmlformats.org/officeDocument/2006/relationships/hyperlink" Target="http://www.phonicsplay.co.uk/" TargetMode="External"/><Relationship Id="rId4" Type="http://schemas.openxmlformats.org/officeDocument/2006/relationships/hyperlink" Target="http://www.teachhandwriting.co.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7200">
                <a:latin typeface="SassoonCRInfant"/>
              </a:rPr>
              <a:t>Welcome Meeting</a:t>
            </a:r>
            <a:endParaRPr lang="en-GB" sz="7200">
              <a:highlight>
                <a:srgbClr val="FFFF00"/>
              </a:highlight>
              <a:latin typeface="SassoonCRInfant"/>
            </a:endParaRPr>
          </a:p>
        </p:txBody>
      </p:sp>
      <p:sp>
        <p:nvSpPr>
          <p:cNvPr id="3" name="Subtitle 2"/>
          <p:cNvSpPr>
            <a:spLocks noGrp="1"/>
          </p:cNvSpPr>
          <p:nvPr>
            <p:ph type="subTitle" idx="1"/>
          </p:nvPr>
        </p:nvSpPr>
        <p:spPr>
          <a:xfrm>
            <a:off x="865379" y="4448467"/>
            <a:ext cx="8144134" cy="1117687"/>
          </a:xfrm>
        </p:spPr>
        <p:txBody>
          <a:bodyPr>
            <a:normAutofit/>
          </a:bodyPr>
          <a:lstStyle/>
          <a:p>
            <a:r>
              <a:rPr lang="en-GB" sz="3200">
                <a:solidFill>
                  <a:schemeClr val="bg1"/>
                </a:solidFill>
                <a:latin typeface="SassoonCRInfant" panose="00000400000000000000" pitchFamily="2" charset="0"/>
              </a:rPr>
              <a:t>Welcome to Year 2 at </a:t>
            </a:r>
            <a:r>
              <a:rPr lang="en-GB" sz="3200" err="1">
                <a:solidFill>
                  <a:schemeClr val="bg1"/>
                </a:solidFill>
                <a:latin typeface="SassoonCRInfant" panose="00000400000000000000" pitchFamily="2" charset="0"/>
              </a:rPr>
              <a:t>Launde</a:t>
            </a:r>
            <a:r>
              <a:rPr lang="en-GB" sz="3200">
                <a:solidFill>
                  <a:schemeClr val="bg1"/>
                </a:solidFill>
                <a:latin typeface="SassoonCRInfant" panose="00000400000000000000" pitchFamily="2" charset="0"/>
              </a:rPr>
              <a:t> Primary School </a:t>
            </a:r>
          </a:p>
          <a:p>
            <a:r>
              <a:rPr lang="en-GB" sz="3200">
                <a:solidFill>
                  <a:schemeClr val="bg1"/>
                </a:solidFill>
                <a:latin typeface="SassoonCRInfant" panose="00000400000000000000" pitchFamily="2" charset="0"/>
              </a:rPr>
              <a:t>2026-2027</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52920" y="2636779"/>
            <a:ext cx="1346056" cy="1561425"/>
          </a:xfrm>
          <a:prstGeom prst="rect">
            <a:avLst/>
          </a:prstGeom>
        </p:spPr>
      </p:pic>
    </p:spTree>
    <p:extLst>
      <p:ext uri="{BB962C8B-B14F-4D97-AF65-F5344CB8AC3E}">
        <p14:creationId xmlns:p14="http://schemas.microsoft.com/office/powerpoint/2010/main" val="23133588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latin typeface="SassoonCRInfant"/>
              </a:rPr>
              <a:t>Staff introductions</a:t>
            </a:r>
            <a:endParaRPr lang="en-GB">
              <a:highlight>
                <a:srgbClr val="FFFF00"/>
              </a:highlight>
              <a:latin typeface="SassoonCRInfant"/>
            </a:endParaRPr>
          </a:p>
        </p:txBody>
      </p:sp>
      <p:sp>
        <p:nvSpPr>
          <p:cNvPr id="3" name="Content Placeholder 2"/>
          <p:cNvSpPr>
            <a:spLocks noGrp="1"/>
          </p:cNvSpPr>
          <p:nvPr>
            <p:ph idx="1"/>
          </p:nvPr>
        </p:nvSpPr>
        <p:spPr>
          <a:xfrm>
            <a:off x="680321" y="2619536"/>
            <a:ext cx="9613861" cy="3599316"/>
          </a:xfrm>
        </p:spPr>
        <p:txBody>
          <a:bodyPr>
            <a:normAutofit fontScale="92500" lnSpcReduction="10000"/>
          </a:bodyPr>
          <a:lstStyle/>
          <a:p>
            <a:r>
              <a:rPr lang="en-GB" sz="3200">
                <a:solidFill>
                  <a:schemeClr val="bg1"/>
                </a:solidFill>
                <a:latin typeface="SassoonCRInfant" panose="00000400000000000000" pitchFamily="2" charset="0"/>
              </a:rPr>
              <a:t>2IW		Miss Watkins (</a:t>
            </a:r>
            <a:r>
              <a:rPr lang="en-GB" sz="3200" err="1">
                <a:solidFill>
                  <a:schemeClr val="bg1"/>
                </a:solidFill>
                <a:latin typeface="SassoonCRInfant" panose="00000400000000000000" pitchFamily="2" charset="0"/>
              </a:rPr>
              <a:t>Bramblewood</a:t>
            </a:r>
            <a:r>
              <a:rPr lang="en-GB" sz="3200">
                <a:solidFill>
                  <a:schemeClr val="bg1"/>
                </a:solidFill>
                <a:latin typeface="SassoonCRInfant" panose="00000400000000000000" pitchFamily="2" charset="0"/>
              </a:rPr>
              <a:t>)</a:t>
            </a:r>
          </a:p>
          <a:p>
            <a:endParaRPr lang="en-GB" sz="3200">
              <a:solidFill>
                <a:schemeClr val="bg1"/>
              </a:solidFill>
              <a:latin typeface="SassoonCRInfant" panose="00000400000000000000" pitchFamily="2" charset="0"/>
            </a:endParaRPr>
          </a:p>
          <a:p>
            <a:pPr marL="0" indent="0">
              <a:buNone/>
            </a:pPr>
            <a:endParaRPr lang="en-GB" sz="3200">
              <a:solidFill>
                <a:schemeClr val="bg1"/>
              </a:solidFill>
              <a:latin typeface="SassoonCRInfant" panose="00000400000000000000" pitchFamily="2" charset="0"/>
            </a:endParaRPr>
          </a:p>
          <a:p>
            <a:r>
              <a:rPr lang="en-GB" sz="3200">
                <a:solidFill>
                  <a:schemeClr val="bg1"/>
                </a:solidFill>
                <a:latin typeface="SassoonCRInfant" panose="00000400000000000000" pitchFamily="2" charset="0"/>
              </a:rPr>
              <a:t>2RG	 	Mrs </a:t>
            </a:r>
            <a:r>
              <a:rPr lang="en-GB" sz="3200" err="1">
                <a:solidFill>
                  <a:schemeClr val="bg1"/>
                </a:solidFill>
                <a:latin typeface="SassoonCRInfant" panose="00000400000000000000" pitchFamily="2" charset="0"/>
              </a:rPr>
              <a:t>Gandwan</a:t>
            </a:r>
            <a:r>
              <a:rPr lang="en-GB" sz="3200">
                <a:solidFill>
                  <a:schemeClr val="bg1"/>
                </a:solidFill>
                <a:latin typeface="SassoonCRInfant" panose="00000400000000000000" pitchFamily="2" charset="0"/>
              </a:rPr>
              <a:t> (</a:t>
            </a:r>
            <a:r>
              <a:rPr lang="en-GB" sz="3200" err="1">
                <a:solidFill>
                  <a:schemeClr val="bg1"/>
                </a:solidFill>
                <a:latin typeface="SassoonCRInfant" panose="00000400000000000000" pitchFamily="2" charset="0"/>
              </a:rPr>
              <a:t>Swiftwood</a:t>
            </a:r>
            <a:r>
              <a:rPr lang="en-GB" sz="3200">
                <a:solidFill>
                  <a:schemeClr val="bg1"/>
                </a:solidFill>
                <a:latin typeface="SassoonCRInfant" panose="00000400000000000000" pitchFamily="2" charset="0"/>
              </a:rPr>
              <a:t>)</a:t>
            </a:r>
          </a:p>
          <a:p>
            <a:endParaRPr lang="en-GB" sz="3200">
              <a:solidFill>
                <a:schemeClr val="bg1"/>
              </a:solidFill>
              <a:latin typeface="SassoonCRInfant" panose="00000400000000000000" pitchFamily="2" charset="0"/>
            </a:endParaRPr>
          </a:p>
          <a:p>
            <a:endParaRPr lang="en-GB" sz="3200">
              <a:solidFill>
                <a:schemeClr val="bg1"/>
              </a:solidFill>
              <a:latin typeface="SassoonCRInfant" panose="00000400000000000000" pitchFamily="2" charset="0"/>
            </a:endParaRPr>
          </a:p>
          <a:p>
            <a:r>
              <a:rPr lang="en-GB" sz="3200">
                <a:solidFill>
                  <a:schemeClr val="bg1"/>
                </a:solidFill>
                <a:latin typeface="SassoonCRInfant" panose="00000400000000000000" pitchFamily="2" charset="0"/>
              </a:rPr>
              <a:t>2SN		Mrs </a:t>
            </a:r>
            <a:r>
              <a:rPr lang="en-GB" sz="3200" err="1">
                <a:solidFill>
                  <a:schemeClr val="bg1"/>
                </a:solidFill>
                <a:latin typeface="SassoonCRInfant" panose="00000400000000000000" pitchFamily="2" charset="0"/>
              </a:rPr>
              <a:t>Nerney</a:t>
            </a:r>
            <a:r>
              <a:rPr lang="en-GB" sz="3200">
                <a:solidFill>
                  <a:schemeClr val="bg1"/>
                </a:solidFill>
                <a:latin typeface="SassoonCRInfant" panose="00000400000000000000" pitchFamily="2" charset="0"/>
              </a:rPr>
              <a:t> (Bosworth)</a:t>
            </a:r>
          </a:p>
        </p:txBody>
      </p:sp>
      <p:pic>
        <p:nvPicPr>
          <p:cNvPr id="4" name="Picture 3">
            <a:extLst>
              <a:ext uri="{FF2B5EF4-FFF2-40B4-BE49-F238E27FC236}">
                <a16:creationId xmlns:a16="http://schemas.microsoft.com/office/drawing/2014/main" id="{3260A073-DF5A-4C93-BCAA-F6533DDD07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2150914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Our School’s Aims</a:t>
            </a:r>
          </a:p>
        </p:txBody>
      </p:sp>
      <p:pic>
        <p:nvPicPr>
          <p:cNvPr id="4" name="Picture 3">
            <a:extLst>
              <a:ext uri="{FF2B5EF4-FFF2-40B4-BE49-F238E27FC236}">
                <a16:creationId xmlns:a16="http://schemas.microsoft.com/office/drawing/2014/main" id="{356C8ED7-E52A-4DF6-9DB7-3F61F1E7CC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5" name="TextBox 4">
            <a:extLst>
              <a:ext uri="{FF2B5EF4-FFF2-40B4-BE49-F238E27FC236}">
                <a16:creationId xmlns:a16="http://schemas.microsoft.com/office/drawing/2014/main" id="{A2D6697D-BF25-4CFE-943D-C6C26439210F}"/>
              </a:ext>
            </a:extLst>
          </p:cNvPr>
          <p:cNvSpPr txBox="1"/>
          <p:nvPr/>
        </p:nvSpPr>
        <p:spPr>
          <a:xfrm>
            <a:off x="401713" y="2289195"/>
            <a:ext cx="11388574" cy="1323439"/>
          </a:xfrm>
          <a:prstGeom prst="rect">
            <a:avLst/>
          </a:prstGeom>
          <a:solidFill>
            <a:srgbClr val="0070C0"/>
          </a:solidFill>
          <a:ln w="76200">
            <a:solidFill>
              <a:schemeClr val="accent5"/>
            </a:solidFill>
          </a:ln>
        </p:spPr>
        <p:txBody>
          <a:bodyPr wrap="square" rtlCol="0">
            <a:spAutoFit/>
          </a:bodyPr>
          <a:lstStyle/>
          <a:p>
            <a:pPr algn="ctr"/>
            <a:r>
              <a:rPr lang="en-US" sz="4000">
                <a:latin typeface="SassoonCRInfant" panose="00000400000000000000" pitchFamily="2" charset="0"/>
              </a:rPr>
              <a:t>At </a:t>
            </a:r>
            <a:r>
              <a:rPr lang="en-US" sz="4000" err="1">
                <a:latin typeface="SassoonCRInfant" panose="00000400000000000000" pitchFamily="2" charset="0"/>
              </a:rPr>
              <a:t>Launde</a:t>
            </a:r>
            <a:r>
              <a:rPr lang="en-US" sz="4000">
                <a:latin typeface="SassoonCRInfant" panose="00000400000000000000" pitchFamily="2" charset="0"/>
              </a:rPr>
              <a:t> we create Curious Minds, Kind Hearts, Bright Futures</a:t>
            </a:r>
            <a:endParaRPr lang="en-GB" sz="4000">
              <a:latin typeface="SassoonCRInfant" panose="00000400000000000000" pitchFamily="2" charset="0"/>
            </a:endParaRPr>
          </a:p>
        </p:txBody>
      </p:sp>
      <p:sp>
        <p:nvSpPr>
          <p:cNvPr id="9" name="TextBox 8">
            <a:extLst>
              <a:ext uri="{FF2B5EF4-FFF2-40B4-BE49-F238E27FC236}">
                <a16:creationId xmlns:a16="http://schemas.microsoft.com/office/drawing/2014/main" id="{D656BDDA-008D-4708-88AB-04D67A8FF16E}"/>
              </a:ext>
            </a:extLst>
          </p:cNvPr>
          <p:cNvSpPr txBox="1"/>
          <p:nvPr/>
        </p:nvSpPr>
        <p:spPr>
          <a:xfrm>
            <a:off x="401713" y="3787408"/>
            <a:ext cx="11388574" cy="3539430"/>
          </a:xfrm>
          <a:prstGeom prst="rect">
            <a:avLst/>
          </a:prstGeom>
          <a:noFill/>
        </p:spPr>
        <p:txBody>
          <a:bodyPr wrap="square" rtlCol="0">
            <a:spAutoFit/>
          </a:bodyPr>
          <a:lstStyle/>
          <a:p>
            <a:pPr algn="ctr"/>
            <a:r>
              <a:rPr lang="en-US" sz="3200">
                <a:solidFill>
                  <a:schemeClr val="bg1"/>
                </a:solidFill>
                <a:latin typeface="SassoonCRInfant" panose="00000400000000000000" pitchFamily="2" charset="0"/>
              </a:rPr>
              <a:t>This statement reflects our commitment to nurturing compassionate individuals, fostering a love of learning and exploration and empowering our children to achieve their full potential. </a:t>
            </a:r>
          </a:p>
          <a:p>
            <a:pPr algn="ctr"/>
            <a:endParaRPr lang="en-US" sz="3200">
              <a:solidFill>
                <a:schemeClr val="bg1"/>
              </a:solidFill>
              <a:latin typeface="SassoonCRInfant" panose="00000400000000000000" pitchFamily="2" charset="0"/>
            </a:endParaRPr>
          </a:p>
          <a:p>
            <a:pPr algn="ctr"/>
            <a:r>
              <a:rPr lang="en-US" sz="3200">
                <a:solidFill>
                  <a:schemeClr val="bg1"/>
                </a:solidFill>
                <a:latin typeface="SassoonCRInfant" panose="00000400000000000000" pitchFamily="2" charset="0"/>
              </a:rPr>
              <a:t>The staff at </a:t>
            </a:r>
            <a:r>
              <a:rPr lang="en-US" sz="3200" err="1">
                <a:solidFill>
                  <a:schemeClr val="bg1"/>
                </a:solidFill>
                <a:latin typeface="SassoonCRInfant" panose="00000400000000000000" pitchFamily="2" charset="0"/>
              </a:rPr>
              <a:t>Launde</a:t>
            </a:r>
            <a:r>
              <a:rPr lang="en-US" sz="3200">
                <a:solidFill>
                  <a:schemeClr val="bg1"/>
                </a:solidFill>
                <a:latin typeface="SassoonCRInfant" panose="00000400000000000000" pitchFamily="2" charset="0"/>
              </a:rPr>
              <a:t> look forward to working alongside parents to meet this ambition.</a:t>
            </a:r>
          </a:p>
          <a:p>
            <a:pPr algn="ctr"/>
            <a:endParaRPr lang="en-US" sz="3200">
              <a:solidFill>
                <a:schemeClr val="bg1"/>
              </a:solidFill>
              <a:latin typeface="SassoonCRInfant" panose="00000400000000000000" pitchFamily="2" charset="0"/>
            </a:endParaRPr>
          </a:p>
        </p:txBody>
      </p:sp>
    </p:spTree>
    <p:extLst>
      <p:ext uri="{BB962C8B-B14F-4D97-AF65-F5344CB8AC3E}">
        <p14:creationId xmlns:p14="http://schemas.microsoft.com/office/powerpoint/2010/main" val="19452759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785" y="753228"/>
            <a:ext cx="9613861" cy="1080938"/>
          </a:xfrm>
        </p:spPr>
        <p:txBody>
          <a:bodyPr>
            <a:normAutofit/>
          </a:bodyPr>
          <a:lstStyle/>
          <a:p>
            <a:r>
              <a:rPr lang="en-GB" sz="4000">
                <a:latin typeface="SassoonCRInfant" panose="00000400000000000000" pitchFamily="2" charset="0"/>
                <a:cs typeface="Arial" panose="020B0604020202020204" pitchFamily="34" charset="0"/>
              </a:rPr>
              <a:t>Our School Values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14" name="Rectangle 13">
            <a:extLst>
              <a:ext uri="{FF2B5EF4-FFF2-40B4-BE49-F238E27FC236}">
                <a16:creationId xmlns:a16="http://schemas.microsoft.com/office/drawing/2014/main" id="{14A103FA-D27A-4607-80F3-184A1DCD7086}"/>
              </a:ext>
            </a:extLst>
          </p:cNvPr>
          <p:cNvSpPr/>
          <p:nvPr/>
        </p:nvSpPr>
        <p:spPr>
          <a:xfrm>
            <a:off x="1213657" y="5106528"/>
            <a:ext cx="10091651" cy="1569660"/>
          </a:xfrm>
          <a:prstGeom prst="rect">
            <a:avLst/>
          </a:prstGeom>
        </p:spPr>
        <p:txBody>
          <a:bodyPr wrap="square">
            <a:spAutoFit/>
          </a:bodyPr>
          <a:lstStyle/>
          <a:p>
            <a:pPr algn="ctr"/>
            <a:r>
              <a:rPr lang="en-US" sz="2400">
                <a:solidFill>
                  <a:schemeClr val="bg1"/>
                </a:solidFill>
                <a:latin typeface="SassoonCRInfant" panose="00000400000000000000" pitchFamily="2" charset="0"/>
              </a:rPr>
              <a:t>We believe that by working together, parents and school staff can create an environment where these values are not just words, but are integral to everything we do and how we treat each other. These values will be present and discussed within every part of our school’s curriculum.</a:t>
            </a:r>
          </a:p>
        </p:txBody>
      </p:sp>
      <p:sp>
        <p:nvSpPr>
          <p:cNvPr id="15" name="Rectangle 14">
            <a:extLst>
              <a:ext uri="{FF2B5EF4-FFF2-40B4-BE49-F238E27FC236}">
                <a16:creationId xmlns:a16="http://schemas.microsoft.com/office/drawing/2014/main" id="{C99FD98C-6779-41EF-801A-2DB096683B0E}"/>
              </a:ext>
            </a:extLst>
          </p:cNvPr>
          <p:cNvSpPr/>
          <p:nvPr/>
        </p:nvSpPr>
        <p:spPr>
          <a:xfrm>
            <a:off x="368530" y="2098593"/>
            <a:ext cx="11454940" cy="830997"/>
          </a:xfrm>
          <a:prstGeom prst="rect">
            <a:avLst/>
          </a:prstGeom>
        </p:spPr>
        <p:txBody>
          <a:bodyPr wrap="square">
            <a:spAutoFit/>
          </a:bodyPr>
          <a:lstStyle/>
          <a:p>
            <a:pPr algn="ctr"/>
            <a:r>
              <a:rPr lang="en-US" sz="2400">
                <a:solidFill>
                  <a:schemeClr val="bg1"/>
                </a:solidFill>
                <a:latin typeface="SassoonCRInfant" panose="00000400000000000000" pitchFamily="2" charset="0"/>
              </a:rPr>
              <a:t>Recently, our school community identified 5 values that will underpin our school culture, our interactions and empower our pupils to become well-rounded, successful individuals.</a:t>
            </a:r>
          </a:p>
        </p:txBody>
      </p:sp>
      <p:sp>
        <p:nvSpPr>
          <p:cNvPr id="16" name="TextBox 15">
            <a:extLst>
              <a:ext uri="{FF2B5EF4-FFF2-40B4-BE49-F238E27FC236}">
                <a16:creationId xmlns:a16="http://schemas.microsoft.com/office/drawing/2014/main" id="{17E138F0-A217-4319-B48D-45E52208A967}"/>
              </a:ext>
            </a:extLst>
          </p:cNvPr>
          <p:cNvSpPr txBox="1"/>
          <p:nvPr/>
        </p:nvSpPr>
        <p:spPr>
          <a:xfrm>
            <a:off x="858972" y="3140747"/>
            <a:ext cx="3009209" cy="646331"/>
          </a:xfrm>
          <a:prstGeom prst="rect">
            <a:avLst/>
          </a:prstGeom>
          <a:solidFill>
            <a:srgbClr val="0070C0"/>
          </a:solidFill>
          <a:ln w="57150">
            <a:solidFill>
              <a:schemeClr val="accent5"/>
            </a:solidFill>
          </a:ln>
        </p:spPr>
        <p:txBody>
          <a:bodyPr wrap="square" rtlCol="0">
            <a:spAutoFit/>
          </a:bodyPr>
          <a:lstStyle/>
          <a:p>
            <a:pPr algn="ctr"/>
            <a:r>
              <a:rPr lang="en-US" sz="3600">
                <a:latin typeface="SassoonCRInfant" panose="00000400000000000000" pitchFamily="2" charset="0"/>
              </a:rPr>
              <a:t>Respect</a:t>
            </a:r>
            <a:endParaRPr lang="en-GB" sz="3600">
              <a:latin typeface="SassoonCRInfant" panose="00000400000000000000" pitchFamily="2" charset="0"/>
            </a:endParaRPr>
          </a:p>
        </p:txBody>
      </p:sp>
      <p:sp>
        <p:nvSpPr>
          <p:cNvPr id="17" name="TextBox 16">
            <a:extLst>
              <a:ext uri="{FF2B5EF4-FFF2-40B4-BE49-F238E27FC236}">
                <a16:creationId xmlns:a16="http://schemas.microsoft.com/office/drawing/2014/main" id="{16437378-48A2-45A4-8F80-1A945B8397D5}"/>
              </a:ext>
            </a:extLst>
          </p:cNvPr>
          <p:cNvSpPr txBox="1"/>
          <p:nvPr/>
        </p:nvSpPr>
        <p:spPr>
          <a:xfrm>
            <a:off x="4754876" y="3163755"/>
            <a:ext cx="3009209" cy="646331"/>
          </a:xfrm>
          <a:prstGeom prst="rect">
            <a:avLst/>
          </a:prstGeom>
          <a:solidFill>
            <a:srgbClr val="0070C0"/>
          </a:solidFill>
          <a:ln w="57150">
            <a:solidFill>
              <a:schemeClr val="accent5"/>
            </a:solidFill>
          </a:ln>
        </p:spPr>
        <p:txBody>
          <a:bodyPr wrap="square" rtlCol="0">
            <a:spAutoFit/>
          </a:bodyPr>
          <a:lstStyle/>
          <a:p>
            <a:pPr algn="ctr"/>
            <a:r>
              <a:rPr lang="en-US" sz="3600">
                <a:latin typeface="SassoonCRInfant" panose="00000400000000000000" pitchFamily="2" charset="0"/>
              </a:rPr>
              <a:t>Kindness</a:t>
            </a:r>
            <a:endParaRPr lang="en-GB" sz="3600">
              <a:latin typeface="SassoonCRInfant" panose="00000400000000000000" pitchFamily="2" charset="0"/>
            </a:endParaRPr>
          </a:p>
        </p:txBody>
      </p:sp>
      <p:sp>
        <p:nvSpPr>
          <p:cNvPr id="18" name="TextBox 17">
            <a:extLst>
              <a:ext uri="{FF2B5EF4-FFF2-40B4-BE49-F238E27FC236}">
                <a16:creationId xmlns:a16="http://schemas.microsoft.com/office/drawing/2014/main" id="{BD468B4F-CC94-4D3A-BF32-B5EF63FB964C}"/>
              </a:ext>
            </a:extLst>
          </p:cNvPr>
          <p:cNvSpPr txBox="1"/>
          <p:nvPr/>
        </p:nvSpPr>
        <p:spPr>
          <a:xfrm>
            <a:off x="8650780" y="3176855"/>
            <a:ext cx="3009209" cy="646331"/>
          </a:xfrm>
          <a:prstGeom prst="rect">
            <a:avLst/>
          </a:prstGeom>
          <a:solidFill>
            <a:srgbClr val="0070C0"/>
          </a:solidFill>
          <a:ln w="57150">
            <a:solidFill>
              <a:schemeClr val="accent5"/>
            </a:solidFill>
          </a:ln>
        </p:spPr>
        <p:txBody>
          <a:bodyPr wrap="square" rtlCol="0">
            <a:spAutoFit/>
          </a:bodyPr>
          <a:lstStyle/>
          <a:p>
            <a:pPr algn="ctr"/>
            <a:r>
              <a:rPr lang="en-US" sz="3600">
                <a:latin typeface="SassoonCRInfant" panose="00000400000000000000" pitchFamily="2" charset="0"/>
              </a:rPr>
              <a:t>Resilience</a:t>
            </a:r>
            <a:endParaRPr lang="en-GB" sz="3600">
              <a:latin typeface="SassoonCRInfant" panose="00000400000000000000" pitchFamily="2" charset="0"/>
            </a:endParaRPr>
          </a:p>
        </p:txBody>
      </p:sp>
      <p:sp>
        <p:nvSpPr>
          <p:cNvPr id="19" name="TextBox 18">
            <a:extLst>
              <a:ext uri="{FF2B5EF4-FFF2-40B4-BE49-F238E27FC236}">
                <a16:creationId xmlns:a16="http://schemas.microsoft.com/office/drawing/2014/main" id="{2F7A0AC3-E056-427A-8730-6781B3D2B4EC}"/>
              </a:ext>
            </a:extLst>
          </p:cNvPr>
          <p:cNvSpPr txBox="1"/>
          <p:nvPr/>
        </p:nvSpPr>
        <p:spPr>
          <a:xfrm>
            <a:off x="2754273" y="4177965"/>
            <a:ext cx="3009209" cy="646331"/>
          </a:xfrm>
          <a:prstGeom prst="rect">
            <a:avLst/>
          </a:prstGeom>
          <a:solidFill>
            <a:srgbClr val="0070C0"/>
          </a:solidFill>
          <a:ln w="57150">
            <a:solidFill>
              <a:schemeClr val="accent5"/>
            </a:solidFill>
          </a:ln>
        </p:spPr>
        <p:txBody>
          <a:bodyPr wrap="square" rtlCol="0">
            <a:spAutoFit/>
          </a:bodyPr>
          <a:lstStyle/>
          <a:p>
            <a:pPr algn="ctr"/>
            <a:r>
              <a:rPr lang="en-US" sz="3600">
                <a:latin typeface="SassoonCRInfant" panose="00000400000000000000" pitchFamily="2" charset="0"/>
              </a:rPr>
              <a:t>Curiosity</a:t>
            </a:r>
            <a:endParaRPr lang="en-GB" sz="3600">
              <a:latin typeface="SassoonCRInfant" panose="00000400000000000000" pitchFamily="2" charset="0"/>
            </a:endParaRPr>
          </a:p>
        </p:txBody>
      </p:sp>
      <p:sp>
        <p:nvSpPr>
          <p:cNvPr id="20" name="TextBox 19">
            <a:extLst>
              <a:ext uri="{FF2B5EF4-FFF2-40B4-BE49-F238E27FC236}">
                <a16:creationId xmlns:a16="http://schemas.microsoft.com/office/drawing/2014/main" id="{D9BCFE09-3C95-4FA6-8B76-EF69E1F3491D}"/>
              </a:ext>
            </a:extLst>
          </p:cNvPr>
          <p:cNvSpPr txBox="1"/>
          <p:nvPr/>
        </p:nvSpPr>
        <p:spPr>
          <a:xfrm>
            <a:off x="6859437" y="4177965"/>
            <a:ext cx="3009209" cy="646331"/>
          </a:xfrm>
          <a:prstGeom prst="rect">
            <a:avLst/>
          </a:prstGeom>
          <a:solidFill>
            <a:srgbClr val="0070C0"/>
          </a:solidFill>
          <a:ln w="57150">
            <a:solidFill>
              <a:schemeClr val="accent5"/>
            </a:solidFill>
          </a:ln>
        </p:spPr>
        <p:txBody>
          <a:bodyPr wrap="square" rtlCol="0">
            <a:spAutoFit/>
          </a:bodyPr>
          <a:lstStyle/>
          <a:p>
            <a:pPr algn="ctr"/>
            <a:r>
              <a:rPr lang="en-US" sz="3600">
                <a:latin typeface="SassoonCRInfant" panose="00000400000000000000" pitchFamily="2" charset="0"/>
              </a:rPr>
              <a:t>Confidence</a:t>
            </a:r>
            <a:endParaRPr lang="en-GB" sz="3600">
              <a:latin typeface="SassoonCRInfant" panose="00000400000000000000" pitchFamily="2" charset="0"/>
            </a:endParaRPr>
          </a:p>
        </p:txBody>
      </p:sp>
      <p:pic>
        <p:nvPicPr>
          <p:cNvPr id="21" name="Picture 20">
            <a:extLst>
              <a:ext uri="{FF2B5EF4-FFF2-40B4-BE49-F238E27FC236}">
                <a16:creationId xmlns:a16="http://schemas.microsoft.com/office/drawing/2014/main" id="{D7E9CEE8-B551-4F92-B03F-4B59C4CD1750}"/>
              </a:ext>
            </a:extLst>
          </p:cNvPr>
          <p:cNvPicPr>
            <a:picLocks noChangeAspect="1"/>
          </p:cNvPicPr>
          <p:nvPr/>
        </p:nvPicPr>
        <p:blipFill>
          <a:blip r:embed="rId4"/>
          <a:stretch>
            <a:fillRect/>
          </a:stretch>
        </p:blipFill>
        <p:spPr>
          <a:xfrm>
            <a:off x="4197917" y="3007015"/>
            <a:ext cx="1076325" cy="914400"/>
          </a:xfrm>
          <a:prstGeom prst="rect">
            <a:avLst/>
          </a:prstGeom>
        </p:spPr>
      </p:pic>
      <p:pic>
        <p:nvPicPr>
          <p:cNvPr id="22" name="Picture 21">
            <a:extLst>
              <a:ext uri="{FF2B5EF4-FFF2-40B4-BE49-F238E27FC236}">
                <a16:creationId xmlns:a16="http://schemas.microsoft.com/office/drawing/2014/main" id="{25F9C105-1519-40CB-B72A-36A96836FBB4}"/>
              </a:ext>
            </a:extLst>
          </p:cNvPr>
          <p:cNvPicPr>
            <a:picLocks noChangeAspect="1"/>
          </p:cNvPicPr>
          <p:nvPr/>
        </p:nvPicPr>
        <p:blipFill>
          <a:blip r:embed="rId5"/>
          <a:stretch>
            <a:fillRect/>
          </a:stretch>
        </p:blipFill>
        <p:spPr>
          <a:xfrm>
            <a:off x="2138743" y="4022437"/>
            <a:ext cx="1038225" cy="942975"/>
          </a:xfrm>
          <a:prstGeom prst="rect">
            <a:avLst/>
          </a:prstGeom>
        </p:spPr>
      </p:pic>
      <p:pic>
        <p:nvPicPr>
          <p:cNvPr id="23" name="Picture 22">
            <a:extLst>
              <a:ext uri="{FF2B5EF4-FFF2-40B4-BE49-F238E27FC236}">
                <a16:creationId xmlns:a16="http://schemas.microsoft.com/office/drawing/2014/main" id="{EEF910A5-8B89-4CCB-B1C8-7753EC5D18E1}"/>
              </a:ext>
            </a:extLst>
          </p:cNvPr>
          <p:cNvPicPr>
            <a:picLocks noChangeAspect="1"/>
          </p:cNvPicPr>
          <p:nvPr/>
        </p:nvPicPr>
        <p:blipFill>
          <a:blip r:embed="rId6"/>
          <a:stretch>
            <a:fillRect/>
          </a:stretch>
        </p:blipFill>
        <p:spPr>
          <a:xfrm>
            <a:off x="368530" y="2962275"/>
            <a:ext cx="1000125" cy="933450"/>
          </a:xfrm>
          <a:prstGeom prst="rect">
            <a:avLst/>
          </a:prstGeom>
        </p:spPr>
      </p:pic>
      <p:pic>
        <p:nvPicPr>
          <p:cNvPr id="24" name="Picture 23">
            <a:extLst>
              <a:ext uri="{FF2B5EF4-FFF2-40B4-BE49-F238E27FC236}">
                <a16:creationId xmlns:a16="http://schemas.microsoft.com/office/drawing/2014/main" id="{773F5D1F-34F5-4F53-84F8-6E4D4C7FF5F0}"/>
              </a:ext>
            </a:extLst>
          </p:cNvPr>
          <p:cNvPicPr>
            <a:picLocks noChangeAspect="1"/>
          </p:cNvPicPr>
          <p:nvPr/>
        </p:nvPicPr>
        <p:blipFill>
          <a:blip r:embed="rId7"/>
          <a:stretch>
            <a:fillRect/>
          </a:stretch>
        </p:blipFill>
        <p:spPr>
          <a:xfrm>
            <a:off x="6111617" y="4022437"/>
            <a:ext cx="1049234" cy="914717"/>
          </a:xfrm>
          <a:prstGeom prst="rect">
            <a:avLst/>
          </a:prstGeom>
        </p:spPr>
      </p:pic>
      <p:pic>
        <p:nvPicPr>
          <p:cNvPr id="25" name="Picture 24">
            <a:extLst>
              <a:ext uri="{FF2B5EF4-FFF2-40B4-BE49-F238E27FC236}">
                <a16:creationId xmlns:a16="http://schemas.microsoft.com/office/drawing/2014/main" id="{4154EBA5-CE90-4D2C-8C91-782A63A34F6C}"/>
              </a:ext>
            </a:extLst>
          </p:cNvPr>
          <p:cNvPicPr>
            <a:picLocks noChangeAspect="1"/>
          </p:cNvPicPr>
          <p:nvPr/>
        </p:nvPicPr>
        <p:blipFill>
          <a:blip r:embed="rId8"/>
          <a:stretch>
            <a:fillRect/>
          </a:stretch>
        </p:blipFill>
        <p:spPr>
          <a:xfrm>
            <a:off x="8126163" y="3019796"/>
            <a:ext cx="1049234" cy="908615"/>
          </a:xfrm>
          <a:prstGeom prst="rect">
            <a:avLst/>
          </a:prstGeom>
        </p:spPr>
      </p:pic>
    </p:spTree>
    <p:extLst>
      <p:ext uri="{BB962C8B-B14F-4D97-AF65-F5344CB8AC3E}">
        <p14:creationId xmlns:p14="http://schemas.microsoft.com/office/powerpoint/2010/main" val="29665936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latin typeface="SassoonCRInfant"/>
              </a:rPr>
              <a:t>Partnership</a:t>
            </a:r>
            <a:endParaRPr lang="en-GB">
              <a:highlight>
                <a:srgbClr val="FFFF00"/>
              </a:highlight>
              <a:latin typeface="SassoonCRInfant"/>
            </a:endParaRPr>
          </a:p>
        </p:txBody>
      </p:sp>
      <p:sp>
        <p:nvSpPr>
          <p:cNvPr id="3" name="Content Placeholder 2"/>
          <p:cNvSpPr>
            <a:spLocks noGrp="1"/>
          </p:cNvSpPr>
          <p:nvPr>
            <p:ph idx="1"/>
          </p:nvPr>
        </p:nvSpPr>
        <p:spPr>
          <a:xfrm>
            <a:off x="254785" y="2505456"/>
            <a:ext cx="7954937" cy="3599316"/>
          </a:xfrm>
        </p:spPr>
        <p:txBody>
          <a:bodyPr vert="horz" lIns="91440" tIns="45720" rIns="91440" bIns="45720" rtlCol="0" anchor="t">
            <a:normAutofit fontScale="92500" lnSpcReduction="20000"/>
          </a:bodyPr>
          <a:lstStyle/>
          <a:p>
            <a:pPr marL="0" indent="0">
              <a:buNone/>
            </a:pPr>
            <a:r>
              <a:rPr lang="en-GB" sz="2600">
                <a:solidFill>
                  <a:schemeClr val="bg1"/>
                </a:solidFill>
                <a:latin typeface="SassoonCRInfant" panose="00000400000000000000" pitchFamily="2" charset="0"/>
              </a:rPr>
              <a:t>We hope your child is looking forward to their transition into Year 2.  </a:t>
            </a:r>
          </a:p>
          <a:p>
            <a:pPr marL="0" indent="0">
              <a:buNone/>
            </a:pPr>
            <a:endParaRPr lang="en-GB" sz="2600">
              <a:solidFill>
                <a:schemeClr val="bg1"/>
              </a:solidFill>
              <a:latin typeface="SassoonCRInfant" panose="00000400000000000000" pitchFamily="2" charset="0"/>
            </a:endParaRPr>
          </a:p>
          <a:p>
            <a:pPr marL="0" indent="0">
              <a:buNone/>
            </a:pPr>
            <a:r>
              <a:rPr lang="en-GB" sz="2600">
                <a:solidFill>
                  <a:schemeClr val="bg1"/>
                </a:solidFill>
                <a:latin typeface="SassoonCRInfant" panose="00000400000000000000" pitchFamily="2" charset="0"/>
              </a:rPr>
              <a:t>Your child’s wellbeing is our first priority and we want to ensure that they feel happy and safe coming into school. </a:t>
            </a:r>
          </a:p>
          <a:p>
            <a:pPr marL="0" indent="0">
              <a:buNone/>
            </a:pPr>
            <a:endParaRPr lang="en-GB" sz="2600">
              <a:solidFill>
                <a:schemeClr val="bg1"/>
              </a:solidFill>
              <a:latin typeface="SassoonCRInfant" panose="00000400000000000000" pitchFamily="2" charset="0"/>
            </a:endParaRPr>
          </a:p>
          <a:p>
            <a:pPr marL="0" indent="0">
              <a:buNone/>
            </a:pPr>
            <a:r>
              <a:rPr lang="en-GB" sz="2600">
                <a:solidFill>
                  <a:schemeClr val="bg1"/>
                </a:solidFill>
                <a:latin typeface="SassoonCRInfant" panose="00000400000000000000" pitchFamily="2" charset="0"/>
              </a:rPr>
              <a:t>You are always welcome to speak with us. We are here to support you and your child. </a:t>
            </a:r>
          </a:p>
          <a:p>
            <a:pPr marL="0" indent="0">
              <a:buNone/>
            </a:pPr>
            <a:endParaRPr lang="en-GB" sz="2600">
              <a:solidFill>
                <a:schemeClr val="bg1"/>
              </a:solidFill>
              <a:latin typeface="SassoonCRInfant" panose="00000400000000000000" pitchFamily="2" charset="0"/>
            </a:endParaRPr>
          </a:p>
          <a:p>
            <a:pPr marL="0" indent="0">
              <a:buNone/>
            </a:pPr>
            <a:r>
              <a:rPr lang="en-GB" sz="2600">
                <a:solidFill>
                  <a:schemeClr val="bg1"/>
                </a:solidFill>
                <a:latin typeface="SassoonCRInfant" panose="00000400000000000000" pitchFamily="2" charset="0"/>
                <a:cs typeface="Arial"/>
              </a:rPr>
              <a:t>Please do this via the office or at the end of the school day. </a:t>
            </a:r>
            <a:endParaRPr lang="en-GB" sz="2600">
              <a:solidFill>
                <a:schemeClr val="bg1"/>
              </a:solidFill>
              <a:latin typeface="SassoonCRInfant" panose="00000400000000000000" pitchFamily="2" charset="0"/>
              <a:cs typeface="Arial" panose="020B0604020202020204" pitchFamily="34" charset="0"/>
            </a:endParaRPr>
          </a:p>
          <a:p>
            <a:pPr marL="0" indent="0">
              <a:buNone/>
            </a:pPr>
            <a:endParaRPr lang="en-GB">
              <a:solidFill>
                <a:schemeClr val="bg1"/>
              </a:solidFill>
              <a:latin typeface="SassoonCRInfant" panose="00000400000000000000" pitchFamily="2" charset="0"/>
              <a:cs typeface="Arial" panose="020B0604020202020204" pitchFamily="34" charset="0"/>
            </a:endParaRPr>
          </a:p>
          <a:p>
            <a:pPr marL="0" indent="0">
              <a:buNone/>
            </a:pPr>
            <a:endParaRPr lang="en-GB">
              <a:solidFill>
                <a:schemeClr val="bg1"/>
              </a:solidFill>
              <a:latin typeface="SassoonCRInfant" panose="00000400000000000000" pitchFamily="2" charset="0"/>
            </a:endParaRPr>
          </a:p>
          <a:p>
            <a:pPr marL="0" indent="0">
              <a:buNone/>
            </a:pPr>
            <a:endParaRPr lang="en-GB">
              <a:solidFill>
                <a:schemeClr val="bg1"/>
              </a:solidFill>
              <a:latin typeface="SassoonCRInfant" panose="00000400000000000000" pitchFamily="2" charset="0"/>
            </a:endParaRPr>
          </a:p>
          <a:p>
            <a:pPr marL="0" indent="0">
              <a:buNone/>
            </a:pPr>
            <a:endParaRPr lang="en-GB">
              <a:solidFill>
                <a:schemeClr val="bg1"/>
              </a:solidFill>
              <a:latin typeface="SassoonCRInfant" panose="00000400000000000000" pitchFamily="2" charset="0"/>
            </a:endParaRPr>
          </a:p>
        </p:txBody>
      </p:sp>
      <p:pic>
        <p:nvPicPr>
          <p:cNvPr id="4" name="Picture 3">
            <a:extLst>
              <a:ext uri="{FF2B5EF4-FFF2-40B4-BE49-F238E27FC236}">
                <a16:creationId xmlns:a16="http://schemas.microsoft.com/office/drawing/2014/main" id="{356C8ED7-E52A-4DF6-9DB7-3F61F1E7CC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1026" name="Picture 2" descr="Pin on Stick People">
            <a:extLst>
              <a:ext uri="{FF2B5EF4-FFF2-40B4-BE49-F238E27FC236}">
                <a16:creationId xmlns:a16="http://schemas.microsoft.com/office/drawing/2014/main" id="{70977F30-C027-429A-865F-0834E1AED74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01556" y="3062884"/>
            <a:ext cx="4135659" cy="22423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02734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a:latin typeface="SassoonCRInfant" panose="00000400000000000000" pitchFamily="2" charset="0"/>
                <a:cs typeface="Arial" panose="020B0604020202020204" pitchFamily="34" charset="0"/>
              </a:rPr>
              <a:t>Behaviour Curriculum</a:t>
            </a:r>
            <a:endParaRPr lang="en-GB" sz="4000">
              <a:highlight>
                <a:srgbClr val="FFFF00"/>
              </a:highlight>
              <a:latin typeface="SassoonCRInfant" panose="00000400000000000000" pitchFamily="2" charset="0"/>
              <a:cs typeface="Arial" panose="020B0604020202020204" pitchFamily="34" charset="0"/>
            </a:endParaRPr>
          </a:p>
        </p:txBody>
      </p:sp>
      <p:pic>
        <p:nvPicPr>
          <p:cNvPr id="6" name="Picture 5" descr="Text&#10;&#10;Description automatically generated">
            <a:extLst>
              <a:ext uri="{FF2B5EF4-FFF2-40B4-BE49-F238E27FC236}">
                <a16:creationId xmlns:a16="http://schemas.microsoft.com/office/drawing/2014/main" id="{A40798B0-E239-40FA-9495-20EB657108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7" name="TextBox 6">
            <a:extLst>
              <a:ext uri="{FF2B5EF4-FFF2-40B4-BE49-F238E27FC236}">
                <a16:creationId xmlns:a16="http://schemas.microsoft.com/office/drawing/2014/main" id="{6332BDC4-BDC2-4D18-B4B7-B3FDF9CC56E3}"/>
              </a:ext>
            </a:extLst>
          </p:cNvPr>
          <p:cNvSpPr txBox="1"/>
          <p:nvPr/>
        </p:nvSpPr>
        <p:spPr>
          <a:xfrm>
            <a:off x="60232" y="1993705"/>
            <a:ext cx="1187698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000" err="1">
                <a:solidFill>
                  <a:schemeClr val="bg1"/>
                </a:solidFill>
                <a:latin typeface="SassoonCRInfant" panose="00000400000000000000" pitchFamily="2" charset="0"/>
              </a:rPr>
              <a:t>Launde</a:t>
            </a:r>
            <a:r>
              <a:rPr lang="en-GB" sz="2000">
                <a:solidFill>
                  <a:schemeClr val="bg1"/>
                </a:solidFill>
                <a:latin typeface="SassoonCRInfant" panose="00000400000000000000" pitchFamily="2" charset="0"/>
              </a:rPr>
              <a:t> has a fully implemented behaviour curriculum to support children in developing good habits and to help foster an inclusive, nurturing environment where every child feels safe and valued.</a:t>
            </a:r>
          </a:p>
        </p:txBody>
      </p:sp>
      <p:sp>
        <p:nvSpPr>
          <p:cNvPr id="8" name="Rectangle: Rounded Corners 7">
            <a:extLst>
              <a:ext uri="{FF2B5EF4-FFF2-40B4-BE49-F238E27FC236}">
                <a16:creationId xmlns:a16="http://schemas.microsoft.com/office/drawing/2014/main" id="{15FC4D6C-EF4B-47DB-A926-FF80599B6A6C}"/>
              </a:ext>
            </a:extLst>
          </p:cNvPr>
          <p:cNvSpPr/>
          <p:nvPr/>
        </p:nvSpPr>
        <p:spPr>
          <a:xfrm>
            <a:off x="680322" y="3345764"/>
            <a:ext cx="2814342" cy="929894"/>
          </a:xfrm>
          <a:prstGeom prst="roundRect">
            <a:avLst/>
          </a:prstGeom>
          <a:solidFill>
            <a:schemeClr val="accent3"/>
          </a:solidFill>
          <a:ln w="5715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800">
                <a:solidFill>
                  <a:schemeClr val="bg1"/>
                </a:solidFill>
                <a:latin typeface="SassoonCRInfant" panose="00000400000000000000" pitchFamily="2" charset="0"/>
              </a:rPr>
              <a:t>Be Ready to Learn</a:t>
            </a:r>
          </a:p>
        </p:txBody>
      </p:sp>
      <p:sp>
        <p:nvSpPr>
          <p:cNvPr id="9" name="Rectangle: Rounded Corners 8">
            <a:extLst>
              <a:ext uri="{FF2B5EF4-FFF2-40B4-BE49-F238E27FC236}">
                <a16:creationId xmlns:a16="http://schemas.microsoft.com/office/drawing/2014/main" id="{2B43D8F7-C60D-4DD1-A833-FFE00649F92D}"/>
              </a:ext>
            </a:extLst>
          </p:cNvPr>
          <p:cNvSpPr/>
          <p:nvPr/>
        </p:nvSpPr>
        <p:spPr>
          <a:xfrm>
            <a:off x="3736075" y="3345764"/>
            <a:ext cx="2694542" cy="929894"/>
          </a:xfrm>
          <a:prstGeom prst="roundRect">
            <a:avLst/>
          </a:prstGeom>
          <a:solidFill>
            <a:schemeClr val="accent3"/>
          </a:solidFill>
          <a:ln w="5715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200">
                <a:solidFill>
                  <a:schemeClr val="bg1"/>
                </a:solidFill>
                <a:latin typeface="SassoonCRInfant" panose="00000400000000000000" pitchFamily="2" charset="0"/>
              </a:rPr>
              <a:t>Be Kind</a:t>
            </a:r>
          </a:p>
        </p:txBody>
      </p:sp>
      <p:sp>
        <p:nvSpPr>
          <p:cNvPr id="10" name="Rectangle: Rounded Corners 9">
            <a:extLst>
              <a:ext uri="{FF2B5EF4-FFF2-40B4-BE49-F238E27FC236}">
                <a16:creationId xmlns:a16="http://schemas.microsoft.com/office/drawing/2014/main" id="{CB4CA71F-5DB0-49AB-843C-180F728EC50F}"/>
              </a:ext>
            </a:extLst>
          </p:cNvPr>
          <p:cNvSpPr/>
          <p:nvPr/>
        </p:nvSpPr>
        <p:spPr>
          <a:xfrm>
            <a:off x="680321" y="4499439"/>
            <a:ext cx="2814343" cy="929894"/>
          </a:xfrm>
          <a:prstGeom prst="roundRect">
            <a:avLst/>
          </a:prstGeom>
          <a:solidFill>
            <a:schemeClr val="accent3"/>
          </a:solidFill>
          <a:ln w="5715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000">
                <a:solidFill>
                  <a:schemeClr val="bg1"/>
                </a:solidFill>
                <a:latin typeface="SassoonCRInfant" panose="00000400000000000000" pitchFamily="2" charset="0"/>
              </a:rPr>
              <a:t>Be Respectful</a:t>
            </a:r>
          </a:p>
        </p:txBody>
      </p:sp>
      <p:sp>
        <p:nvSpPr>
          <p:cNvPr id="12" name="Rectangle 11">
            <a:extLst>
              <a:ext uri="{FF2B5EF4-FFF2-40B4-BE49-F238E27FC236}">
                <a16:creationId xmlns:a16="http://schemas.microsoft.com/office/drawing/2014/main" id="{779B9739-7F4B-47D5-85DD-054E7A2225A0}"/>
              </a:ext>
            </a:extLst>
          </p:cNvPr>
          <p:cNvSpPr/>
          <p:nvPr/>
        </p:nvSpPr>
        <p:spPr>
          <a:xfrm>
            <a:off x="171822" y="5661578"/>
            <a:ext cx="6417822" cy="707886"/>
          </a:xfrm>
          <a:prstGeom prst="rect">
            <a:avLst/>
          </a:prstGeom>
        </p:spPr>
        <p:txBody>
          <a:bodyPr wrap="square">
            <a:spAutoFit/>
          </a:bodyPr>
          <a:lstStyle/>
          <a:p>
            <a:r>
              <a:rPr lang="en-US" sz="2000">
                <a:solidFill>
                  <a:schemeClr val="bg1"/>
                </a:solidFill>
                <a:latin typeface="SassoonCRInfant" panose="00000400000000000000" pitchFamily="2" charset="0"/>
                <a:cs typeface="Arial" panose="020B0604020202020204" pitchFamily="34" charset="0"/>
              </a:rPr>
              <a:t>These principles are then rewarded when we see them in school, in a number of different ways.</a:t>
            </a:r>
          </a:p>
        </p:txBody>
      </p:sp>
      <p:sp>
        <p:nvSpPr>
          <p:cNvPr id="11" name="TextBox 10">
            <a:extLst>
              <a:ext uri="{FF2B5EF4-FFF2-40B4-BE49-F238E27FC236}">
                <a16:creationId xmlns:a16="http://schemas.microsoft.com/office/drawing/2014/main" id="{933B7447-6C69-4BC2-AF59-C1C1DE8726B0}"/>
              </a:ext>
            </a:extLst>
          </p:cNvPr>
          <p:cNvSpPr txBox="1"/>
          <p:nvPr/>
        </p:nvSpPr>
        <p:spPr>
          <a:xfrm>
            <a:off x="132741" y="2774512"/>
            <a:ext cx="6723844" cy="400110"/>
          </a:xfrm>
          <a:prstGeom prst="rect">
            <a:avLst/>
          </a:prstGeom>
          <a:noFill/>
        </p:spPr>
        <p:txBody>
          <a:bodyPr wrap="square">
            <a:spAutoFit/>
          </a:bodyPr>
          <a:lstStyle/>
          <a:p>
            <a:pPr algn="ctr"/>
            <a:r>
              <a:rPr lang="en-GB" sz="2000">
                <a:solidFill>
                  <a:schemeClr val="bg1"/>
                </a:solidFill>
                <a:latin typeface="SassoonCRInfant" panose="00000400000000000000" pitchFamily="2" charset="0"/>
              </a:rPr>
              <a:t>We achieve this by teaching four fundamental principles:</a:t>
            </a:r>
          </a:p>
        </p:txBody>
      </p:sp>
      <p:sp>
        <p:nvSpPr>
          <p:cNvPr id="13" name="Rectangle: Rounded Corners 12">
            <a:extLst>
              <a:ext uri="{FF2B5EF4-FFF2-40B4-BE49-F238E27FC236}">
                <a16:creationId xmlns:a16="http://schemas.microsoft.com/office/drawing/2014/main" id="{DAD1E852-131A-417B-BB3F-B7E732BD179D}"/>
              </a:ext>
            </a:extLst>
          </p:cNvPr>
          <p:cNvSpPr/>
          <p:nvPr/>
        </p:nvSpPr>
        <p:spPr>
          <a:xfrm>
            <a:off x="3736074" y="4499439"/>
            <a:ext cx="2694542" cy="929894"/>
          </a:xfrm>
          <a:prstGeom prst="roundRect">
            <a:avLst/>
          </a:prstGeom>
          <a:solidFill>
            <a:schemeClr val="accent3"/>
          </a:solidFill>
          <a:ln w="5715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200">
                <a:solidFill>
                  <a:schemeClr val="bg1"/>
                </a:solidFill>
                <a:latin typeface="SassoonCRInfant" panose="00000400000000000000" pitchFamily="2" charset="0"/>
              </a:rPr>
              <a:t>Be Safe</a:t>
            </a:r>
          </a:p>
        </p:txBody>
      </p:sp>
      <p:pic>
        <p:nvPicPr>
          <p:cNvPr id="5" name="Picture 4">
            <a:extLst>
              <a:ext uri="{FF2B5EF4-FFF2-40B4-BE49-F238E27FC236}">
                <a16:creationId xmlns:a16="http://schemas.microsoft.com/office/drawing/2014/main" id="{AFD4AB0E-A1BC-4643-BD69-B3EFB8003CC3}"/>
              </a:ext>
            </a:extLst>
          </p:cNvPr>
          <p:cNvPicPr>
            <a:picLocks noChangeAspect="1"/>
          </p:cNvPicPr>
          <p:nvPr/>
        </p:nvPicPr>
        <p:blipFill>
          <a:blip r:embed="rId4"/>
          <a:stretch>
            <a:fillRect/>
          </a:stretch>
        </p:blipFill>
        <p:spPr>
          <a:xfrm>
            <a:off x="6790620" y="2974567"/>
            <a:ext cx="5229559" cy="3254292"/>
          </a:xfrm>
          <a:prstGeom prst="rect">
            <a:avLst/>
          </a:prstGeom>
        </p:spPr>
      </p:pic>
    </p:spTree>
    <p:extLst>
      <p:ext uri="{BB962C8B-B14F-4D97-AF65-F5344CB8AC3E}">
        <p14:creationId xmlns:p14="http://schemas.microsoft.com/office/powerpoint/2010/main" val="30671711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0816" y="806879"/>
            <a:ext cx="9613861" cy="1080938"/>
          </a:xfrm>
        </p:spPr>
        <p:txBody>
          <a:bodyPr>
            <a:normAutofit/>
          </a:bodyPr>
          <a:lstStyle/>
          <a:p>
            <a:r>
              <a:rPr lang="en-GB">
                <a:latin typeface="SassoonCRInfant" panose="00000400000000000000" pitchFamily="2" charset="0"/>
              </a:rPr>
              <a:t>Uniform</a:t>
            </a:r>
          </a:p>
        </p:txBody>
      </p:sp>
      <p:sp>
        <p:nvSpPr>
          <p:cNvPr id="3" name="Content Placeholder 2"/>
          <p:cNvSpPr>
            <a:spLocks noGrp="1"/>
          </p:cNvSpPr>
          <p:nvPr>
            <p:ph idx="1"/>
          </p:nvPr>
        </p:nvSpPr>
        <p:spPr>
          <a:xfrm>
            <a:off x="165707" y="2188315"/>
            <a:ext cx="6394165" cy="4650844"/>
          </a:xfrm>
        </p:spPr>
        <p:txBody>
          <a:bodyPr vert="horz" lIns="91440" tIns="45720" rIns="91440" bIns="45720" rtlCol="0" anchor="t">
            <a:normAutofit lnSpcReduction="10000"/>
          </a:bodyPr>
          <a:lstStyle/>
          <a:p>
            <a:pPr marL="0" indent="0">
              <a:buNone/>
            </a:pPr>
            <a:r>
              <a:rPr lang="en-GB">
                <a:solidFill>
                  <a:schemeClr val="bg1"/>
                </a:solidFill>
                <a:latin typeface="SassoonCRInfant" panose="00000400000000000000" pitchFamily="2" charset="0"/>
                <a:ea typeface="Times New Roman" panose="02020603050405020304" pitchFamily="18" charset="0"/>
                <a:cs typeface="Arial" panose="020B0604020202020204" pitchFamily="34" charset="0"/>
              </a:rPr>
              <a:t>Uniform – please ensure your child conforms to the school uniform rules:</a:t>
            </a:r>
          </a:p>
          <a:p>
            <a:pPr marL="0" indent="0">
              <a:buNone/>
            </a:pPr>
            <a:endParaRPr lang="en-GB">
              <a:solidFill>
                <a:schemeClr val="bg1"/>
              </a:solidFill>
              <a:latin typeface="SassoonCRInfant" panose="00000400000000000000" pitchFamily="2" charset="0"/>
              <a:ea typeface="Times New Roman" panose="02020603050405020304" pitchFamily="18" charset="0"/>
              <a:cs typeface="Arial" panose="020B0604020202020204" pitchFamily="34" charset="0"/>
            </a:endParaRPr>
          </a:p>
          <a:p>
            <a:r>
              <a:rPr lang="en-GB">
                <a:solidFill>
                  <a:schemeClr val="bg1"/>
                </a:solidFill>
                <a:latin typeface="SassoonCRInfant" panose="00000400000000000000" pitchFamily="2" charset="0"/>
                <a:cs typeface="Arial"/>
              </a:rPr>
              <a:t>Children will need </a:t>
            </a:r>
            <a:r>
              <a:rPr lang="en-GB" u="sng">
                <a:solidFill>
                  <a:schemeClr val="bg1"/>
                </a:solidFill>
                <a:latin typeface="SassoonCRInfant" panose="00000400000000000000" pitchFamily="2" charset="0"/>
                <a:cs typeface="Arial"/>
              </a:rPr>
              <a:t>separate</a:t>
            </a:r>
            <a:r>
              <a:rPr lang="en-GB">
                <a:solidFill>
                  <a:schemeClr val="bg1"/>
                </a:solidFill>
                <a:latin typeface="SassoonCRInfant" panose="00000400000000000000" pitchFamily="2" charset="0"/>
                <a:cs typeface="Arial"/>
              </a:rPr>
              <a:t> indoor and outdoor pairs of shoes – these need to be completely black.</a:t>
            </a:r>
            <a:endParaRPr lang="en-GB" sz="2800">
              <a:solidFill>
                <a:schemeClr val="bg1"/>
              </a:solidFill>
              <a:latin typeface="SassoonCRInfant" panose="00000400000000000000" pitchFamily="2" charset="0"/>
            </a:endParaRPr>
          </a:p>
          <a:p>
            <a:r>
              <a:rPr lang="en-GB">
                <a:solidFill>
                  <a:schemeClr val="bg1"/>
                </a:solidFill>
                <a:latin typeface="SassoonCRInfant" panose="00000400000000000000" pitchFamily="2" charset="0"/>
              </a:rPr>
              <a:t>Red Jumper/Cardigan (logo optional - from School Wear Solutions)</a:t>
            </a:r>
            <a:endParaRPr lang="en-GB" sz="2000">
              <a:solidFill>
                <a:schemeClr val="bg1"/>
              </a:solidFill>
              <a:latin typeface="SassoonCRInfant" panose="00000400000000000000" pitchFamily="2" charset="0"/>
              <a:ea typeface="Times New Roman" panose="02020603050405020304" pitchFamily="18" charset="0"/>
              <a:cs typeface="Arial" panose="020B0604020202020204" pitchFamily="34" charset="0"/>
            </a:endParaRPr>
          </a:p>
          <a:p>
            <a:r>
              <a:rPr lang="en-GB">
                <a:solidFill>
                  <a:schemeClr val="bg1"/>
                </a:solidFill>
                <a:latin typeface="SassoonCRInfant" panose="00000400000000000000" pitchFamily="2" charset="0"/>
              </a:rPr>
              <a:t>Summer Dresses: Red Gingham </a:t>
            </a:r>
            <a:endParaRPr lang="en-GB" sz="2000">
              <a:solidFill>
                <a:schemeClr val="bg1"/>
              </a:solidFill>
              <a:latin typeface="SassoonCRInfant" panose="00000400000000000000" pitchFamily="2" charset="0"/>
              <a:ea typeface="Times New Roman" panose="02020603050405020304" pitchFamily="18" charset="0"/>
              <a:cs typeface="Arial" panose="020B0604020202020204" pitchFamily="34" charset="0"/>
            </a:endParaRPr>
          </a:p>
          <a:p>
            <a:pPr>
              <a:lnSpc>
                <a:spcPct val="170000"/>
              </a:lnSpc>
            </a:pPr>
            <a:r>
              <a:rPr lang="en-GB">
                <a:solidFill>
                  <a:schemeClr val="bg1"/>
                </a:solidFill>
                <a:latin typeface="SassoonCRInfant" panose="00000400000000000000" pitchFamily="2" charset="0"/>
                <a:ea typeface="Times New Roman" panose="02020603050405020304" pitchFamily="18" charset="0"/>
                <a:cs typeface="Arial" panose="020B0604020202020204" pitchFamily="34" charset="0"/>
              </a:rPr>
              <a:t>All long hair should be tied up.</a:t>
            </a:r>
          </a:p>
          <a:p>
            <a:pPr>
              <a:lnSpc>
                <a:spcPct val="170000"/>
              </a:lnSpc>
            </a:pPr>
            <a:r>
              <a:rPr lang="en-GB">
                <a:solidFill>
                  <a:schemeClr val="bg1"/>
                </a:solidFill>
                <a:latin typeface="SassoonCRInfant" panose="00000400000000000000" pitchFamily="2" charset="0"/>
                <a:ea typeface="Times New Roman" panose="02020603050405020304" pitchFamily="18" charset="0"/>
                <a:cs typeface="Arial" panose="020B0604020202020204" pitchFamily="34" charset="0"/>
              </a:rPr>
              <a:t>No leggings.</a:t>
            </a:r>
            <a:endParaRPr lang="en-GB" sz="3200">
              <a:latin typeface="SassoonCRInfant" panose="00000400000000000000" pitchFamily="2" charset="0"/>
              <a:ea typeface="Times New Roman" panose="02020603050405020304" pitchFamily="18" charset="0"/>
            </a:endParaRPr>
          </a:p>
        </p:txBody>
      </p:sp>
      <p:pic>
        <p:nvPicPr>
          <p:cNvPr id="5" name="Picture 4"/>
          <p:cNvPicPr>
            <a:picLocks noChangeAspect="1"/>
          </p:cNvPicPr>
          <p:nvPr/>
        </p:nvPicPr>
        <p:blipFill rotWithShape="1">
          <a:blip r:embed="rId3"/>
          <a:srcRect l="36059" t="31824" r="25294" b="6742"/>
          <a:stretch/>
        </p:blipFill>
        <p:spPr>
          <a:xfrm>
            <a:off x="6627579" y="1991209"/>
            <a:ext cx="1774688" cy="4320406"/>
          </a:xfrm>
          <a:prstGeom prst="rect">
            <a:avLst/>
          </a:prstGeom>
        </p:spPr>
      </p:pic>
      <p:pic>
        <p:nvPicPr>
          <p:cNvPr id="6" name="Picture 5"/>
          <p:cNvPicPr>
            <a:picLocks noChangeAspect="1"/>
          </p:cNvPicPr>
          <p:nvPr/>
        </p:nvPicPr>
        <p:blipFill rotWithShape="1">
          <a:blip r:embed="rId4"/>
          <a:srcRect l="33781" t="34178" r="29873" b="8584"/>
          <a:stretch/>
        </p:blipFill>
        <p:spPr>
          <a:xfrm>
            <a:off x="10004677" y="2051601"/>
            <a:ext cx="1745213" cy="4199622"/>
          </a:xfrm>
          <a:prstGeom prst="rect">
            <a:avLst/>
          </a:prstGeom>
        </p:spPr>
      </p:pic>
      <p:cxnSp>
        <p:nvCxnSpPr>
          <p:cNvPr id="10" name="Straight Arrow Connector 9"/>
          <p:cNvCxnSpPr>
            <a:cxnSpLocks/>
          </p:cNvCxnSpPr>
          <p:nvPr/>
        </p:nvCxnSpPr>
        <p:spPr>
          <a:xfrm flipH="1">
            <a:off x="7948972" y="1809376"/>
            <a:ext cx="720377" cy="795560"/>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9588719" y="1834166"/>
            <a:ext cx="831916" cy="708299"/>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8293211" y="1167189"/>
            <a:ext cx="1727241" cy="707886"/>
          </a:xfrm>
          <a:prstGeom prst="rect">
            <a:avLst/>
          </a:prstGeom>
          <a:noFill/>
        </p:spPr>
        <p:txBody>
          <a:bodyPr wrap="square" rtlCol="0">
            <a:spAutoFit/>
          </a:bodyPr>
          <a:lstStyle/>
          <a:p>
            <a:pPr algn="ctr"/>
            <a:r>
              <a:rPr lang="en-GB" sz="2000">
                <a:latin typeface="SassoonCRInfant" panose="00000400000000000000" pitchFamily="2" charset="0"/>
              </a:rPr>
              <a:t>White polo shirt </a:t>
            </a:r>
          </a:p>
        </p:txBody>
      </p:sp>
      <p:cxnSp>
        <p:nvCxnSpPr>
          <p:cNvPr id="28" name="Straight Arrow Connector 27"/>
          <p:cNvCxnSpPr>
            <a:cxnSpLocks/>
          </p:cNvCxnSpPr>
          <p:nvPr/>
        </p:nvCxnSpPr>
        <p:spPr>
          <a:xfrm>
            <a:off x="9869264" y="5388941"/>
            <a:ext cx="733154" cy="478541"/>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a:cxnSpLocks/>
          </p:cNvCxnSpPr>
          <p:nvPr/>
        </p:nvCxnSpPr>
        <p:spPr>
          <a:xfrm flipH="1">
            <a:off x="7849287" y="3667414"/>
            <a:ext cx="642917" cy="527241"/>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8420435" y="3056190"/>
            <a:ext cx="1647171" cy="1015663"/>
          </a:xfrm>
          <a:prstGeom prst="rect">
            <a:avLst/>
          </a:prstGeom>
          <a:noFill/>
        </p:spPr>
        <p:txBody>
          <a:bodyPr wrap="square" rtlCol="0">
            <a:spAutoFit/>
          </a:bodyPr>
          <a:lstStyle/>
          <a:p>
            <a:pPr algn="ctr"/>
            <a:r>
              <a:rPr lang="en-GB" sz="2000">
                <a:solidFill>
                  <a:schemeClr val="bg1"/>
                </a:solidFill>
                <a:latin typeface="SassoonCRInfant" panose="00000400000000000000" pitchFamily="2" charset="0"/>
              </a:rPr>
              <a:t>Black or grey skirt, trousers or shorts</a:t>
            </a:r>
          </a:p>
        </p:txBody>
      </p:sp>
      <p:pic>
        <p:nvPicPr>
          <p:cNvPr id="19" name="Picture 18">
            <a:extLst>
              <a:ext uri="{FF2B5EF4-FFF2-40B4-BE49-F238E27FC236}">
                <a16:creationId xmlns:a16="http://schemas.microsoft.com/office/drawing/2014/main" id="{1F3FE742-277B-C14A-B9EE-21577C59A16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13" name="TextBox 12">
            <a:extLst>
              <a:ext uri="{FF2B5EF4-FFF2-40B4-BE49-F238E27FC236}">
                <a16:creationId xmlns:a16="http://schemas.microsoft.com/office/drawing/2014/main" id="{C320753B-62A3-49DB-8540-F35462D69917}"/>
              </a:ext>
            </a:extLst>
          </p:cNvPr>
          <p:cNvSpPr txBox="1"/>
          <p:nvPr/>
        </p:nvSpPr>
        <p:spPr>
          <a:xfrm>
            <a:off x="8402266" y="5034998"/>
            <a:ext cx="1647171" cy="1631216"/>
          </a:xfrm>
          <a:prstGeom prst="rect">
            <a:avLst/>
          </a:prstGeom>
          <a:noFill/>
        </p:spPr>
        <p:txBody>
          <a:bodyPr wrap="square" rtlCol="0">
            <a:spAutoFit/>
          </a:bodyPr>
          <a:lstStyle/>
          <a:p>
            <a:pPr algn="ctr"/>
            <a:r>
              <a:rPr lang="en-GB" sz="2000">
                <a:solidFill>
                  <a:schemeClr val="bg1"/>
                </a:solidFill>
                <a:latin typeface="SassoonCRInfant" panose="00000400000000000000" pitchFamily="2" charset="0"/>
              </a:rPr>
              <a:t>Plain, black shoes or trainers with black sole and no logo.</a:t>
            </a:r>
          </a:p>
        </p:txBody>
      </p:sp>
      <p:cxnSp>
        <p:nvCxnSpPr>
          <p:cNvPr id="14" name="Straight Arrow Connector 13">
            <a:extLst>
              <a:ext uri="{FF2B5EF4-FFF2-40B4-BE49-F238E27FC236}">
                <a16:creationId xmlns:a16="http://schemas.microsoft.com/office/drawing/2014/main" id="{CB51C6B9-2578-47AD-8EE6-59E042CE5A48}"/>
              </a:ext>
            </a:extLst>
          </p:cNvPr>
          <p:cNvCxnSpPr>
            <a:cxnSpLocks/>
          </p:cNvCxnSpPr>
          <p:nvPr/>
        </p:nvCxnSpPr>
        <p:spPr>
          <a:xfrm flipH="1">
            <a:off x="7849287" y="5278067"/>
            <a:ext cx="642917" cy="527241"/>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44739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3322" y="771781"/>
            <a:ext cx="9613861" cy="1080938"/>
          </a:xfrm>
        </p:spPr>
        <p:txBody>
          <a:bodyPr>
            <a:normAutofit/>
          </a:bodyPr>
          <a:lstStyle/>
          <a:p>
            <a:r>
              <a:rPr lang="en-GB">
                <a:latin typeface="SassoonCRInfant" panose="00000400000000000000" pitchFamily="2" charset="0"/>
              </a:rPr>
              <a:t>PE Kit</a:t>
            </a:r>
          </a:p>
        </p:txBody>
      </p:sp>
      <p:sp>
        <p:nvSpPr>
          <p:cNvPr id="3" name="Content Placeholder 2"/>
          <p:cNvSpPr>
            <a:spLocks noGrp="1"/>
          </p:cNvSpPr>
          <p:nvPr>
            <p:ph idx="1"/>
          </p:nvPr>
        </p:nvSpPr>
        <p:spPr>
          <a:xfrm>
            <a:off x="162046" y="2032233"/>
            <a:ext cx="11694525" cy="4364178"/>
          </a:xfrm>
        </p:spPr>
        <p:txBody>
          <a:bodyPr vert="horz" lIns="91440" tIns="45720" rIns="91440" bIns="45720" rtlCol="0" anchor="t">
            <a:noAutofit/>
          </a:bodyPr>
          <a:lstStyle/>
          <a:p>
            <a:pPr marL="0" indent="0">
              <a:buNone/>
            </a:pPr>
            <a:r>
              <a:rPr lang="en-GB" sz="2800">
                <a:solidFill>
                  <a:schemeClr val="bg1"/>
                </a:solidFill>
                <a:latin typeface="SassoonCRInfant" panose="00000400000000000000" pitchFamily="2" charset="0"/>
                <a:ea typeface="Times New Roman" panose="02020603050405020304" pitchFamily="18" charset="0"/>
                <a:cs typeface="Arial" panose="020B0604020202020204" pitchFamily="34" charset="0"/>
              </a:rPr>
              <a:t>P.E. kit to be worn on the day that your child has PE (you will be notified of this at the start of the academic year in August).</a:t>
            </a:r>
          </a:p>
          <a:p>
            <a:pPr marL="0" indent="0">
              <a:buNone/>
            </a:pPr>
            <a:endParaRPr lang="en-GB" sz="2800">
              <a:solidFill>
                <a:schemeClr val="bg1"/>
              </a:solidFill>
              <a:latin typeface="SassoonCRInfant" panose="00000400000000000000" pitchFamily="2" charset="0"/>
              <a:ea typeface="Times New Roman" panose="02020603050405020304" pitchFamily="18" charset="0"/>
              <a:cs typeface="Arial" panose="020B0604020202020204" pitchFamily="34" charset="0"/>
            </a:endParaRPr>
          </a:p>
          <a:p>
            <a:r>
              <a:rPr lang="en-GB" sz="2800">
                <a:solidFill>
                  <a:schemeClr val="bg1"/>
                </a:solidFill>
                <a:latin typeface="SassoonCRInfant" panose="00000400000000000000" pitchFamily="2" charset="0"/>
              </a:rPr>
              <a:t>Black jogging bottoms or shorts</a:t>
            </a:r>
          </a:p>
          <a:p>
            <a:r>
              <a:rPr lang="en-GB" sz="2800">
                <a:solidFill>
                  <a:schemeClr val="bg1"/>
                </a:solidFill>
                <a:latin typeface="SassoonCRInfant" panose="00000400000000000000" pitchFamily="2" charset="0"/>
              </a:rPr>
              <a:t>White t-shirts</a:t>
            </a:r>
          </a:p>
          <a:p>
            <a:r>
              <a:rPr lang="en-GB" sz="2800">
                <a:solidFill>
                  <a:schemeClr val="bg1"/>
                </a:solidFill>
                <a:latin typeface="SassoonCRInfant" panose="00000400000000000000" pitchFamily="2" charset="0"/>
              </a:rPr>
              <a:t>Sports trainers (white or black)</a:t>
            </a:r>
          </a:p>
          <a:p>
            <a:r>
              <a:rPr lang="en-GB" sz="2800">
                <a:solidFill>
                  <a:schemeClr val="bg1"/>
                </a:solidFill>
                <a:latin typeface="SassoonCRInfant" panose="00000400000000000000" pitchFamily="2" charset="0"/>
              </a:rPr>
              <a:t>Red jumper</a:t>
            </a:r>
          </a:p>
          <a:p>
            <a:r>
              <a:rPr lang="en-GB" sz="2800">
                <a:solidFill>
                  <a:schemeClr val="bg1"/>
                </a:solidFill>
                <a:latin typeface="SassoonCRInfant" panose="00000400000000000000" pitchFamily="2" charset="0"/>
              </a:rPr>
              <a:t>No earrings and hair tied back</a:t>
            </a:r>
          </a:p>
          <a:p>
            <a:pPr marL="0" indent="0">
              <a:buNone/>
            </a:pPr>
            <a:r>
              <a:rPr lang="en-GB" sz="2800">
                <a:solidFill>
                  <a:schemeClr val="bg1"/>
                </a:solidFill>
                <a:latin typeface="SassoonCRInfant"/>
                <a:ea typeface="Times New Roman" panose="02020603050405020304" pitchFamily="18" charset="0"/>
                <a:cs typeface="Arial"/>
              </a:rPr>
              <a:t>Please make sure that your child is dressed appropriately for the weather on the day of their PE lesson.</a:t>
            </a:r>
          </a:p>
        </p:txBody>
      </p:sp>
      <p:pic>
        <p:nvPicPr>
          <p:cNvPr id="26" name="Picture 25">
            <a:extLst>
              <a:ext uri="{FF2B5EF4-FFF2-40B4-BE49-F238E27FC236}">
                <a16:creationId xmlns:a16="http://schemas.microsoft.com/office/drawing/2014/main" id="{7014A6ED-85BD-C349-8486-28CE53237F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19131571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8DCA3673-CDE4-40C5-9FA8-F89874CFBA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824" cy="6858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95756E8F-499C-4533-BBE8-309C3E8D985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sp>
        <p:nvSpPr>
          <p:cNvPr id="24" name="Rectangle 23">
            <a:extLst>
              <a:ext uri="{FF2B5EF4-FFF2-40B4-BE49-F238E27FC236}">
                <a16:creationId xmlns:a16="http://schemas.microsoft.com/office/drawing/2014/main" id="{0FFFD040-32A9-4D2B-86CA-599D030A41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863205CA-B7FF-4C25-A4C8-3BBBCE19D9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2" y="609600"/>
            <a:ext cx="4959094"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E13F87B2-74B6-4B2F-AB1A-056A2D02220A}"/>
              </a:ext>
            </a:extLst>
          </p:cNvPr>
          <p:cNvSpPr>
            <a:spLocks noGrp="1"/>
          </p:cNvSpPr>
          <p:nvPr>
            <p:ph type="title"/>
          </p:nvPr>
        </p:nvSpPr>
        <p:spPr>
          <a:xfrm>
            <a:off x="89771" y="644736"/>
            <a:ext cx="4726673" cy="1080938"/>
          </a:xfrm>
        </p:spPr>
        <p:txBody>
          <a:bodyPr>
            <a:normAutofit/>
          </a:bodyPr>
          <a:lstStyle/>
          <a:p>
            <a:r>
              <a:rPr lang="en-US" sz="2400">
                <a:latin typeface="SassoonCRInfant" panose="00000400000000000000" pitchFamily="2" charset="0"/>
              </a:rPr>
              <a:t>Pupil Premium Offer 2026-2027</a:t>
            </a:r>
            <a:endParaRPr lang="en-GB" sz="2400">
              <a:highlight>
                <a:srgbClr val="FFFF00"/>
              </a:highlight>
              <a:latin typeface="SassoonCRInfant" panose="00000400000000000000" pitchFamily="2" charset="0"/>
            </a:endParaRPr>
          </a:p>
        </p:txBody>
      </p:sp>
      <p:pic>
        <p:nvPicPr>
          <p:cNvPr id="26" name="Picture 25">
            <a:extLst>
              <a:ext uri="{FF2B5EF4-FFF2-40B4-BE49-F238E27FC236}">
                <a16:creationId xmlns:a16="http://schemas.microsoft.com/office/drawing/2014/main" id="{306E3F32-3C1A-4B6E-AF26-8A15A788560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2" y="1970241"/>
            <a:ext cx="4956048" cy="199787"/>
          </a:xfrm>
          <a:prstGeom prst="rect">
            <a:avLst/>
          </a:prstGeom>
        </p:spPr>
      </p:pic>
      <p:sp>
        <p:nvSpPr>
          <p:cNvPr id="3" name="Content Placeholder 2">
            <a:extLst>
              <a:ext uri="{FF2B5EF4-FFF2-40B4-BE49-F238E27FC236}">
                <a16:creationId xmlns:a16="http://schemas.microsoft.com/office/drawing/2014/main" id="{5AD049DA-13E9-4B4F-9C2D-527170B58F4F}"/>
              </a:ext>
            </a:extLst>
          </p:cNvPr>
          <p:cNvSpPr>
            <a:spLocks noGrp="1"/>
          </p:cNvSpPr>
          <p:nvPr>
            <p:ph idx="1"/>
          </p:nvPr>
        </p:nvSpPr>
        <p:spPr>
          <a:xfrm>
            <a:off x="89771" y="2016650"/>
            <a:ext cx="5088516" cy="4775221"/>
          </a:xfrm>
        </p:spPr>
        <p:txBody>
          <a:bodyPr>
            <a:normAutofit/>
          </a:bodyPr>
          <a:lstStyle/>
          <a:p>
            <a:pPr fontAlgn="base"/>
            <a:r>
              <a:rPr lang="en-GB">
                <a:solidFill>
                  <a:schemeClr val="bg1"/>
                </a:solidFill>
                <a:latin typeface="SassoonCRInfant" panose="00000400000000000000" pitchFamily="2" charset="0"/>
              </a:rPr>
              <a:t>We have adapted the pupil premium offer to ensure it is more personalised to provide individual support to each child. </a:t>
            </a:r>
          </a:p>
          <a:p>
            <a:pPr fontAlgn="base"/>
            <a:r>
              <a:rPr lang="en-GB">
                <a:solidFill>
                  <a:schemeClr val="bg1"/>
                </a:solidFill>
                <a:latin typeface="SassoonCRInfant" panose="00000400000000000000" pitchFamily="2" charset="0"/>
              </a:rPr>
              <a:t>Should you feel that you could be eligible for free school meals then please contact the office</a:t>
            </a:r>
          </a:p>
        </p:txBody>
      </p:sp>
      <p:pic>
        <p:nvPicPr>
          <p:cNvPr id="5" name="Picture 4" descr="A white paper with text and images&#10;&#10;AI-generated content may be incorrect.">
            <a:extLst>
              <a:ext uri="{FF2B5EF4-FFF2-40B4-BE49-F238E27FC236}">
                <a16:creationId xmlns:a16="http://schemas.microsoft.com/office/drawing/2014/main" id="{CE481C41-F4E0-C5A6-1366-3E4E67B2E2D4}"/>
              </a:ext>
            </a:extLst>
          </p:cNvPr>
          <p:cNvPicPr>
            <a:picLocks noChangeAspect="1"/>
          </p:cNvPicPr>
          <p:nvPr/>
        </p:nvPicPr>
        <p:blipFill>
          <a:blip r:embed="rId5"/>
          <a:stretch>
            <a:fillRect/>
          </a:stretch>
        </p:blipFill>
        <p:spPr>
          <a:xfrm>
            <a:off x="5258496" y="125729"/>
            <a:ext cx="6733479" cy="6666143"/>
          </a:xfrm>
          <a:prstGeom prst="rect">
            <a:avLst/>
          </a:prstGeom>
          <a:ln>
            <a:noFill/>
          </a:ln>
          <a:effectLst>
            <a:outerShdw blurRad="76200" dist="63500" dir="5040000" algn="tl" rotWithShape="0">
              <a:srgbClr val="000000">
                <a:alpha val="41000"/>
              </a:srgbClr>
            </a:outerShdw>
          </a:effectLst>
        </p:spPr>
      </p:pic>
    </p:spTree>
    <p:extLst>
      <p:ext uri="{BB962C8B-B14F-4D97-AF65-F5344CB8AC3E}">
        <p14:creationId xmlns:p14="http://schemas.microsoft.com/office/powerpoint/2010/main" val="11966910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D1E178-87F0-438E-8DEA-8358C509A837}"/>
              </a:ext>
            </a:extLst>
          </p:cNvPr>
          <p:cNvSpPr>
            <a:spLocks noGrp="1"/>
          </p:cNvSpPr>
          <p:nvPr>
            <p:ph type="title"/>
          </p:nvPr>
        </p:nvSpPr>
        <p:spPr/>
        <p:txBody>
          <a:bodyPr/>
          <a:lstStyle/>
          <a:p>
            <a:r>
              <a:rPr lang="en-GB">
                <a:latin typeface="SassoonCRInfant" panose="00000400000000000000" pitchFamily="2" charset="0"/>
              </a:rPr>
              <a:t>Our school day</a:t>
            </a:r>
          </a:p>
        </p:txBody>
      </p:sp>
      <p:sp>
        <p:nvSpPr>
          <p:cNvPr id="3" name="Content Placeholder 2">
            <a:extLst>
              <a:ext uri="{FF2B5EF4-FFF2-40B4-BE49-F238E27FC236}">
                <a16:creationId xmlns:a16="http://schemas.microsoft.com/office/drawing/2014/main" id="{0D2565F1-3541-4E01-8599-33C780651D55}"/>
              </a:ext>
            </a:extLst>
          </p:cNvPr>
          <p:cNvSpPr>
            <a:spLocks noGrp="1"/>
          </p:cNvSpPr>
          <p:nvPr>
            <p:ph sz="half" idx="1"/>
          </p:nvPr>
        </p:nvSpPr>
        <p:spPr>
          <a:xfrm>
            <a:off x="104775" y="2928670"/>
            <a:ext cx="4905375" cy="3680474"/>
          </a:xfrm>
        </p:spPr>
        <p:txBody>
          <a:bodyPr vert="horz" lIns="91440" tIns="45720" rIns="91440" bIns="45720" rtlCol="0" anchor="t">
            <a:normAutofit fontScale="92500" lnSpcReduction="20000"/>
          </a:bodyPr>
          <a:lstStyle/>
          <a:p>
            <a:pPr marL="0" indent="0">
              <a:buNone/>
            </a:pPr>
            <a:r>
              <a:rPr lang="en-GB" sz="2800">
                <a:solidFill>
                  <a:schemeClr val="bg1"/>
                </a:solidFill>
                <a:latin typeface="SassoonCRInfant" panose="00000400000000000000" pitchFamily="2" charset="0"/>
              </a:rPr>
              <a:t>8:40am – Meet children</a:t>
            </a:r>
            <a:br>
              <a:rPr lang="en-GB" sz="2800">
                <a:solidFill>
                  <a:schemeClr val="bg1"/>
                </a:solidFill>
                <a:latin typeface="SassoonCRInfant" panose="00000400000000000000" pitchFamily="2" charset="0"/>
              </a:rPr>
            </a:br>
            <a:endParaRPr lang="en-GB" sz="2800">
              <a:solidFill>
                <a:schemeClr val="bg1"/>
              </a:solidFill>
              <a:latin typeface="SassoonCRInfant" panose="00000400000000000000" pitchFamily="2" charset="0"/>
            </a:endParaRPr>
          </a:p>
          <a:p>
            <a:pPr marL="0" indent="0">
              <a:buNone/>
            </a:pPr>
            <a:r>
              <a:rPr lang="en-GB" sz="2800">
                <a:solidFill>
                  <a:schemeClr val="bg1"/>
                </a:solidFill>
                <a:latin typeface="SassoonCRInfant" panose="00000400000000000000" pitchFamily="2" charset="0"/>
              </a:rPr>
              <a:t>8:45am (gates and doors close) –Register and morning work</a:t>
            </a:r>
          </a:p>
          <a:p>
            <a:pPr marL="0" indent="0">
              <a:buNone/>
            </a:pPr>
            <a:br>
              <a:rPr lang="en-GB" sz="2800">
                <a:solidFill>
                  <a:schemeClr val="bg1"/>
                </a:solidFill>
                <a:latin typeface="SassoonCRInfant" panose="00000400000000000000" pitchFamily="2" charset="0"/>
              </a:rPr>
            </a:br>
            <a:r>
              <a:rPr lang="en-GB" sz="2800">
                <a:solidFill>
                  <a:schemeClr val="bg1"/>
                </a:solidFill>
                <a:latin typeface="SassoonCRInfant" panose="00000400000000000000" pitchFamily="2" charset="0"/>
              </a:rPr>
              <a:t>10:20am – Morning break</a:t>
            </a:r>
          </a:p>
          <a:p>
            <a:pPr marL="0" indent="0">
              <a:buNone/>
            </a:pPr>
            <a:br>
              <a:rPr lang="en-GB" sz="2800">
                <a:solidFill>
                  <a:schemeClr val="bg1"/>
                </a:solidFill>
                <a:latin typeface="SassoonCRInfant" panose="00000400000000000000" pitchFamily="2" charset="0"/>
              </a:rPr>
            </a:br>
            <a:r>
              <a:rPr lang="en-GB" sz="2800">
                <a:solidFill>
                  <a:schemeClr val="bg1"/>
                </a:solidFill>
                <a:latin typeface="SassoonCRInfant" panose="00000400000000000000" pitchFamily="2" charset="0"/>
              </a:rPr>
              <a:t>12:15pm – Lunch time</a:t>
            </a:r>
          </a:p>
          <a:p>
            <a:pPr marL="0" indent="0">
              <a:buNone/>
            </a:pPr>
            <a:br>
              <a:rPr lang="en-GB" sz="2800">
                <a:solidFill>
                  <a:schemeClr val="bg1"/>
                </a:solidFill>
                <a:latin typeface="SassoonCRInfant" panose="00000400000000000000" pitchFamily="2" charset="0"/>
              </a:rPr>
            </a:br>
            <a:r>
              <a:rPr lang="en-GB" sz="2800">
                <a:solidFill>
                  <a:schemeClr val="bg1"/>
                </a:solidFill>
                <a:latin typeface="SassoonCRInfant" panose="00000400000000000000" pitchFamily="2" charset="0"/>
              </a:rPr>
              <a:t>3:15pm – Home time</a:t>
            </a:r>
          </a:p>
          <a:p>
            <a:pPr marL="0" indent="0">
              <a:buNone/>
            </a:pPr>
            <a:endParaRPr lang="en-US" sz="2800">
              <a:latin typeface="SassoonCRInfant" panose="00000400000000000000" pitchFamily="2" charset="0"/>
            </a:endParaRPr>
          </a:p>
          <a:p>
            <a:pPr marL="0" indent="0">
              <a:buNone/>
            </a:pPr>
            <a:endParaRPr lang="en-GB" sz="2800">
              <a:latin typeface="SassoonCRInfant" panose="00000400000000000000" pitchFamily="2" charset="0"/>
            </a:endParaRPr>
          </a:p>
        </p:txBody>
      </p:sp>
      <p:sp>
        <p:nvSpPr>
          <p:cNvPr id="5" name="Content Placeholder 4">
            <a:extLst>
              <a:ext uri="{FF2B5EF4-FFF2-40B4-BE49-F238E27FC236}">
                <a16:creationId xmlns:a16="http://schemas.microsoft.com/office/drawing/2014/main" id="{01CB438A-7139-4CEC-9BFF-48E7F081F3E8}"/>
              </a:ext>
            </a:extLst>
          </p:cNvPr>
          <p:cNvSpPr>
            <a:spLocks noGrp="1"/>
          </p:cNvSpPr>
          <p:nvPr>
            <p:ph sz="half" idx="2"/>
          </p:nvPr>
        </p:nvSpPr>
        <p:spPr>
          <a:xfrm>
            <a:off x="5182749" y="2505456"/>
            <a:ext cx="6398503" cy="3599316"/>
          </a:xfrm>
        </p:spPr>
        <p:txBody>
          <a:bodyPr>
            <a:normAutofit fontScale="92500" lnSpcReduction="20000"/>
          </a:bodyPr>
          <a:lstStyle/>
          <a:p>
            <a:pPr marL="0" indent="0">
              <a:buNone/>
            </a:pPr>
            <a:endParaRPr lang="en-US" sz="2800" b="1">
              <a:solidFill>
                <a:schemeClr val="bg1"/>
              </a:solidFill>
              <a:latin typeface="SassoonCRInfant" panose="00000400000000000000" pitchFamily="2" charset="0"/>
            </a:endParaRPr>
          </a:p>
          <a:p>
            <a:r>
              <a:rPr lang="en-US" sz="2800">
                <a:solidFill>
                  <a:schemeClr val="bg1"/>
                </a:solidFill>
                <a:latin typeface="SassoonCRInfant" panose="00000400000000000000" pitchFamily="2" charset="0"/>
              </a:rPr>
              <a:t>One hour of mathematics</a:t>
            </a:r>
          </a:p>
          <a:p>
            <a:r>
              <a:rPr lang="en-US" sz="2800">
                <a:solidFill>
                  <a:schemeClr val="bg1"/>
                </a:solidFill>
                <a:latin typeface="SassoonCRInfant" panose="00000400000000000000" pitchFamily="2" charset="0"/>
              </a:rPr>
              <a:t>Fifteen minutes of ‘Mastery of Number’</a:t>
            </a:r>
          </a:p>
          <a:p>
            <a:r>
              <a:rPr lang="en-US" sz="2800">
                <a:solidFill>
                  <a:schemeClr val="bg1"/>
                </a:solidFill>
                <a:latin typeface="SassoonCRInfant" panose="00000400000000000000" pitchFamily="2" charset="0"/>
              </a:rPr>
              <a:t>One hour of English</a:t>
            </a:r>
          </a:p>
          <a:p>
            <a:r>
              <a:rPr lang="en-US" sz="2800">
                <a:solidFill>
                  <a:schemeClr val="bg1"/>
                </a:solidFill>
                <a:latin typeface="SassoonCRInfant" panose="00000400000000000000" pitchFamily="2" charset="0"/>
              </a:rPr>
              <a:t>Thirty minutes reading lesson</a:t>
            </a:r>
          </a:p>
          <a:p>
            <a:r>
              <a:rPr lang="en-US" sz="2800">
                <a:solidFill>
                  <a:schemeClr val="bg1"/>
                </a:solidFill>
                <a:latin typeface="SassoonCRInfant" panose="00000400000000000000" pitchFamily="2" charset="0"/>
              </a:rPr>
              <a:t>Twenty minutes spelling lesson (three times a week)</a:t>
            </a:r>
          </a:p>
          <a:p>
            <a:r>
              <a:rPr lang="en-US" sz="2800">
                <a:solidFill>
                  <a:schemeClr val="bg1"/>
                </a:solidFill>
                <a:latin typeface="SassoonCRInfant" panose="00000400000000000000" pitchFamily="2" charset="0"/>
              </a:rPr>
              <a:t>Enquiry curriculum in the afternoons (more to follow)</a:t>
            </a:r>
          </a:p>
          <a:p>
            <a:endParaRPr lang="en-GB" sz="2800">
              <a:latin typeface="SassoonCRInfant" panose="00000400000000000000" pitchFamily="2" charset="0"/>
            </a:endParaRPr>
          </a:p>
        </p:txBody>
      </p:sp>
      <p:pic>
        <p:nvPicPr>
          <p:cNvPr id="4" name="Picture 3">
            <a:extLst>
              <a:ext uri="{FF2B5EF4-FFF2-40B4-BE49-F238E27FC236}">
                <a16:creationId xmlns:a16="http://schemas.microsoft.com/office/drawing/2014/main" id="{2C4E2DBC-C28D-400C-8F32-BE58A2D357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7" name="TextBox 6">
            <a:extLst>
              <a:ext uri="{FF2B5EF4-FFF2-40B4-BE49-F238E27FC236}">
                <a16:creationId xmlns:a16="http://schemas.microsoft.com/office/drawing/2014/main" id="{3E624808-7B7C-4DB7-8908-002C877F5CE6}"/>
              </a:ext>
            </a:extLst>
          </p:cNvPr>
          <p:cNvSpPr txBox="1"/>
          <p:nvPr/>
        </p:nvSpPr>
        <p:spPr>
          <a:xfrm>
            <a:off x="2439251" y="2095672"/>
            <a:ext cx="6096000" cy="646331"/>
          </a:xfrm>
          <a:prstGeom prst="rect">
            <a:avLst/>
          </a:prstGeom>
          <a:noFill/>
        </p:spPr>
        <p:txBody>
          <a:bodyPr wrap="square">
            <a:spAutoFit/>
          </a:bodyPr>
          <a:lstStyle/>
          <a:p>
            <a:pPr marL="0" indent="0" algn="ctr">
              <a:buNone/>
            </a:pPr>
            <a:r>
              <a:rPr lang="en-US" sz="3600" b="1" u="sng">
                <a:solidFill>
                  <a:schemeClr val="bg1"/>
                </a:solidFill>
                <a:latin typeface="SassoonCRInfant" panose="00000400000000000000" pitchFamily="2" charset="0"/>
              </a:rPr>
              <a:t>Daily timetable</a:t>
            </a:r>
          </a:p>
        </p:txBody>
      </p:sp>
    </p:spTree>
    <p:extLst>
      <p:ext uri="{BB962C8B-B14F-4D97-AF65-F5344CB8AC3E}">
        <p14:creationId xmlns:p14="http://schemas.microsoft.com/office/powerpoint/2010/main" val="34407927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atin typeface="SassoonCRInfant" panose="00000400000000000000" pitchFamily="2" charset="0"/>
              </a:rPr>
              <a:t>Reading</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5" name="Content Placeholder 2"/>
          <p:cNvSpPr>
            <a:spLocks noGrp="1"/>
          </p:cNvSpPr>
          <p:nvPr>
            <p:ph idx="1"/>
          </p:nvPr>
        </p:nvSpPr>
        <p:spPr>
          <a:xfrm>
            <a:off x="674354" y="2337439"/>
            <a:ext cx="10348923" cy="4142950"/>
          </a:xfrm>
        </p:spPr>
        <p:txBody>
          <a:bodyPr>
            <a:normAutofit/>
          </a:bodyPr>
          <a:lstStyle/>
          <a:p>
            <a:r>
              <a:rPr lang="en-GB" sz="2800">
                <a:solidFill>
                  <a:schemeClr val="bg1"/>
                </a:solidFill>
                <a:latin typeface="SassoonCRInfant" panose="00000400000000000000" pitchFamily="2" charset="0"/>
              </a:rPr>
              <a:t>Daily whole class reading following our reading journey </a:t>
            </a:r>
          </a:p>
          <a:p>
            <a:r>
              <a:rPr lang="en-GB" sz="2800">
                <a:solidFill>
                  <a:schemeClr val="bg1"/>
                </a:solidFill>
                <a:latin typeface="SassoonCRInfant" panose="00000400000000000000" pitchFamily="2" charset="0"/>
              </a:rPr>
              <a:t>Please read </a:t>
            </a:r>
            <a:r>
              <a:rPr lang="en-GB" sz="2800" u="sng">
                <a:solidFill>
                  <a:schemeClr val="bg1"/>
                </a:solidFill>
                <a:latin typeface="SassoonCRInfant" panose="00000400000000000000" pitchFamily="2" charset="0"/>
              </a:rPr>
              <a:t>every day</a:t>
            </a:r>
            <a:r>
              <a:rPr lang="en-GB" sz="2800">
                <a:solidFill>
                  <a:schemeClr val="bg1"/>
                </a:solidFill>
                <a:latin typeface="SassoonCRInfant" panose="00000400000000000000" pitchFamily="2" charset="0"/>
              </a:rPr>
              <a:t> with your child, two reading books are given each week</a:t>
            </a:r>
          </a:p>
          <a:p>
            <a:r>
              <a:rPr lang="en-GB" sz="2800">
                <a:solidFill>
                  <a:schemeClr val="bg1"/>
                </a:solidFill>
                <a:latin typeface="SassoonCRInfant" panose="00000400000000000000" pitchFamily="2" charset="0"/>
              </a:rPr>
              <a:t>Ask questions to check their understanding</a:t>
            </a:r>
          </a:p>
          <a:p>
            <a:r>
              <a:rPr lang="en-GB" sz="2800">
                <a:solidFill>
                  <a:schemeClr val="bg1"/>
                </a:solidFill>
                <a:latin typeface="SassoonCRInfant" panose="00000400000000000000" pitchFamily="2" charset="0"/>
              </a:rPr>
              <a:t>Children are expected to read aloud</a:t>
            </a:r>
          </a:p>
          <a:p>
            <a:pPr marL="0" indent="0">
              <a:buNone/>
            </a:pPr>
            <a:r>
              <a:rPr lang="en-GB" sz="2800">
                <a:solidFill>
                  <a:schemeClr val="bg1"/>
                </a:solidFill>
                <a:latin typeface="SassoonCRInfant" panose="00000400000000000000" pitchFamily="2" charset="0"/>
              </a:rPr>
              <a:t>with fluency, pace and expression.</a:t>
            </a:r>
          </a:p>
        </p:txBody>
      </p:sp>
      <p:sp>
        <p:nvSpPr>
          <p:cNvPr id="3" name="AutoShape 2" descr="Image result for reading egg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2" descr="Image preview">
            <a:extLst>
              <a:ext uri="{FF2B5EF4-FFF2-40B4-BE49-F238E27FC236}">
                <a16:creationId xmlns:a16="http://schemas.microsoft.com/office/drawing/2014/main" id="{0BA00FD0-746E-45C6-A387-0D95E51A1CE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3598" b="24724"/>
          <a:stretch/>
        </p:blipFill>
        <p:spPr bwMode="auto">
          <a:xfrm>
            <a:off x="6988629" y="4408914"/>
            <a:ext cx="4876800" cy="23793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87800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49778-C94D-43CC-98B2-3E7B067D7A93}"/>
              </a:ext>
            </a:extLst>
          </p:cNvPr>
          <p:cNvSpPr>
            <a:spLocks noGrp="1"/>
          </p:cNvSpPr>
          <p:nvPr>
            <p:ph type="title"/>
          </p:nvPr>
        </p:nvSpPr>
        <p:spPr/>
        <p:txBody>
          <a:bodyPr/>
          <a:lstStyle/>
          <a:p>
            <a:r>
              <a:rPr lang="en-US">
                <a:latin typeface="SassoonCRInfant" panose="00000400000000000000" pitchFamily="2" charset="0"/>
              </a:rPr>
              <a:t>Keep reading with the library challenge!</a:t>
            </a:r>
            <a:endParaRPr lang="en-GB">
              <a:latin typeface="SassoonCRInfant" panose="00000400000000000000" pitchFamily="2" charset="0"/>
            </a:endParaRPr>
          </a:p>
        </p:txBody>
      </p:sp>
      <p:sp>
        <p:nvSpPr>
          <p:cNvPr id="5" name="TextBox 4">
            <a:extLst>
              <a:ext uri="{FF2B5EF4-FFF2-40B4-BE49-F238E27FC236}">
                <a16:creationId xmlns:a16="http://schemas.microsoft.com/office/drawing/2014/main" id="{6E3BDB8C-E9C2-45F7-805E-8C12E7DE669B}"/>
              </a:ext>
            </a:extLst>
          </p:cNvPr>
          <p:cNvSpPr txBox="1"/>
          <p:nvPr/>
        </p:nvSpPr>
        <p:spPr>
          <a:xfrm>
            <a:off x="895737" y="6191390"/>
            <a:ext cx="10133045" cy="523220"/>
          </a:xfrm>
          <a:prstGeom prst="rect">
            <a:avLst/>
          </a:prstGeom>
          <a:noFill/>
        </p:spPr>
        <p:txBody>
          <a:bodyPr wrap="square" rtlCol="0">
            <a:spAutoFit/>
          </a:bodyPr>
          <a:lstStyle/>
          <a:p>
            <a:pPr algn="ctr"/>
            <a:r>
              <a:rPr lang="en-US" sz="2800">
                <a:solidFill>
                  <a:schemeClr val="bg1"/>
                </a:solidFill>
                <a:latin typeface="SassoonCRInfant" panose="00000400000000000000" pitchFamily="2" charset="0"/>
              </a:rPr>
              <a:t>4</a:t>
            </a:r>
            <a:r>
              <a:rPr lang="en-US" sz="2800" baseline="30000">
                <a:solidFill>
                  <a:schemeClr val="bg1"/>
                </a:solidFill>
                <a:latin typeface="SassoonCRInfant" panose="00000400000000000000" pitchFamily="2" charset="0"/>
              </a:rPr>
              <a:t>th </a:t>
            </a:r>
            <a:r>
              <a:rPr lang="en-US" sz="2800">
                <a:solidFill>
                  <a:schemeClr val="bg1"/>
                </a:solidFill>
                <a:latin typeface="SassoonCRInfant" panose="00000400000000000000" pitchFamily="2" charset="0"/>
              </a:rPr>
              <a:t>July – 12</a:t>
            </a:r>
            <a:r>
              <a:rPr lang="en-US" sz="2800" baseline="30000">
                <a:solidFill>
                  <a:schemeClr val="bg1"/>
                </a:solidFill>
                <a:latin typeface="SassoonCRInfant" panose="00000400000000000000" pitchFamily="2" charset="0"/>
              </a:rPr>
              <a:t>th</a:t>
            </a:r>
            <a:r>
              <a:rPr lang="en-US" sz="2800">
                <a:solidFill>
                  <a:schemeClr val="bg1"/>
                </a:solidFill>
                <a:latin typeface="SassoonCRInfant" panose="00000400000000000000" pitchFamily="2" charset="0"/>
              </a:rPr>
              <a:t> September </a:t>
            </a:r>
            <a:r>
              <a:rPr lang="en-US" sz="2400">
                <a:solidFill>
                  <a:schemeClr val="bg1"/>
                </a:solidFill>
                <a:latin typeface="SassoonCRInfant" panose="00000400000000000000" pitchFamily="2" charset="0"/>
              </a:rPr>
              <a:t>(further information can be found online)</a:t>
            </a:r>
            <a:endParaRPr lang="en-GB" sz="2800">
              <a:solidFill>
                <a:schemeClr val="bg1"/>
              </a:solidFill>
              <a:latin typeface="SassoonCRInfant" panose="00000400000000000000" pitchFamily="2" charset="0"/>
            </a:endParaRPr>
          </a:p>
        </p:txBody>
      </p:sp>
      <p:pic>
        <p:nvPicPr>
          <p:cNvPr id="6" name="Picture 5">
            <a:extLst>
              <a:ext uri="{FF2B5EF4-FFF2-40B4-BE49-F238E27FC236}">
                <a16:creationId xmlns:a16="http://schemas.microsoft.com/office/drawing/2014/main" id="{AA9C59F8-1200-4D7D-B132-00683EF0B9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1026" name="Picture 2" descr="Summer Reading Challenge - Read to the Beat">
            <a:extLst>
              <a:ext uri="{FF2B5EF4-FFF2-40B4-BE49-F238E27FC236}">
                <a16:creationId xmlns:a16="http://schemas.microsoft.com/office/drawing/2014/main" id="{15D62589-44B7-4190-AFA9-9DB4CE8A174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19592" y="1724915"/>
            <a:ext cx="7685337" cy="432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24322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a:latin typeface="SassoonCRInfant" panose="00000400000000000000" pitchFamily="2" charset="0"/>
              </a:rPr>
              <a:t>Writing</a:t>
            </a:r>
          </a:p>
        </p:txBody>
      </p:sp>
      <p:sp>
        <p:nvSpPr>
          <p:cNvPr id="11" name="Content Placeholder 10">
            <a:extLst>
              <a:ext uri="{FF2B5EF4-FFF2-40B4-BE49-F238E27FC236}">
                <a16:creationId xmlns:a16="http://schemas.microsoft.com/office/drawing/2014/main" id="{6412ABBA-02DF-4C16-8422-16906AF09283}"/>
              </a:ext>
            </a:extLst>
          </p:cNvPr>
          <p:cNvSpPr>
            <a:spLocks noGrp="1"/>
          </p:cNvSpPr>
          <p:nvPr>
            <p:ph sz="half" idx="1"/>
          </p:nvPr>
        </p:nvSpPr>
        <p:spPr>
          <a:xfrm>
            <a:off x="70719" y="2252898"/>
            <a:ext cx="4894413" cy="4110580"/>
          </a:xfrm>
        </p:spPr>
        <p:txBody>
          <a:bodyPr>
            <a:normAutofit lnSpcReduction="10000"/>
          </a:bodyPr>
          <a:lstStyle/>
          <a:p>
            <a:pPr marL="0" indent="0" algn="ctr">
              <a:buNone/>
            </a:pPr>
            <a:r>
              <a:rPr lang="en-US" sz="2800" u="sng">
                <a:solidFill>
                  <a:schemeClr val="bg1"/>
                </a:solidFill>
                <a:latin typeface="SassoonCRInfant" panose="00000400000000000000" pitchFamily="2" charset="0"/>
              </a:rPr>
              <a:t>Text types:</a:t>
            </a:r>
          </a:p>
          <a:p>
            <a:endParaRPr lang="en-US" sz="2800">
              <a:solidFill>
                <a:schemeClr val="bg1"/>
              </a:solidFill>
              <a:latin typeface="SassoonCRInfant" panose="00000400000000000000" pitchFamily="2" charset="0"/>
            </a:endParaRPr>
          </a:p>
          <a:p>
            <a:r>
              <a:rPr lang="en-US" sz="2800">
                <a:solidFill>
                  <a:schemeClr val="bg1"/>
                </a:solidFill>
                <a:latin typeface="SassoonCRInfant" panose="00000400000000000000" pitchFamily="2" charset="0"/>
              </a:rPr>
              <a:t>Setting and character descriptions</a:t>
            </a:r>
          </a:p>
          <a:p>
            <a:r>
              <a:rPr lang="en-US" sz="2800">
                <a:solidFill>
                  <a:schemeClr val="bg1"/>
                </a:solidFill>
                <a:latin typeface="SassoonCRInfant" panose="00000400000000000000" pitchFamily="2" charset="0"/>
              </a:rPr>
              <a:t>Recounts (diary)</a:t>
            </a:r>
          </a:p>
          <a:p>
            <a:r>
              <a:rPr lang="en-US" sz="2800">
                <a:solidFill>
                  <a:schemeClr val="bg1"/>
                </a:solidFill>
                <a:latin typeface="SassoonCRInfant" panose="00000400000000000000" pitchFamily="2" charset="0"/>
              </a:rPr>
              <a:t>Letter</a:t>
            </a:r>
          </a:p>
          <a:p>
            <a:r>
              <a:rPr lang="en-US" sz="2800">
                <a:solidFill>
                  <a:schemeClr val="bg1"/>
                </a:solidFill>
                <a:latin typeface="SassoonCRInfant" panose="00000400000000000000" pitchFamily="2" charset="0"/>
              </a:rPr>
              <a:t>Instructions</a:t>
            </a:r>
          </a:p>
          <a:p>
            <a:r>
              <a:rPr lang="en-US" sz="2800">
                <a:solidFill>
                  <a:schemeClr val="bg1"/>
                </a:solidFill>
                <a:latin typeface="SassoonCRInfant" panose="00000400000000000000" pitchFamily="2" charset="0"/>
              </a:rPr>
              <a:t>Non-chronological reports</a:t>
            </a:r>
          </a:p>
          <a:p>
            <a:r>
              <a:rPr lang="en-US" sz="2800">
                <a:solidFill>
                  <a:schemeClr val="bg1"/>
                </a:solidFill>
                <a:latin typeface="SassoonCRInfant" panose="00000400000000000000" pitchFamily="2" charset="0"/>
              </a:rPr>
              <a:t>Action scenes</a:t>
            </a:r>
          </a:p>
        </p:txBody>
      </p:sp>
      <p:sp>
        <p:nvSpPr>
          <p:cNvPr id="12" name="Content Placeholder 11">
            <a:extLst>
              <a:ext uri="{FF2B5EF4-FFF2-40B4-BE49-F238E27FC236}">
                <a16:creationId xmlns:a16="http://schemas.microsoft.com/office/drawing/2014/main" id="{4170AA1A-3BED-4318-ABC9-8688598ABAEB}"/>
              </a:ext>
            </a:extLst>
          </p:cNvPr>
          <p:cNvSpPr>
            <a:spLocks noGrp="1"/>
          </p:cNvSpPr>
          <p:nvPr>
            <p:ph sz="half" idx="2"/>
          </p:nvPr>
        </p:nvSpPr>
        <p:spPr>
          <a:xfrm>
            <a:off x="7579028" y="2248371"/>
            <a:ext cx="4700058" cy="4605102"/>
          </a:xfrm>
        </p:spPr>
        <p:txBody>
          <a:bodyPr>
            <a:normAutofit lnSpcReduction="10000"/>
          </a:bodyPr>
          <a:lstStyle/>
          <a:p>
            <a:pPr marL="0" indent="0" algn="ctr">
              <a:buNone/>
            </a:pPr>
            <a:r>
              <a:rPr lang="en-US" u="sng">
                <a:solidFill>
                  <a:schemeClr val="bg1"/>
                </a:solidFill>
                <a:latin typeface="SassoonCRInfant" panose="00000400000000000000" pitchFamily="2" charset="0"/>
              </a:rPr>
              <a:t>Key skills</a:t>
            </a:r>
          </a:p>
          <a:p>
            <a:pPr marL="0" indent="0">
              <a:buNone/>
            </a:pPr>
            <a:endParaRPr lang="en-US">
              <a:solidFill>
                <a:schemeClr val="bg1"/>
              </a:solidFill>
              <a:latin typeface="SassoonCRInfant" panose="00000400000000000000" pitchFamily="2" charset="0"/>
            </a:endParaRPr>
          </a:p>
          <a:p>
            <a:pPr marL="0" indent="0">
              <a:buNone/>
            </a:pPr>
            <a:endParaRPr lang="en-US">
              <a:solidFill>
                <a:schemeClr val="bg1"/>
              </a:solidFill>
              <a:latin typeface="SassoonCRInfant" panose="00000400000000000000" pitchFamily="2" charset="0"/>
            </a:endParaRPr>
          </a:p>
          <a:p>
            <a:pPr marL="0" indent="0">
              <a:buNone/>
            </a:pPr>
            <a:endParaRPr lang="en-US">
              <a:solidFill>
                <a:schemeClr val="bg1"/>
              </a:solidFill>
              <a:latin typeface="SassoonCRInfant" panose="00000400000000000000" pitchFamily="2" charset="0"/>
            </a:endParaRPr>
          </a:p>
          <a:p>
            <a:pPr marL="0" indent="0">
              <a:buNone/>
            </a:pPr>
            <a:endParaRPr lang="en-US">
              <a:solidFill>
                <a:schemeClr val="bg1"/>
              </a:solidFill>
              <a:latin typeface="SassoonCRInfant" panose="00000400000000000000" pitchFamily="2" charset="0"/>
            </a:endParaRPr>
          </a:p>
          <a:p>
            <a:r>
              <a:rPr lang="en-US">
                <a:solidFill>
                  <a:schemeClr val="bg1"/>
                </a:solidFill>
                <a:latin typeface="SassoonCRInfant" panose="00000400000000000000" pitchFamily="2" charset="0"/>
              </a:rPr>
              <a:t>Sentence punctuation (. ! , ?)</a:t>
            </a:r>
          </a:p>
          <a:p>
            <a:r>
              <a:rPr lang="en-US">
                <a:solidFill>
                  <a:schemeClr val="bg1"/>
                </a:solidFill>
                <a:latin typeface="SassoonCRInfant" panose="00000400000000000000" pitchFamily="2" charset="0"/>
              </a:rPr>
              <a:t>Grammar: nouns, adjectives, verbs and adverbs.</a:t>
            </a:r>
          </a:p>
          <a:p>
            <a:r>
              <a:rPr lang="en-US">
                <a:solidFill>
                  <a:schemeClr val="bg1"/>
                </a:solidFill>
                <a:latin typeface="SassoonCRInfant" panose="00000400000000000000" pitchFamily="2" charset="0"/>
              </a:rPr>
              <a:t>Conjunctions.</a:t>
            </a:r>
          </a:p>
          <a:p>
            <a:r>
              <a:rPr lang="en-US">
                <a:solidFill>
                  <a:schemeClr val="bg1"/>
                </a:solidFill>
                <a:latin typeface="SassoonCRInfant" panose="00000400000000000000" pitchFamily="2" charset="0"/>
              </a:rPr>
              <a:t>Sequencing and organization.</a:t>
            </a:r>
          </a:p>
          <a:p>
            <a:pPr marL="0" indent="0">
              <a:buNone/>
            </a:pPr>
            <a:endParaRPr lang="en-US">
              <a:latin typeface="SassoonCRInfant" panose="00000400000000000000" pitchFamily="2" charset="0"/>
            </a:endParaRPr>
          </a:p>
          <a:p>
            <a:endParaRPr lang="en-GB">
              <a:latin typeface="SassoonCRInfant" panose="00000400000000000000" pitchFamily="2" charset="0"/>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54243" y="644838"/>
            <a:ext cx="1251799" cy="1254174"/>
          </a:xfrm>
          <a:prstGeom prst="rect">
            <a:avLst/>
          </a:prstGeom>
        </p:spPr>
      </p:pic>
      <p:pic>
        <p:nvPicPr>
          <p:cNvPr id="3074" name="Picture 2" descr="Image preview">
            <a:extLst>
              <a:ext uri="{FF2B5EF4-FFF2-40B4-BE49-F238E27FC236}">
                <a16:creationId xmlns:a16="http://schemas.microsoft.com/office/drawing/2014/main" id="{4B58509B-0A76-4995-BF94-F05ABDCD1FC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1868" b="23431"/>
          <a:stretch/>
        </p:blipFill>
        <p:spPr bwMode="auto">
          <a:xfrm rot="5400000">
            <a:off x="3976912" y="3099270"/>
            <a:ext cx="4394280" cy="2417837"/>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70F68028-B7FA-481C-AA49-DACFC1546DAB}"/>
              </a:ext>
            </a:extLst>
          </p:cNvPr>
          <p:cNvPicPr>
            <a:picLocks noChangeAspect="1"/>
          </p:cNvPicPr>
          <p:nvPr/>
        </p:nvPicPr>
        <p:blipFill rotWithShape="1">
          <a:blip r:embed="rId5"/>
          <a:srcRect l="15914" t="9191" r="14779" b="70892"/>
          <a:stretch/>
        </p:blipFill>
        <p:spPr>
          <a:xfrm>
            <a:off x="7859480" y="2868427"/>
            <a:ext cx="2964030" cy="1121146"/>
          </a:xfrm>
          <a:prstGeom prst="rect">
            <a:avLst/>
          </a:prstGeom>
        </p:spPr>
      </p:pic>
    </p:spTree>
    <p:extLst>
      <p:ext uri="{BB962C8B-B14F-4D97-AF65-F5344CB8AC3E}">
        <p14:creationId xmlns:p14="http://schemas.microsoft.com/office/powerpoint/2010/main" val="8142634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a:latin typeface="SassoonCRInfant" panose="00000400000000000000" pitchFamily="2" charset="0"/>
              </a:rPr>
              <a:t>S</a:t>
            </a:r>
            <a:r>
              <a:rPr lang="en-GB" b="1" err="1">
                <a:latin typeface="SassoonCRInfant" panose="00000400000000000000" pitchFamily="2" charset="0"/>
              </a:rPr>
              <a:t>pelling</a:t>
            </a:r>
            <a:r>
              <a:rPr lang="en-GB" b="1">
                <a:latin typeface="SassoonCRInfant" panose="00000400000000000000" pitchFamily="2" charset="0"/>
              </a:rPr>
              <a:t> Lessons</a:t>
            </a:r>
          </a:p>
        </p:txBody>
      </p:sp>
      <p:sp>
        <p:nvSpPr>
          <p:cNvPr id="3" name="Content Placeholder 2"/>
          <p:cNvSpPr>
            <a:spLocks noGrp="1"/>
          </p:cNvSpPr>
          <p:nvPr>
            <p:ph idx="1"/>
          </p:nvPr>
        </p:nvSpPr>
        <p:spPr>
          <a:xfrm>
            <a:off x="597193" y="2277496"/>
            <a:ext cx="9613861" cy="3599316"/>
          </a:xfrm>
        </p:spPr>
        <p:txBody>
          <a:bodyPr/>
          <a:lstStyle/>
          <a:p>
            <a:endParaRPr lang="en-GB"/>
          </a:p>
          <a:p>
            <a:pPr marL="0" indent="0">
              <a:buNone/>
            </a:pPr>
            <a:endParaRPr lang="en-GB"/>
          </a:p>
          <a:p>
            <a:endParaRPr lang="en-GB"/>
          </a:p>
          <a:p>
            <a:pPr marL="0" indent="0">
              <a:buNone/>
            </a:pPr>
            <a:endParaRPr lang="en-GB"/>
          </a:p>
        </p:txBody>
      </p:sp>
      <p:sp>
        <p:nvSpPr>
          <p:cNvPr id="4" name="Content Placeholder 2"/>
          <p:cNvSpPr txBox="1">
            <a:spLocks/>
          </p:cNvSpPr>
          <p:nvPr/>
        </p:nvSpPr>
        <p:spPr>
          <a:xfrm>
            <a:off x="387465" y="2077425"/>
            <a:ext cx="11549750" cy="404215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pPr marL="0" indent="0">
              <a:buFont typeface="Arial" panose="020B0604020202020204" pitchFamily="34" charset="0"/>
              <a:buNone/>
            </a:pPr>
            <a:endParaRPr lang="en-GB" sz="2800" u="sng">
              <a:solidFill>
                <a:schemeClr val="bg1"/>
              </a:solidFill>
              <a:latin typeface="SassoonCRInfant" panose="00000400000000000000" pitchFamily="2" charset="0"/>
            </a:endParaRPr>
          </a:p>
          <a:p>
            <a:r>
              <a:rPr lang="en-GB" sz="2800">
                <a:solidFill>
                  <a:schemeClr val="bg1"/>
                </a:solidFill>
                <a:latin typeface="SassoonCRInfant" panose="00000400000000000000" pitchFamily="2" charset="0"/>
              </a:rPr>
              <a:t>Children will continue to develop their phonological awareness through three weekly spelling lessons.</a:t>
            </a:r>
          </a:p>
          <a:p>
            <a:r>
              <a:rPr lang="en-GB" sz="2800">
                <a:solidFill>
                  <a:schemeClr val="bg1"/>
                </a:solidFill>
                <a:latin typeface="SassoonCRInfant" panose="00000400000000000000" pitchFamily="2" charset="0"/>
              </a:rPr>
              <a:t>Revising Phase 3, 4 and 5 including the alternative spellings and split digraphs.</a:t>
            </a:r>
          </a:p>
          <a:p>
            <a:r>
              <a:rPr lang="en-GB" sz="2800">
                <a:solidFill>
                  <a:schemeClr val="bg1"/>
                </a:solidFill>
                <a:latin typeface="SassoonCRInfant" panose="00000400000000000000" pitchFamily="2" charset="0"/>
              </a:rPr>
              <a:t>Introducing Phase 6: suffixes, plurals and homophones.</a:t>
            </a:r>
          </a:p>
          <a:p>
            <a:r>
              <a:rPr lang="en-GB" sz="2800">
                <a:solidFill>
                  <a:schemeClr val="bg1"/>
                </a:solidFill>
                <a:latin typeface="SassoonCRInfant" panose="00000400000000000000" pitchFamily="2" charset="0"/>
              </a:rPr>
              <a:t>Common exception words (“tricky” words) e.g. would, improve, many, wild.</a:t>
            </a:r>
          </a:p>
          <a:p>
            <a:r>
              <a:rPr lang="en-US" sz="2800">
                <a:solidFill>
                  <a:schemeClr val="bg1"/>
                </a:solidFill>
                <a:latin typeface="SassoonCRInfant" panose="00000400000000000000" pitchFamily="2" charset="0"/>
              </a:rPr>
              <a:t>Target spellings as part of English lessons.</a:t>
            </a:r>
            <a:endParaRPr lang="en-GB" sz="2800">
              <a:solidFill>
                <a:schemeClr val="bg1"/>
              </a:solidFill>
              <a:latin typeface="SassoonCRInfant" panose="00000400000000000000" pitchFamily="2" charset="0"/>
            </a:endParaRPr>
          </a:p>
        </p:txBody>
      </p:sp>
      <p:pic>
        <p:nvPicPr>
          <p:cNvPr id="5" name="Picture 4">
            <a:extLst>
              <a:ext uri="{FF2B5EF4-FFF2-40B4-BE49-F238E27FC236}">
                <a16:creationId xmlns:a16="http://schemas.microsoft.com/office/drawing/2014/main" id="{C829E35D-A531-BE4C-88A0-0B3143A100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2841500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321" y="753228"/>
            <a:ext cx="10584047" cy="1080938"/>
          </a:xfrm>
        </p:spPr>
        <p:txBody>
          <a:bodyPr/>
          <a:lstStyle/>
          <a:p>
            <a:r>
              <a:rPr lang="en-GB" b="1">
                <a:latin typeface="SassoonCRInfant" panose="00000400000000000000" pitchFamily="2" charset="0"/>
              </a:rPr>
              <a:t>Handwriting</a:t>
            </a:r>
          </a:p>
        </p:txBody>
      </p:sp>
      <p:sp>
        <p:nvSpPr>
          <p:cNvPr id="3" name="Content Placeholder 2"/>
          <p:cNvSpPr>
            <a:spLocks noGrp="1"/>
          </p:cNvSpPr>
          <p:nvPr>
            <p:ph idx="1"/>
          </p:nvPr>
        </p:nvSpPr>
        <p:spPr>
          <a:xfrm>
            <a:off x="597193" y="2277496"/>
            <a:ext cx="9613861" cy="3599316"/>
          </a:xfrm>
        </p:spPr>
        <p:txBody>
          <a:bodyPr/>
          <a:lstStyle/>
          <a:p>
            <a:endParaRPr lang="en-GB"/>
          </a:p>
          <a:p>
            <a:pPr marL="0" indent="0">
              <a:buNone/>
            </a:pPr>
            <a:endParaRPr lang="en-GB"/>
          </a:p>
          <a:p>
            <a:endParaRPr lang="en-GB"/>
          </a:p>
          <a:p>
            <a:pPr marL="0" indent="0">
              <a:buNone/>
            </a:pPr>
            <a:endParaRPr lang="en-GB"/>
          </a:p>
        </p:txBody>
      </p:sp>
      <p:sp>
        <p:nvSpPr>
          <p:cNvPr id="4" name="Content Placeholder 2"/>
          <p:cNvSpPr txBox="1">
            <a:spLocks/>
          </p:cNvSpPr>
          <p:nvPr/>
        </p:nvSpPr>
        <p:spPr>
          <a:xfrm>
            <a:off x="101414" y="2056076"/>
            <a:ext cx="6240006" cy="480192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pPr marL="0" indent="0">
              <a:buFont typeface="Arial" panose="020B0604020202020204" pitchFamily="34" charset="0"/>
              <a:buNone/>
            </a:pPr>
            <a:r>
              <a:rPr lang="en-GB" sz="2800" u="sng">
                <a:solidFill>
                  <a:schemeClr val="bg1"/>
                </a:solidFill>
                <a:latin typeface="SassoonCRInfant" panose="00000400000000000000" pitchFamily="2" charset="0"/>
              </a:rPr>
              <a:t>Focus</a:t>
            </a:r>
          </a:p>
          <a:p>
            <a:r>
              <a:rPr lang="en-GB" sz="2800">
                <a:solidFill>
                  <a:schemeClr val="bg1"/>
                </a:solidFill>
                <a:latin typeface="SassoonCRInfant" panose="00000400000000000000" pitchFamily="2" charset="0"/>
              </a:rPr>
              <a:t>Continue to develop continuous cursive handwriting</a:t>
            </a:r>
          </a:p>
          <a:p>
            <a:r>
              <a:rPr lang="en-GB" sz="2800">
                <a:solidFill>
                  <a:schemeClr val="bg1"/>
                </a:solidFill>
                <a:latin typeface="SassoonCRInfant" panose="00000400000000000000" pitchFamily="2" charset="0"/>
              </a:rPr>
              <a:t>Focus on lowercase and capital letters</a:t>
            </a:r>
          </a:p>
          <a:p>
            <a:r>
              <a:rPr lang="en-GB" sz="2800">
                <a:solidFill>
                  <a:schemeClr val="bg1"/>
                </a:solidFill>
                <a:latin typeface="SassoonCRInfant" panose="00000400000000000000" pitchFamily="2" charset="0"/>
              </a:rPr>
              <a:t>Show clear ascenders and descenders</a:t>
            </a:r>
          </a:p>
          <a:p>
            <a:r>
              <a:rPr lang="en-GB" sz="2800">
                <a:solidFill>
                  <a:schemeClr val="bg1"/>
                </a:solidFill>
                <a:latin typeface="SassoonCRInfant" panose="00000400000000000000" pitchFamily="2" charset="0"/>
              </a:rPr>
              <a:t>Introduce the different letter joins</a:t>
            </a:r>
          </a:p>
          <a:p>
            <a:r>
              <a:rPr lang="en-GB" sz="2800">
                <a:solidFill>
                  <a:schemeClr val="bg1"/>
                </a:solidFill>
                <a:latin typeface="SassoonCRInfant" panose="00000400000000000000" pitchFamily="2" charset="0"/>
              </a:rPr>
              <a:t>Encourage children to join when they are ready</a:t>
            </a:r>
          </a:p>
          <a:p>
            <a:endParaRPr lang="en-GB" sz="2800">
              <a:latin typeface="SassoonCRInfant" panose="00000400000000000000" pitchFamily="2" charset="0"/>
            </a:endParaRPr>
          </a:p>
        </p:txBody>
      </p:sp>
      <p:pic>
        <p:nvPicPr>
          <p:cNvPr id="5" name="Picture 4">
            <a:extLst>
              <a:ext uri="{FF2B5EF4-FFF2-40B4-BE49-F238E27FC236}">
                <a16:creationId xmlns:a16="http://schemas.microsoft.com/office/drawing/2014/main" id="{C829E35D-A531-BE4C-88A0-0B3143A100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7" name="Picture 6">
            <a:extLst>
              <a:ext uri="{FF2B5EF4-FFF2-40B4-BE49-F238E27FC236}">
                <a16:creationId xmlns:a16="http://schemas.microsoft.com/office/drawing/2014/main" id="{6616133A-794E-4731-BA1A-C50DDEA69F4D}"/>
              </a:ext>
            </a:extLst>
          </p:cNvPr>
          <p:cNvPicPr>
            <a:picLocks noChangeAspect="1"/>
          </p:cNvPicPr>
          <p:nvPr/>
        </p:nvPicPr>
        <p:blipFill rotWithShape="1">
          <a:blip r:embed="rId4"/>
          <a:srcRect l="51000" t="9206" b="35844"/>
          <a:stretch/>
        </p:blipFill>
        <p:spPr>
          <a:xfrm>
            <a:off x="6341420" y="2263320"/>
            <a:ext cx="5253387" cy="4387436"/>
          </a:xfrm>
          <a:prstGeom prst="rect">
            <a:avLst/>
          </a:prstGeom>
        </p:spPr>
      </p:pic>
      <p:pic>
        <p:nvPicPr>
          <p:cNvPr id="8" name="Picture 4" descr="Simple, flat pencil icon. Yellow pencil ...">
            <a:extLst>
              <a:ext uri="{FF2B5EF4-FFF2-40B4-BE49-F238E27FC236}">
                <a16:creationId xmlns:a16="http://schemas.microsoft.com/office/drawing/2014/main" id="{E7B97176-C406-465B-ADA1-CCE29A1F4E30}"/>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7423" t="6128" r="5368" b="7132"/>
          <a:stretch/>
        </p:blipFill>
        <p:spPr bwMode="auto">
          <a:xfrm rot="5400000">
            <a:off x="8425190" y="293665"/>
            <a:ext cx="1868992" cy="18589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54273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atin typeface="SassoonCRInfant" panose="00000400000000000000" pitchFamily="2" charset="0"/>
              </a:rPr>
              <a:t>Maths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5" name="Content Placeholder 2"/>
          <p:cNvSpPr>
            <a:spLocks noGrp="1"/>
          </p:cNvSpPr>
          <p:nvPr>
            <p:ph idx="1"/>
          </p:nvPr>
        </p:nvSpPr>
        <p:spPr>
          <a:xfrm>
            <a:off x="147703" y="2013604"/>
            <a:ext cx="9491609" cy="4844395"/>
          </a:xfrm>
        </p:spPr>
        <p:txBody>
          <a:bodyPr>
            <a:noAutofit/>
          </a:bodyPr>
          <a:lstStyle/>
          <a:p>
            <a:r>
              <a:rPr lang="en-GB">
                <a:solidFill>
                  <a:schemeClr val="bg1"/>
                </a:solidFill>
                <a:latin typeface="SassoonCRInfant" panose="00000400000000000000" pitchFamily="2" charset="0"/>
              </a:rPr>
              <a:t>Counting and number sequences to 100</a:t>
            </a:r>
          </a:p>
          <a:p>
            <a:r>
              <a:rPr lang="en-GB">
                <a:solidFill>
                  <a:schemeClr val="bg1"/>
                </a:solidFill>
                <a:latin typeface="SassoonCRInfant" panose="00000400000000000000" pitchFamily="2" charset="0"/>
              </a:rPr>
              <a:t>Place value of any 2-digit number</a:t>
            </a:r>
          </a:p>
          <a:p>
            <a:r>
              <a:rPr lang="en-GB">
                <a:solidFill>
                  <a:schemeClr val="bg1"/>
                </a:solidFill>
                <a:latin typeface="SassoonCRInfant" panose="00000400000000000000" pitchFamily="2" charset="0"/>
              </a:rPr>
              <a:t>+  -  x  ÷</a:t>
            </a:r>
          </a:p>
          <a:p>
            <a:r>
              <a:rPr lang="en-GB">
                <a:solidFill>
                  <a:schemeClr val="bg1"/>
                </a:solidFill>
                <a:latin typeface="SassoonCRInfant" panose="00000400000000000000" pitchFamily="2" charset="0"/>
              </a:rPr>
              <a:t>Times tables – 2, 5 and 10 times tables</a:t>
            </a:r>
          </a:p>
          <a:p>
            <a:r>
              <a:rPr lang="en-GB">
                <a:solidFill>
                  <a:schemeClr val="bg1"/>
                </a:solidFill>
                <a:latin typeface="SassoonCRInfant" panose="00000400000000000000" pitchFamily="2" charset="0"/>
              </a:rPr>
              <a:t>Fractions – ½, ¼, 1/3, ¾ </a:t>
            </a:r>
          </a:p>
          <a:p>
            <a:r>
              <a:rPr lang="en-GB">
                <a:solidFill>
                  <a:schemeClr val="bg1"/>
                </a:solidFill>
                <a:latin typeface="SassoonCRInfant" panose="00000400000000000000" pitchFamily="2" charset="0"/>
              </a:rPr>
              <a:t>Measuring length, height, mass, capacity, volume, time and temperature.</a:t>
            </a:r>
          </a:p>
          <a:p>
            <a:r>
              <a:rPr lang="en-GB">
                <a:solidFill>
                  <a:schemeClr val="bg1"/>
                </a:solidFill>
                <a:latin typeface="SassoonCRInfant" panose="00000400000000000000" pitchFamily="2" charset="0"/>
              </a:rPr>
              <a:t>Telling the time – o'clock, half past, quarter to and quarter past.</a:t>
            </a:r>
          </a:p>
          <a:p>
            <a:r>
              <a:rPr lang="en-GB">
                <a:solidFill>
                  <a:schemeClr val="bg1"/>
                </a:solidFill>
                <a:latin typeface="SassoonCRInfant" panose="00000400000000000000" pitchFamily="2" charset="0"/>
              </a:rPr>
              <a:t>2D and 3D shapes</a:t>
            </a:r>
          </a:p>
          <a:p>
            <a:r>
              <a:rPr lang="en-GB">
                <a:solidFill>
                  <a:schemeClr val="bg1"/>
                </a:solidFill>
                <a:latin typeface="SassoonCRInfant" panose="00000400000000000000" pitchFamily="2" charset="0"/>
              </a:rPr>
              <a:t>Handling data</a:t>
            </a:r>
          </a:p>
          <a:p>
            <a:r>
              <a:rPr lang="en-GB">
                <a:solidFill>
                  <a:schemeClr val="bg1"/>
                </a:solidFill>
                <a:latin typeface="SassoonCRInfant" panose="00000400000000000000" pitchFamily="2" charset="0"/>
              </a:rPr>
              <a:t>Problem solving relating to all areas. </a:t>
            </a:r>
          </a:p>
          <a:p>
            <a:endParaRPr lang="en-GB" sz="1600">
              <a:latin typeface="SassoonCRInfant" panose="00000400000000000000" pitchFamily="2" charset="0"/>
            </a:endParaRPr>
          </a:p>
        </p:txBody>
      </p:sp>
      <p:pic>
        <p:nvPicPr>
          <p:cNvPr id="4098" name="Picture 2" descr="Free Math Related Pictures, Download Free Math Related Pictures png images,  Free ClipArts on Clipart Library">
            <a:extLst>
              <a:ext uri="{FF2B5EF4-FFF2-40B4-BE49-F238E27FC236}">
                <a16:creationId xmlns:a16="http://schemas.microsoft.com/office/drawing/2014/main" id="{C4049193-BC98-4831-8640-C6A8C39C1F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0387" y="202590"/>
            <a:ext cx="2628925" cy="218221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777DE024-163D-4219-9B4B-644EA59E29C5}"/>
              </a:ext>
            </a:extLst>
          </p:cNvPr>
          <p:cNvPicPr>
            <a:picLocks noChangeAspect="1"/>
          </p:cNvPicPr>
          <p:nvPr/>
        </p:nvPicPr>
        <p:blipFill>
          <a:blip r:embed="rId5"/>
          <a:stretch>
            <a:fillRect/>
          </a:stretch>
        </p:blipFill>
        <p:spPr>
          <a:xfrm>
            <a:off x="9696702" y="2104884"/>
            <a:ext cx="2240513" cy="2240513"/>
          </a:xfrm>
          <a:prstGeom prst="rect">
            <a:avLst/>
          </a:prstGeom>
        </p:spPr>
      </p:pic>
    </p:spTree>
    <p:extLst>
      <p:ext uri="{BB962C8B-B14F-4D97-AF65-F5344CB8AC3E}">
        <p14:creationId xmlns:p14="http://schemas.microsoft.com/office/powerpoint/2010/main" val="39902478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71A3FC-5E9F-4430-BC29-E8AEAA03578E}"/>
              </a:ext>
            </a:extLst>
          </p:cNvPr>
          <p:cNvSpPr>
            <a:spLocks noGrp="1"/>
          </p:cNvSpPr>
          <p:nvPr>
            <p:ph type="title"/>
          </p:nvPr>
        </p:nvSpPr>
        <p:spPr/>
        <p:txBody>
          <a:bodyPr>
            <a:normAutofit/>
          </a:bodyPr>
          <a:lstStyle/>
          <a:p>
            <a:r>
              <a:rPr lang="en-GB">
                <a:latin typeface="SassoonCRInfant" panose="00000400000000000000" pitchFamily="2" charset="0"/>
              </a:rPr>
              <a:t>Year 2 Enquiry Curriculum</a:t>
            </a:r>
            <a:endParaRPr lang="en-GB">
              <a:highlight>
                <a:srgbClr val="FFFF00"/>
              </a:highlight>
              <a:latin typeface="SassoonCRInfant" panose="00000400000000000000" pitchFamily="2" charset="0"/>
            </a:endParaRPr>
          </a:p>
        </p:txBody>
      </p:sp>
      <p:sp>
        <p:nvSpPr>
          <p:cNvPr id="3" name="Rectangle 2">
            <a:extLst>
              <a:ext uri="{FF2B5EF4-FFF2-40B4-BE49-F238E27FC236}">
                <a16:creationId xmlns:a16="http://schemas.microsoft.com/office/drawing/2014/main" id="{29A31C88-9D78-47FE-A952-A98EFF5FC347}"/>
              </a:ext>
            </a:extLst>
          </p:cNvPr>
          <p:cNvSpPr/>
          <p:nvPr/>
        </p:nvSpPr>
        <p:spPr>
          <a:xfrm>
            <a:off x="311995" y="2086700"/>
            <a:ext cx="7474044" cy="4524315"/>
          </a:xfrm>
          <a:prstGeom prst="rect">
            <a:avLst/>
          </a:prstGeom>
        </p:spPr>
        <p:txBody>
          <a:bodyPr wrap="square" lIns="91440" tIns="45720" rIns="91440" bIns="45720" anchor="t">
            <a:spAutoFit/>
          </a:bodyPr>
          <a:lstStyle/>
          <a:p>
            <a:r>
              <a:rPr lang="en-GB" sz="2400">
                <a:solidFill>
                  <a:schemeClr val="bg1"/>
                </a:solidFill>
                <a:latin typeface="SassoonCRInfant" panose="00000400000000000000" pitchFamily="2" charset="0"/>
                <a:cs typeface="Segoe UI"/>
              </a:rPr>
              <a:t>Following our recent parent questionnaire, we are redesigning our curriculum to inspire curiosity and help children think more deeply as they build and connect their knowledge.</a:t>
            </a:r>
          </a:p>
          <a:p>
            <a:endParaRPr lang="en-GB" sz="2400">
              <a:solidFill>
                <a:schemeClr val="bg1"/>
              </a:solidFill>
              <a:latin typeface="SassoonCRInfant" panose="00000400000000000000" pitchFamily="2" charset="0"/>
              <a:cs typeface="Segoe UI"/>
            </a:endParaRPr>
          </a:p>
          <a:p>
            <a:r>
              <a:rPr lang="en-GB" sz="2400">
                <a:solidFill>
                  <a:schemeClr val="bg1"/>
                </a:solidFill>
                <a:latin typeface="SassoonCRInfant" panose="00000400000000000000" pitchFamily="2" charset="0"/>
                <a:cs typeface="Segoe UI"/>
              </a:rPr>
              <a:t>This will include bringing our school community closer together by inviting parents and carers to play a much more active role in school life. We will be sharing the learning, experiences and achievements of our children every step of the way.</a:t>
            </a:r>
          </a:p>
          <a:p>
            <a:endParaRPr lang="en-GB" sz="2400">
              <a:solidFill>
                <a:schemeClr val="bg1"/>
              </a:solidFill>
              <a:latin typeface="SassoonCRInfant" panose="00000400000000000000" pitchFamily="2" charset="0"/>
              <a:cs typeface="Segoe UI"/>
            </a:endParaRPr>
          </a:p>
          <a:p>
            <a:r>
              <a:rPr lang="en-GB" sz="2400">
                <a:solidFill>
                  <a:schemeClr val="bg1"/>
                </a:solidFill>
                <a:latin typeface="SassoonCRInfant" panose="00000400000000000000" pitchFamily="2" charset="0"/>
                <a:cs typeface="Segoe UI"/>
              </a:rPr>
              <a:t>Further information and dates will be shared with you. </a:t>
            </a:r>
            <a:endParaRPr lang="en-GB" sz="2800">
              <a:solidFill>
                <a:schemeClr val="bg1"/>
              </a:solidFill>
              <a:latin typeface="SassoonCRInfant" panose="00000400000000000000" pitchFamily="2" charset="0"/>
            </a:endParaRPr>
          </a:p>
        </p:txBody>
      </p:sp>
      <p:pic>
        <p:nvPicPr>
          <p:cNvPr id="5" name="Picture 4">
            <a:extLst>
              <a:ext uri="{FF2B5EF4-FFF2-40B4-BE49-F238E27FC236}">
                <a16:creationId xmlns:a16="http://schemas.microsoft.com/office/drawing/2014/main" id="{86629383-F70B-4C30-BAAF-398A55B412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7" name="Picture 6">
            <a:extLst>
              <a:ext uri="{FF2B5EF4-FFF2-40B4-BE49-F238E27FC236}">
                <a16:creationId xmlns:a16="http://schemas.microsoft.com/office/drawing/2014/main" id="{E30D5B6D-E46E-4771-8DE9-AB2737C1F99D}"/>
              </a:ext>
            </a:extLst>
          </p:cNvPr>
          <p:cNvPicPr>
            <a:picLocks noChangeAspect="1"/>
          </p:cNvPicPr>
          <p:nvPr/>
        </p:nvPicPr>
        <p:blipFill>
          <a:blip r:embed="rId4"/>
          <a:stretch>
            <a:fillRect/>
          </a:stretch>
        </p:blipFill>
        <p:spPr>
          <a:xfrm>
            <a:off x="7786039" y="2307248"/>
            <a:ext cx="4093966" cy="4093966"/>
          </a:xfrm>
          <a:prstGeom prst="rect">
            <a:avLst/>
          </a:prstGeom>
        </p:spPr>
      </p:pic>
    </p:spTree>
    <p:extLst>
      <p:ext uri="{BB962C8B-B14F-4D97-AF65-F5344CB8AC3E}">
        <p14:creationId xmlns:p14="http://schemas.microsoft.com/office/powerpoint/2010/main" val="23953942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71A3FC-5E9F-4430-BC29-E8AEAA03578E}"/>
              </a:ext>
            </a:extLst>
          </p:cNvPr>
          <p:cNvSpPr>
            <a:spLocks noGrp="1"/>
          </p:cNvSpPr>
          <p:nvPr>
            <p:ph type="title"/>
          </p:nvPr>
        </p:nvSpPr>
        <p:spPr/>
        <p:txBody>
          <a:bodyPr>
            <a:normAutofit/>
          </a:bodyPr>
          <a:lstStyle/>
          <a:p>
            <a:r>
              <a:rPr lang="en-GB">
                <a:latin typeface="SassoonCRInfant" panose="00000400000000000000" pitchFamily="2" charset="0"/>
              </a:rPr>
              <a:t>Year 2 Enquiry Curriculum</a:t>
            </a:r>
            <a:endParaRPr lang="en-GB">
              <a:highlight>
                <a:srgbClr val="FFFF00"/>
              </a:highlight>
              <a:latin typeface="SassoonCRInfant" panose="00000400000000000000" pitchFamily="2" charset="0"/>
            </a:endParaRPr>
          </a:p>
        </p:txBody>
      </p:sp>
      <p:sp>
        <p:nvSpPr>
          <p:cNvPr id="3" name="Rectangle 2">
            <a:extLst>
              <a:ext uri="{FF2B5EF4-FFF2-40B4-BE49-F238E27FC236}">
                <a16:creationId xmlns:a16="http://schemas.microsoft.com/office/drawing/2014/main" id="{29A31C88-9D78-47FE-A952-A98EFF5FC347}"/>
              </a:ext>
            </a:extLst>
          </p:cNvPr>
          <p:cNvSpPr/>
          <p:nvPr/>
        </p:nvSpPr>
        <p:spPr>
          <a:xfrm>
            <a:off x="150611" y="1947817"/>
            <a:ext cx="8155761" cy="4893647"/>
          </a:xfrm>
          <a:prstGeom prst="rect">
            <a:avLst/>
          </a:prstGeom>
        </p:spPr>
        <p:txBody>
          <a:bodyPr wrap="square" lIns="91440" tIns="45720" rIns="91440" bIns="45720" anchor="t">
            <a:spAutoFit/>
          </a:bodyPr>
          <a:lstStyle/>
          <a:p>
            <a:r>
              <a:rPr lang="en-GB" sz="2600" b="1">
                <a:solidFill>
                  <a:schemeClr val="bg1"/>
                </a:solidFill>
                <a:latin typeface="SassoonCRInfant" panose="00000400000000000000" pitchFamily="2" charset="0"/>
              </a:rPr>
              <a:t>Do hard times develop strength?</a:t>
            </a:r>
          </a:p>
          <a:p>
            <a:endParaRPr lang="en-GB" sz="2600">
              <a:solidFill>
                <a:schemeClr val="bg1"/>
              </a:solidFill>
              <a:latin typeface="SassoonCRInfant" panose="00000400000000000000" pitchFamily="2" charset="0"/>
            </a:endParaRPr>
          </a:p>
          <a:p>
            <a:r>
              <a:rPr lang="en-GB" sz="2600">
                <a:solidFill>
                  <a:schemeClr val="bg1"/>
                </a:solidFill>
                <a:latin typeface="SassoonCRInfant" panose="00000400000000000000" pitchFamily="2" charset="0"/>
              </a:rPr>
              <a:t>We explore this question by learning about the Great Fire of London and its impact upon the city and beyond.</a:t>
            </a:r>
          </a:p>
          <a:p>
            <a:endParaRPr lang="en-GB" sz="2600">
              <a:solidFill>
                <a:schemeClr val="bg1"/>
              </a:solidFill>
              <a:latin typeface="SassoonCRInfant" panose="00000400000000000000" pitchFamily="2" charset="0"/>
            </a:endParaRPr>
          </a:p>
          <a:p>
            <a:r>
              <a:rPr lang="en-GB" sz="2600">
                <a:solidFill>
                  <a:schemeClr val="bg1"/>
                </a:solidFill>
                <a:latin typeface="SassoonCRInfant" panose="00000400000000000000" pitchFamily="2" charset="0"/>
              </a:rPr>
              <a:t>In addition to this, we will be learning about the determination of nurses like Florence Nightingale, Mary Seacole and Edith Cavell who faced many challenges. </a:t>
            </a:r>
          </a:p>
          <a:p>
            <a:endParaRPr lang="en-GB" sz="2600">
              <a:solidFill>
                <a:schemeClr val="bg1"/>
              </a:solidFill>
              <a:latin typeface="SassoonCRInfant" panose="00000400000000000000" pitchFamily="2" charset="0"/>
            </a:endParaRPr>
          </a:p>
          <a:p>
            <a:r>
              <a:rPr lang="en-GB" sz="2600">
                <a:solidFill>
                  <a:schemeClr val="bg1"/>
                </a:solidFill>
                <a:latin typeface="SassoonCRInfant" panose="00000400000000000000" pitchFamily="2" charset="0"/>
              </a:rPr>
              <a:t>As we learn about these events, we can think about whether difficult times helped people grow stronger and make positive changes.</a:t>
            </a:r>
          </a:p>
        </p:txBody>
      </p:sp>
      <p:pic>
        <p:nvPicPr>
          <p:cNvPr id="5" name="Picture 4">
            <a:extLst>
              <a:ext uri="{FF2B5EF4-FFF2-40B4-BE49-F238E27FC236}">
                <a16:creationId xmlns:a16="http://schemas.microsoft.com/office/drawing/2014/main" id="{86629383-F70B-4C30-BAAF-398A55B412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6" name="Picture 5">
            <a:extLst>
              <a:ext uri="{FF2B5EF4-FFF2-40B4-BE49-F238E27FC236}">
                <a16:creationId xmlns:a16="http://schemas.microsoft.com/office/drawing/2014/main" id="{F90BF46F-5DF8-42C7-B116-7C272765E7D1}"/>
              </a:ext>
            </a:extLst>
          </p:cNvPr>
          <p:cNvPicPr>
            <a:picLocks noChangeAspect="1"/>
          </p:cNvPicPr>
          <p:nvPr/>
        </p:nvPicPr>
        <p:blipFill>
          <a:blip r:embed="rId4"/>
          <a:stretch>
            <a:fillRect/>
          </a:stretch>
        </p:blipFill>
        <p:spPr>
          <a:xfrm>
            <a:off x="8306372" y="2283818"/>
            <a:ext cx="3735017" cy="3735017"/>
          </a:xfrm>
          <a:prstGeom prst="rect">
            <a:avLst/>
          </a:prstGeom>
        </p:spPr>
      </p:pic>
    </p:spTree>
    <p:extLst>
      <p:ext uri="{BB962C8B-B14F-4D97-AF65-F5344CB8AC3E}">
        <p14:creationId xmlns:p14="http://schemas.microsoft.com/office/powerpoint/2010/main" val="41174474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321" y="753228"/>
            <a:ext cx="10782068" cy="1080938"/>
          </a:xfrm>
        </p:spPr>
        <p:txBody>
          <a:bodyPr/>
          <a:lstStyle/>
          <a:p>
            <a:r>
              <a:rPr lang="en-GB">
                <a:latin typeface="SassoonCRInfant" panose="00000400000000000000" pitchFamily="2" charset="0"/>
              </a:rPr>
              <a:t>Other Subjects </a:t>
            </a:r>
          </a:p>
        </p:txBody>
      </p:sp>
      <p:sp>
        <p:nvSpPr>
          <p:cNvPr id="4" name="Rectangle 3"/>
          <p:cNvSpPr/>
          <p:nvPr/>
        </p:nvSpPr>
        <p:spPr>
          <a:xfrm>
            <a:off x="210790" y="2108075"/>
            <a:ext cx="7593829" cy="4678204"/>
          </a:xfrm>
          <a:prstGeom prst="rect">
            <a:avLst/>
          </a:prstGeom>
        </p:spPr>
        <p:txBody>
          <a:bodyPr wrap="square">
            <a:spAutoFit/>
          </a:bodyPr>
          <a:lstStyle/>
          <a:p>
            <a:r>
              <a:rPr lang="en-GB" sz="2400" u="sng">
                <a:solidFill>
                  <a:schemeClr val="bg1"/>
                </a:solidFill>
                <a:latin typeface="SassoonCRInfant" panose="00000400000000000000" pitchFamily="2" charset="0"/>
              </a:rPr>
              <a:t>Science</a:t>
            </a:r>
            <a:r>
              <a:rPr lang="en-GB" sz="2400">
                <a:solidFill>
                  <a:schemeClr val="bg1"/>
                </a:solidFill>
                <a:latin typeface="SassoonCRInfant" panose="00000400000000000000" pitchFamily="2" charset="0"/>
              </a:rPr>
              <a:t>: </a:t>
            </a:r>
          </a:p>
          <a:p>
            <a:pPr marL="342900" indent="-342900">
              <a:buFont typeface="Arial" panose="020B0604020202020204" pitchFamily="34" charset="0"/>
              <a:buChar char="•"/>
            </a:pPr>
            <a:r>
              <a:rPr lang="en-GB" sz="2400">
                <a:solidFill>
                  <a:schemeClr val="bg1"/>
                </a:solidFill>
                <a:latin typeface="SassoonCRInfant" panose="00000400000000000000" pitchFamily="2" charset="0"/>
              </a:rPr>
              <a:t>Living things and their habitats</a:t>
            </a:r>
          </a:p>
          <a:p>
            <a:pPr marL="342900" indent="-342900">
              <a:buFont typeface="Arial" panose="020B0604020202020204" pitchFamily="34" charset="0"/>
              <a:buChar char="•"/>
            </a:pPr>
            <a:r>
              <a:rPr lang="en-GB" sz="2400">
                <a:solidFill>
                  <a:schemeClr val="bg1"/>
                </a:solidFill>
                <a:latin typeface="SassoonCRInfant" panose="00000400000000000000" pitchFamily="2" charset="0"/>
              </a:rPr>
              <a:t>Solids, liquids and gases</a:t>
            </a:r>
          </a:p>
          <a:p>
            <a:pPr marL="342900" indent="-342900">
              <a:buFont typeface="Arial" panose="020B0604020202020204" pitchFamily="34" charset="0"/>
              <a:buChar char="•"/>
            </a:pPr>
            <a:r>
              <a:rPr lang="en-GB" sz="2400">
                <a:solidFill>
                  <a:schemeClr val="bg1"/>
                </a:solidFill>
                <a:latin typeface="SassoonCRInfant" panose="00000400000000000000" pitchFamily="2" charset="0"/>
              </a:rPr>
              <a:t>Materials and their properties</a:t>
            </a:r>
          </a:p>
          <a:p>
            <a:pPr marL="342900" indent="-342900">
              <a:buFont typeface="Arial" panose="020B0604020202020204" pitchFamily="34" charset="0"/>
              <a:buChar char="•"/>
            </a:pPr>
            <a:r>
              <a:rPr lang="en-GB" sz="2400">
                <a:solidFill>
                  <a:schemeClr val="bg1"/>
                </a:solidFill>
                <a:latin typeface="SassoonCRInfant" panose="00000400000000000000" pitchFamily="2" charset="0"/>
              </a:rPr>
              <a:t>Plants </a:t>
            </a:r>
          </a:p>
          <a:p>
            <a:endParaRPr lang="en-GB" sz="2400">
              <a:solidFill>
                <a:schemeClr val="bg1"/>
              </a:solidFill>
              <a:latin typeface="SassoonCRInfant" panose="00000400000000000000" pitchFamily="2" charset="0"/>
            </a:endParaRPr>
          </a:p>
          <a:p>
            <a:endParaRPr lang="en-GB" sz="500">
              <a:solidFill>
                <a:schemeClr val="bg1"/>
              </a:solidFill>
              <a:latin typeface="SassoonCRInfant" panose="00000400000000000000" pitchFamily="2" charset="0"/>
            </a:endParaRPr>
          </a:p>
          <a:p>
            <a:r>
              <a:rPr lang="en-GB" sz="2400" u="sng">
                <a:solidFill>
                  <a:schemeClr val="bg1"/>
                </a:solidFill>
                <a:latin typeface="SassoonCRInfant" panose="00000400000000000000" pitchFamily="2" charset="0"/>
              </a:rPr>
              <a:t>RE</a:t>
            </a:r>
            <a:r>
              <a:rPr lang="en-GB" sz="2400">
                <a:solidFill>
                  <a:schemeClr val="bg1"/>
                </a:solidFill>
                <a:latin typeface="SassoonCRInfant" panose="00000400000000000000" pitchFamily="2" charset="0"/>
              </a:rPr>
              <a:t>: </a:t>
            </a:r>
          </a:p>
          <a:p>
            <a:pPr marL="342900" indent="-342900">
              <a:buFont typeface="Arial" panose="020B0604020202020204" pitchFamily="34" charset="0"/>
              <a:buChar char="•"/>
            </a:pPr>
            <a:r>
              <a:rPr lang="en-GB" sz="2400">
                <a:solidFill>
                  <a:schemeClr val="bg1"/>
                </a:solidFill>
                <a:latin typeface="SassoonCRInfant" panose="00000400000000000000" pitchFamily="2" charset="0"/>
              </a:rPr>
              <a:t>Exploring the five pillars of Islam and learning from stories such as Prophet Muhammad and the ants. </a:t>
            </a:r>
          </a:p>
          <a:p>
            <a:pPr marL="342900" indent="-342900">
              <a:buFont typeface="Arial" panose="020B0604020202020204" pitchFamily="34" charset="0"/>
              <a:buChar char="•"/>
            </a:pPr>
            <a:r>
              <a:rPr lang="en-GB" sz="2400">
                <a:solidFill>
                  <a:schemeClr val="bg1"/>
                </a:solidFill>
                <a:latin typeface="SassoonCRInfant" panose="00000400000000000000" pitchFamily="2" charset="0"/>
              </a:rPr>
              <a:t>Christianity – Easter and the Christmas story (nativity).</a:t>
            </a:r>
          </a:p>
          <a:p>
            <a:pPr marL="342900" indent="-342900">
              <a:buFont typeface="Arial" panose="020B0604020202020204" pitchFamily="34" charset="0"/>
              <a:buChar char="•"/>
            </a:pPr>
            <a:r>
              <a:rPr lang="en-GB" sz="2400">
                <a:solidFill>
                  <a:schemeClr val="bg1"/>
                </a:solidFill>
                <a:latin typeface="SassoonCRInfant" panose="00000400000000000000" pitchFamily="2" charset="0"/>
              </a:rPr>
              <a:t>How do Jews celebrate Hannukah and Shabbat. As well as looking at items that may be found in their homes. </a:t>
            </a:r>
          </a:p>
          <a:p>
            <a:endParaRPr lang="en-GB" sz="500">
              <a:solidFill>
                <a:schemeClr val="bg1"/>
              </a:solidFill>
              <a:latin typeface="SassoonCRInfant" panose="00000400000000000000" pitchFamily="2" charset="0"/>
            </a:endParaRPr>
          </a:p>
        </p:txBody>
      </p:sp>
      <p:pic>
        <p:nvPicPr>
          <p:cNvPr id="5" name="Picture 4">
            <a:extLst>
              <a:ext uri="{FF2B5EF4-FFF2-40B4-BE49-F238E27FC236}">
                <a16:creationId xmlns:a16="http://schemas.microsoft.com/office/drawing/2014/main" id="{841D0C44-197F-FB44-8A76-CF57F38824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3" name="Picture 2">
            <a:extLst>
              <a:ext uri="{FF2B5EF4-FFF2-40B4-BE49-F238E27FC236}">
                <a16:creationId xmlns:a16="http://schemas.microsoft.com/office/drawing/2014/main" id="{39E85B77-D45E-4D4C-AF15-473885FFE927}"/>
              </a:ext>
            </a:extLst>
          </p:cNvPr>
          <p:cNvPicPr>
            <a:picLocks noChangeAspect="1"/>
          </p:cNvPicPr>
          <p:nvPr/>
        </p:nvPicPr>
        <p:blipFill>
          <a:blip r:embed="rId4"/>
          <a:stretch>
            <a:fillRect/>
          </a:stretch>
        </p:blipFill>
        <p:spPr>
          <a:xfrm>
            <a:off x="8885287" y="2045200"/>
            <a:ext cx="2315359" cy="2315359"/>
          </a:xfrm>
          <a:prstGeom prst="rect">
            <a:avLst/>
          </a:prstGeom>
        </p:spPr>
      </p:pic>
      <p:pic>
        <p:nvPicPr>
          <p:cNvPr id="6" name="Picture 5">
            <a:extLst>
              <a:ext uri="{FF2B5EF4-FFF2-40B4-BE49-F238E27FC236}">
                <a16:creationId xmlns:a16="http://schemas.microsoft.com/office/drawing/2014/main" id="{A078EE68-6F18-47C1-98AC-0A71234A98F5}"/>
              </a:ext>
            </a:extLst>
          </p:cNvPr>
          <p:cNvPicPr>
            <a:picLocks noChangeAspect="1"/>
          </p:cNvPicPr>
          <p:nvPr/>
        </p:nvPicPr>
        <p:blipFill>
          <a:blip r:embed="rId5"/>
          <a:stretch>
            <a:fillRect/>
          </a:stretch>
        </p:blipFill>
        <p:spPr>
          <a:xfrm>
            <a:off x="8950876" y="4447176"/>
            <a:ext cx="2249769" cy="2249769"/>
          </a:xfrm>
          <a:prstGeom prst="rect">
            <a:avLst/>
          </a:prstGeom>
        </p:spPr>
      </p:pic>
    </p:spTree>
    <p:extLst>
      <p:ext uri="{BB962C8B-B14F-4D97-AF65-F5344CB8AC3E}">
        <p14:creationId xmlns:p14="http://schemas.microsoft.com/office/powerpoint/2010/main" val="9025277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321" y="753228"/>
            <a:ext cx="10782068" cy="1080938"/>
          </a:xfrm>
        </p:spPr>
        <p:txBody>
          <a:bodyPr/>
          <a:lstStyle/>
          <a:p>
            <a:r>
              <a:rPr lang="en-GB">
                <a:latin typeface="SassoonCRInfant" panose="00000400000000000000" pitchFamily="2" charset="0"/>
              </a:rPr>
              <a:t>Other Subjects </a:t>
            </a:r>
          </a:p>
        </p:txBody>
      </p:sp>
      <p:sp>
        <p:nvSpPr>
          <p:cNvPr id="4" name="Rectangle 3"/>
          <p:cNvSpPr/>
          <p:nvPr/>
        </p:nvSpPr>
        <p:spPr>
          <a:xfrm>
            <a:off x="210790" y="2108075"/>
            <a:ext cx="7593829" cy="3939540"/>
          </a:xfrm>
          <a:prstGeom prst="rect">
            <a:avLst/>
          </a:prstGeom>
        </p:spPr>
        <p:txBody>
          <a:bodyPr wrap="square">
            <a:spAutoFit/>
          </a:bodyPr>
          <a:lstStyle/>
          <a:p>
            <a:endParaRPr lang="en-GB" sz="500" dirty="0">
              <a:solidFill>
                <a:schemeClr val="bg1"/>
              </a:solidFill>
              <a:latin typeface="SassoonCRInfant" panose="00000400000000000000" pitchFamily="2" charset="0"/>
            </a:endParaRPr>
          </a:p>
          <a:p>
            <a:r>
              <a:rPr lang="en-GB" sz="2400" u="sng" dirty="0">
                <a:solidFill>
                  <a:schemeClr val="bg1"/>
                </a:solidFill>
                <a:latin typeface="SassoonCRInfant" panose="00000400000000000000" pitchFamily="2" charset="0"/>
              </a:rPr>
              <a:t>Computing:</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Digital photography</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Robot algorithms (using </a:t>
            </a:r>
            <a:r>
              <a:rPr lang="en-GB" sz="2400" dirty="0" err="1">
                <a:solidFill>
                  <a:schemeClr val="bg1"/>
                </a:solidFill>
                <a:latin typeface="SassoonCRInfant" panose="00000400000000000000" pitchFamily="2" charset="0"/>
              </a:rPr>
              <a:t>Beebots</a:t>
            </a:r>
            <a:r>
              <a:rPr lang="en-GB" sz="2400" dirty="0">
                <a:solidFill>
                  <a:schemeClr val="bg1"/>
                </a:solidFill>
                <a:latin typeface="SassoonCRInfant" panose="00000400000000000000" pitchFamily="2" charset="0"/>
              </a:rPr>
              <a:t>)</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Digital music </a:t>
            </a:r>
          </a:p>
          <a:p>
            <a:endParaRPr lang="en-GB" sz="2400" u="sng" dirty="0">
              <a:solidFill>
                <a:schemeClr val="bg1"/>
              </a:solidFill>
              <a:latin typeface="SassoonCRInfant" panose="00000400000000000000" pitchFamily="2" charset="0"/>
            </a:endParaRPr>
          </a:p>
          <a:p>
            <a:r>
              <a:rPr lang="en-GB" sz="2400" u="sng" dirty="0">
                <a:solidFill>
                  <a:schemeClr val="bg1"/>
                </a:solidFill>
                <a:latin typeface="SassoonCRInfant" panose="00000400000000000000" pitchFamily="2" charset="0"/>
              </a:rPr>
              <a:t>Music:</a:t>
            </a:r>
            <a:r>
              <a:rPr lang="en-GB" sz="2400" dirty="0">
                <a:solidFill>
                  <a:schemeClr val="bg1"/>
                </a:solidFill>
                <a:latin typeface="SassoonCRInfant" panose="00000400000000000000" pitchFamily="2" charset="0"/>
              </a:rPr>
              <a:t> </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Looking at rhythm (steady heartbeat)</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Pitch (high and low notes as well as long and short notes)</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Using graphic notation to show pitch </a:t>
            </a:r>
          </a:p>
          <a:p>
            <a:pPr marL="342900" indent="-342900">
              <a:buFont typeface="Arial" panose="020B0604020202020204" pitchFamily="34" charset="0"/>
              <a:buChar char="•"/>
            </a:pPr>
            <a:endParaRPr lang="en-GB" sz="500" dirty="0">
              <a:solidFill>
                <a:schemeClr val="bg1"/>
              </a:solidFill>
              <a:latin typeface="SassoonCRInfant" panose="00000400000000000000" pitchFamily="2" charset="0"/>
            </a:endParaRPr>
          </a:p>
        </p:txBody>
      </p:sp>
      <p:pic>
        <p:nvPicPr>
          <p:cNvPr id="5" name="Picture 4">
            <a:extLst>
              <a:ext uri="{FF2B5EF4-FFF2-40B4-BE49-F238E27FC236}">
                <a16:creationId xmlns:a16="http://schemas.microsoft.com/office/drawing/2014/main" id="{841D0C44-197F-FB44-8A76-CF57F38824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3" name="Picture 2">
            <a:extLst>
              <a:ext uri="{FF2B5EF4-FFF2-40B4-BE49-F238E27FC236}">
                <a16:creationId xmlns:a16="http://schemas.microsoft.com/office/drawing/2014/main" id="{FF3838A6-A043-430C-BCDE-7F67C44249F9}"/>
              </a:ext>
            </a:extLst>
          </p:cNvPr>
          <p:cNvPicPr>
            <a:picLocks noChangeAspect="1"/>
          </p:cNvPicPr>
          <p:nvPr/>
        </p:nvPicPr>
        <p:blipFill rotWithShape="1">
          <a:blip r:embed="rId4"/>
          <a:srcRect l="5893" t="5332" r="6614" b="10415"/>
          <a:stretch/>
        </p:blipFill>
        <p:spPr>
          <a:xfrm>
            <a:off x="8809357" y="2108075"/>
            <a:ext cx="2327471" cy="2241267"/>
          </a:xfrm>
          <a:prstGeom prst="rect">
            <a:avLst/>
          </a:prstGeom>
        </p:spPr>
      </p:pic>
      <p:pic>
        <p:nvPicPr>
          <p:cNvPr id="6" name="Picture 5">
            <a:extLst>
              <a:ext uri="{FF2B5EF4-FFF2-40B4-BE49-F238E27FC236}">
                <a16:creationId xmlns:a16="http://schemas.microsoft.com/office/drawing/2014/main" id="{4A701A22-E7B3-49DE-8914-2A8193A7FF18}"/>
              </a:ext>
            </a:extLst>
          </p:cNvPr>
          <p:cNvPicPr>
            <a:picLocks noChangeAspect="1"/>
          </p:cNvPicPr>
          <p:nvPr/>
        </p:nvPicPr>
        <p:blipFill rotWithShape="1">
          <a:blip r:embed="rId5"/>
          <a:srcRect l="9091" t="16571" r="6487" b="9781"/>
          <a:stretch/>
        </p:blipFill>
        <p:spPr>
          <a:xfrm>
            <a:off x="8818446" y="4536633"/>
            <a:ext cx="2309291" cy="2014587"/>
          </a:xfrm>
          <a:prstGeom prst="rect">
            <a:avLst/>
          </a:prstGeom>
        </p:spPr>
      </p:pic>
    </p:spTree>
    <p:extLst>
      <p:ext uri="{BB962C8B-B14F-4D97-AF65-F5344CB8AC3E}">
        <p14:creationId xmlns:p14="http://schemas.microsoft.com/office/powerpoint/2010/main" val="29000591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632935-B043-4AB1-ADF1-97DD0F629306}"/>
              </a:ext>
            </a:extLst>
          </p:cNvPr>
          <p:cNvSpPr>
            <a:spLocks noGrp="1"/>
          </p:cNvSpPr>
          <p:nvPr>
            <p:ph type="title"/>
          </p:nvPr>
        </p:nvSpPr>
        <p:spPr/>
        <p:txBody>
          <a:bodyPr/>
          <a:lstStyle/>
          <a:p>
            <a:r>
              <a:rPr lang="en-GB">
                <a:latin typeface="SassoonCRInfant" panose="00000400000000000000" pitchFamily="2" charset="0"/>
              </a:rPr>
              <a:t>Homework</a:t>
            </a:r>
          </a:p>
        </p:txBody>
      </p:sp>
      <p:sp>
        <p:nvSpPr>
          <p:cNvPr id="3" name="Content Placeholder 2">
            <a:extLst>
              <a:ext uri="{FF2B5EF4-FFF2-40B4-BE49-F238E27FC236}">
                <a16:creationId xmlns:a16="http://schemas.microsoft.com/office/drawing/2014/main" id="{C7A4BC28-4D27-4155-B97D-02BA5385C8ED}"/>
              </a:ext>
            </a:extLst>
          </p:cNvPr>
          <p:cNvSpPr>
            <a:spLocks noGrp="1"/>
          </p:cNvSpPr>
          <p:nvPr>
            <p:ph idx="1"/>
          </p:nvPr>
        </p:nvSpPr>
        <p:spPr>
          <a:xfrm>
            <a:off x="0" y="2132590"/>
            <a:ext cx="12192000" cy="4725409"/>
          </a:xfrm>
        </p:spPr>
        <p:txBody>
          <a:bodyPr vert="horz" lIns="91440" tIns="45720" rIns="91440" bIns="45720" rtlCol="0" anchor="t">
            <a:normAutofit fontScale="92500" lnSpcReduction="10000"/>
          </a:bodyPr>
          <a:lstStyle/>
          <a:p>
            <a:pPr marL="457200" indent="-457200" fontAlgn="base">
              <a:lnSpc>
                <a:spcPct val="110000"/>
              </a:lnSpc>
              <a:buFont typeface="+mj-lt"/>
              <a:buAutoNum type="arabicPeriod"/>
            </a:pPr>
            <a:r>
              <a:rPr lang="en-GB">
                <a:solidFill>
                  <a:schemeClr val="bg1"/>
                </a:solidFill>
                <a:latin typeface="SassoonCRInfant" panose="00000400000000000000" pitchFamily="2" charset="0"/>
              </a:rPr>
              <a:t>Read to an adult every night and change their books each week.</a:t>
            </a:r>
            <a:r>
              <a:rPr lang="en-US">
                <a:solidFill>
                  <a:schemeClr val="bg1"/>
                </a:solidFill>
                <a:latin typeface="SassoonCRInfant" panose="00000400000000000000" pitchFamily="2" charset="0"/>
              </a:rPr>
              <a:t>​</a:t>
            </a:r>
          </a:p>
          <a:p>
            <a:pPr marL="457200" indent="-457200" fontAlgn="base">
              <a:lnSpc>
                <a:spcPct val="110000"/>
              </a:lnSpc>
              <a:buFont typeface="+mj-lt"/>
              <a:buAutoNum type="arabicPeriod"/>
            </a:pPr>
            <a:r>
              <a:rPr lang="en-GB">
                <a:solidFill>
                  <a:schemeClr val="bg1"/>
                </a:solidFill>
                <a:latin typeface="SassoonCRInfant" panose="00000400000000000000" pitchFamily="2" charset="0"/>
              </a:rPr>
              <a:t>Times Table Rockstars (login details stuck on the inside cover of reading records)</a:t>
            </a:r>
            <a:r>
              <a:rPr lang="en-US">
                <a:solidFill>
                  <a:schemeClr val="bg1"/>
                </a:solidFill>
                <a:latin typeface="SassoonCRInfant" panose="00000400000000000000" pitchFamily="2" charset="0"/>
              </a:rPr>
              <a:t>​</a:t>
            </a:r>
          </a:p>
          <a:p>
            <a:pPr marL="457200" indent="-457200" fontAlgn="base">
              <a:lnSpc>
                <a:spcPct val="110000"/>
              </a:lnSpc>
              <a:buFont typeface="+mj-lt"/>
              <a:buAutoNum type="arabicPeriod"/>
            </a:pPr>
            <a:r>
              <a:rPr lang="en-GB">
                <a:solidFill>
                  <a:schemeClr val="bg1"/>
                </a:solidFill>
                <a:latin typeface="SassoonCRInfant" panose="00000400000000000000" pitchFamily="2" charset="0"/>
              </a:rPr>
              <a:t>CGP books – Reading, Grammar and Maths: these will be set via </a:t>
            </a:r>
            <a:r>
              <a:rPr lang="en-GB" err="1">
                <a:solidFill>
                  <a:schemeClr val="bg1"/>
                </a:solidFill>
                <a:latin typeface="SassoonCRInfant" panose="00000400000000000000" pitchFamily="2" charset="0"/>
              </a:rPr>
              <a:t>Weduc</a:t>
            </a:r>
            <a:r>
              <a:rPr lang="en-GB">
                <a:solidFill>
                  <a:schemeClr val="bg1"/>
                </a:solidFill>
                <a:latin typeface="SassoonCRInfant" panose="00000400000000000000" pitchFamily="2" charset="0"/>
              </a:rPr>
              <a:t> to complete each week and will relate to and support lessons taught throughout the week.</a:t>
            </a:r>
          </a:p>
          <a:p>
            <a:pPr marL="0" indent="0" fontAlgn="base">
              <a:lnSpc>
                <a:spcPct val="110000"/>
              </a:lnSpc>
              <a:buNone/>
            </a:pPr>
            <a:endParaRPr lang="en-US">
              <a:solidFill>
                <a:schemeClr val="bg1"/>
              </a:solidFill>
              <a:latin typeface="SassoonCRInfant" panose="00000400000000000000" pitchFamily="2" charset="0"/>
            </a:endParaRPr>
          </a:p>
          <a:p>
            <a:pPr fontAlgn="base">
              <a:lnSpc>
                <a:spcPct val="110000"/>
              </a:lnSpc>
            </a:pPr>
            <a:r>
              <a:rPr lang="en-GB">
                <a:solidFill>
                  <a:schemeClr val="bg1"/>
                </a:solidFill>
                <a:latin typeface="SassoonCRInfant" panose="00000400000000000000" pitchFamily="2" charset="0"/>
              </a:rPr>
              <a:t>Make sure homework doesn't become a battle.</a:t>
            </a:r>
            <a:r>
              <a:rPr lang="en-US">
                <a:solidFill>
                  <a:schemeClr val="bg1"/>
                </a:solidFill>
                <a:latin typeface="SassoonCRInfant" panose="00000400000000000000" pitchFamily="2" charset="0"/>
              </a:rPr>
              <a:t>​</a:t>
            </a:r>
          </a:p>
          <a:p>
            <a:pPr fontAlgn="base">
              <a:lnSpc>
                <a:spcPct val="110000"/>
              </a:lnSpc>
            </a:pPr>
            <a:r>
              <a:rPr lang="en-GB">
                <a:solidFill>
                  <a:schemeClr val="bg1"/>
                </a:solidFill>
                <a:latin typeface="SassoonCRInfant" panose="00000400000000000000" pitchFamily="2" charset="0"/>
              </a:rPr>
              <a:t>Provide quiet working space and agree the time beforehand (not last minute!).</a:t>
            </a:r>
            <a:r>
              <a:rPr lang="en-US">
                <a:solidFill>
                  <a:schemeClr val="bg1"/>
                </a:solidFill>
                <a:latin typeface="SassoonCRInfant" panose="00000400000000000000" pitchFamily="2" charset="0"/>
              </a:rPr>
              <a:t>​</a:t>
            </a:r>
          </a:p>
          <a:p>
            <a:pPr fontAlgn="base">
              <a:lnSpc>
                <a:spcPct val="110000"/>
              </a:lnSpc>
            </a:pPr>
            <a:r>
              <a:rPr lang="en-GB">
                <a:solidFill>
                  <a:schemeClr val="bg1"/>
                </a:solidFill>
                <a:latin typeface="SassoonCRInfant" panose="00000400000000000000" pitchFamily="2" charset="0"/>
              </a:rPr>
              <a:t>Have suitable equipment i.e. pencils not pens, colouring pencils, rulers, rubbers etc.  </a:t>
            </a:r>
            <a:r>
              <a:rPr lang="en-US">
                <a:solidFill>
                  <a:schemeClr val="bg1"/>
                </a:solidFill>
                <a:latin typeface="SassoonCRInfant" panose="00000400000000000000" pitchFamily="2" charset="0"/>
              </a:rPr>
              <a:t>​</a:t>
            </a:r>
          </a:p>
          <a:p>
            <a:pPr fontAlgn="base">
              <a:lnSpc>
                <a:spcPct val="110000"/>
              </a:lnSpc>
            </a:pPr>
            <a:r>
              <a:rPr lang="en-GB">
                <a:solidFill>
                  <a:schemeClr val="bg1"/>
                </a:solidFill>
                <a:latin typeface="SassoonCRInfant" panose="00000400000000000000" pitchFamily="2" charset="0"/>
              </a:rPr>
              <a:t>Prioritise: Reading and times tables.</a:t>
            </a:r>
            <a:r>
              <a:rPr lang="en-US">
                <a:solidFill>
                  <a:schemeClr val="bg1"/>
                </a:solidFill>
                <a:latin typeface="SassoonCRInfant" panose="00000400000000000000" pitchFamily="2" charset="0"/>
              </a:rPr>
              <a:t>​</a:t>
            </a:r>
          </a:p>
          <a:p>
            <a:pPr fontAlgn="base">
              <a:lnSpc>
                <a:spcPct val="110000"/>
              </a:lnSpc>
            </a:pPr>
            <a:r>
              <a:rPr lang="en-GB">
                <a:solidFill>
                  <a:schemeClr val="bg1"/>
                </a:solidFill>
                <a:latin typeface="SassoonCRInfant" panose="00000400000000000000" pitchFamily="2" charset="0"/>
              </a:rPr>
              <a:t>...and family time, exploring, discovering, building relationships with others outside of school.</a:t>
            </a:r>
            <a:r>
              <a:rPr lang="en-US">
                <a:solidFill>
                  <a:schemeClr val="bg1"/>
                </a:solidFill>
                <a:latin typeface="SassoonCRInfant" panose="00000400000000000000" pitchFamily="2" charset="0"/>
              </a:rPr>
              <a:t>​</a:t>
            </a:r>
            <a:endParaRPr lang="en-GB" sz="2000">
              <a:solidFill>
                <a:schemeClr val="bg1"/>
              </a:solidFill>
              <a:latin typeface="SassoonCRInfant" panose="00000400000000000000" pitchFamily="2" charset="0"/>
            </a:endParaRPr>
          </a:p>
        </p:txBody>
      </p:sp>
      <p:sp>
        <p:nvSpPr>
          <p:cNvPr id="5" name="AutoShape 2" descr="https://ukc-powerpoint.officeapps.live.com/pods/GetClipboardImage.ashx?Id=9c16ab0c-a793-48e5-b86e-2ab06b29b89f&amp;DC=GUK1&amp;pkey=8e79d1d7-db0c-4bd8-a11d-8ff808c1116c&amp;wdwaccluster=GUK1">
            <a:extLst>
              <a:ext uri="{FF2B5EF4-FFF2-40B4-BE49-F238E27FC236}">
                <a16:creationId xmlns:a16="http://schemas.microsoft.com/office/drawing/2014/main" id="{4C55A99E-032E-48E1-9045-A8F64848DA0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a:extLst>
              <a:ext uri="{FF2B5EF4-FFF2-40B4-BE49-F238E27FC236}">
                <a16:creationId xmlns:a16="http://schemas.microsoft.com/office/drawing/2014/main" id="{0741F7A7-632B-4B28-B955-AEF9D6B737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4" name="Picture 3">
            <a:extLst>
              <a:ext uri="{FF2B5EF4-FFF2-40B4-BE49-F238E27FC236}">
                <a16:creationId xmlns:a16="http://schemas.microsoft.com/office/drawing/2014/main" id="{EEC2CE9D-F470-4176-837C-36E06E1773CA}"/>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7979" b="93723" l="10000" r="92000">
                        <a14:foregroundMark x1="44500" y1="9043" x2="44250" y2="11596"/>
                        <a14:foregroundMark x1="73000" y1="87553" x2="14500" y2="88085"/>
                        <a14:foregroundMark x1="50583" y1="83723" x2="34583" y2="82553"/>
                        <a14:foregroundMark x1="78833" y1="12660" x2="76250" y2="20957"/>
                        <a14:foregroundMark x1="76250" y1="20957" x2="82000" y2="20213"/>
                        <a14:foregroundMark x1="82000" y1="20213" x2="80667" y2="11915"/>
                        <a14:foregroundMark x1="80667" y1="11915" x2="77833" y2="11915"/>
                        <a14:foregroundMark x1="85500" y1="10319" x2="77833" y2="14255"/>
                        <a14:foregroundMark x1="77833" y1="14255" x2="73500" y2="20319"/>
                        <a14:foregroundMark x1="73500" y1="20319" x2="77667" y2="26170"/>
                        <a14:foregroundMark x1="77667" y1="26170" x2="84167" y2="26489"/>
                        <a14:foregroundMark x1="84167" y1="26489" x2="87833" y2="20319"/>
                        <a14:foregroundMark x1="87833" y1="20319" x2="87917" y2="11809"/>
                        <a14:foregroundMark x1="87917" y1="11809" x2="82917" y2="10213"/>
                        <a14:foregroundMark x1="79333" y1="7979" x2="73000" y2="14149"/>
                        <a14:foregroundMark x1="73000" y1="14149" x2="74583" y2="22447"/>
                        <a14:foregroundMark x1="74583" y1="22447" x2="81250" y2="25106"/>
                        <a14:foregroundMark x1="81250" y1="25106" x2="87083" y2="22660"/>
                        <a14:foregroundMark x1="87083" y1="22660" x2="90583" y2="16277"/>
                        <a14:foregroundMark x1="90583" y1="16277" x2="88667" y2="9149"/>
                        <a14:foregroundMark x1="88667" y1="9149" x2="82750" y2="7979"/>
                        <a14:foregroundMark x1="82750" y1="7979" x2="77333" y2="10851"/>
                        <a14:foregroundMark x1="77333" y1="10851" x2="76250" y2="12021"/>
                        <a14:foregroundMark x1="71167" y1="35000" x2="71167" y2="36170"/>
                        <a14:foregroundMark x1="92000" y1="15851" x2="90000" y2="22766"/>
                        <a14:foregroundMark x1="90000" y1="22766" x2="84167" y2="28191"/>
                        <a14:foregroundMark x1="83917" y1="11170" x2="87667" y2="18298"/>
                        <a14:foregroundMark x1="68500" y1="36277" x2="74583" y2="39468"/>
                        <a14:foregroundMark x1="59667" y1="83404" x2="72167" y2="83404"/>
                        <a14:foregroundMark x1="80500" y1="88511" x2="67250" y2="91489"/>
                        <a14:foregroundMark x1="67250" y1="91489" x2="45333" y2="90638"/>
                        <a14:foregroundMark x1="22000" y1="92766" x2="28000" y2="92766"/>
                        <a14:foregroundMark x1="28000" y1="92766" x2="34250" y2="92447"/>
                        <a14:foregroundMark x1="34250" y1="92447" x2="83667" y2="92447"/>
                        <a14:foregroundMark x1="12167" y1="93723" x2="21833" y2="93723"/>
                      </a14:backgroundRemoval>
                    </a14:imgEffect>
                  </a14:imgLayer>
                </a14:imgProps>
              </a:ext>
            </a:extLst>
          </a:blip>
          <a:stretch>
            <a:fillRect/>
          </a:stretch>
        </p:blipFill>
        <p:spPr>
          <a:xfrm>
            <a:off x="9767805" y="3581400"/>
            <a:ext cx="2424195" cy="1922055"/>
          </a:xfrm>
          <a:prstGeom prst="rect">
            <a:avLst/>
          </a:prstGeom>
        </p:spPr>
      </p:pic>
      <p:pic>
        <p:nvPicPr>
          <p:cNvPr id="8" name="Picture 7">
            <a:extLst>
              <a:ext uri="{FF2B5EF4-FFF2-40B4-BE49-F238E27FC236}">
                <a16:creationId xmlns:a16="http://schemas.microsoft.com/office/drawing/2014/main" id="{BE03C7C9-CB19-4080-B5E9-7DF6750CAF53}"/>
              </a:ext>
            </a:extLst>
          </p:cNvPr>
          <p:cNvPicPr>
            <a:picLocks noChangeAspect="1"/>
          </p:cNvPicPr>
          <p:nvPr/>
        </p:nvPicPr>
        <p:blipFill>
          <a:blip r:embed="rId6">
            <a:clrChange>
              <a:clrFrom>
                <a:srgbClr val="FFFFFF"/>
              </a:clrFrom>
              <a:clrTo>
                <a:srgbClr val="FFFFFF">
                  <a:alpha val="0"/>
                </a:srgbClr>
              </a:clrTo>
            </a:clrChange>
          </a:blip>
          <a:stretch>
            <a:fillRect/>
          </a:stretch>
        </p:blipFill>
        <p:spPr>
          <a:xfrm>
            <a:off x="162046" y="3218322"/>
            <a:ext cx="1736202" cy="1736202"/>
          </a:xfrm>
          <a:prstGeom prst="rect">
            <a:avLst/>
          </a:prstGeom>
        </p:spPr>
      </p:pic>
    </p:spTree>
    <p:extLst>
      <p:ext uri="{BB962C8B-B14F-4D97-AF65-F5344CB8AC3E}">
        <p14:creationId xmlns:p14="http://schemas.microsoft.com/office/powerpoint/2010/main" val="26281106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57BB3D-1BC7-4050-B584-F227AA2E8F50}"/>
              </a:ext>
            </a:extLst>
          </p:cNvPr>
          <p:cNvSpPr>
            <a:spLocks noGrp="1"/>
          </p:cNvSpPr>
          <p:nvPr>
            <p:ph type="title"/>
          </p:nvPr>
        </p:nvSpPr>
        <p:spPr/>
        <p:txBody>
          <a:bodyPr/>
          <a:lstStyle/>
          <a:p>
            <a:r>
              <a:rPr lang="en-US">
                <a:latin typeface="SassoonCRInfant" panose="00000400000000000000" pitchFamily="2" charset="0"/>
              </a:rPr>
              <a:t>Helpful Websites</a:t>
            </a:r>
            <a:endParaRPr lang="en-GB">
              <a:latin typeface="SassoonCRInfant" panose="00000400000000000000" pitchFamily="2" charset="0"/>
            </a:endParaRPr>
          </a:p>
        </p:txBody>
      </p:sp>
      <p:sp>
        <p:nvSpPr>
          <p:cNvPr id="3" name="TextBox 2">
            <a:extLst>
              <a:ext uri="{FF2B5EF4-FFF2-40B4-BE49-F238E27FC236}">
                <a16:creationId xmlns:a16="http://schemas.microsoft.com/office/drawing/2014/main" id="{9313AE90-AC08-44FD-B049-CA47AB88B7DB}"/>
              </a:ext>
            </a:extLst>
          </p:cNvPr>
          <p:cNvSpPr txBox="1"/>
          <p:nvPr/>
        </p:nvSpPr>
        <p:spPr>
          <a:xfrm>
            <a:off x="435429" y="2411453"/>
            <a:ext cx="11501786" cy="3970318"/>
          </a:xfrm>
          <a:prstGeom prst="rect">
            <a:avLst/>
          </a:prstGeom>
          <a:noFill/>
        </p:spPr>
        <p:txBody>
          <a:bodyPr wrap="square" rtlCol="0">
            <a:spAutoFit/>
          </a:bodyPr>
          <a:lstStyle/>
          <a:p>
            <a:endParaRPr lang="en-US" sz="2400">
              <a:latin typeface="SassoonCRInfant" panose="00000400000000000000" pitchFamily="2" charset="0"/>
            </a:endParaRPr>
          </a:p>
          <a:p>
            <a:r>
              <a:rPr lang="en-US" sz="2400">
                <a:solidFill>
                  <a:schemeClr val="bg1"/>
                </a:solidFill>
                <a:latin typeface="SassoonCRInfant" panose="00000400000000000000" pitchFamily="2" charset="0"/>
                <a:hlinkClick r:id="rId3">
                  <a:extLst>
                    <a:ext uri="{A12FA001-AC4F-418D-AE19-62706E023703}">
                      <ahyp:hlinkClr xmlns:ahyp="http://schemas.microsoft.com/office/drawing/2018/hyperlinkcolor" val="tx"/>
                    </a:ext>
                  </a:extLst>
                </a:hlinkClick>
              </a:rPr>
              <a:t>www.topmarks.co.uk</a:t>
            </a:r>
            <a:r>
              <a:rPr lang="en-US" sz="2400">
                <a:solidFill>
                  <a:schemeClr val="bg1"/>
                </a:solidFill>
                <a:latin typeface="SassoonCRInfant" panose="00000400000000000000" pitchFamily="2" charset="0"/>
              </a:rPr>
              <a:t> </a:t>
            </a:r>
            <a:r>
              <a:rPr lang="en-US" sz="2400">
                <a:latin typeface="SassoonCRInfant" panose="00000400000000000000" pitchFamily="2" charset="0"/>
              </a:rPr>
              <a:t>– Interactive, fun </a:t>
            </a:r>
            <a:r>
              <a:rPr lang="en-US" sz="2400" err="1">
                <a:latin typeface="SassoonCRInfant" panose="00000400000000000000" pitchFamily="2" charset="0"/>
              </a:rPr>
              <a:t>maths</a:t>
            </a:r>
            <a:r>
              <a:rPr lang="en-US" sz="2400">
                <a:latin typeface="SassoonCRInfant" panose="00000400000000000000" pitchFamily="2" charset="0"/>
              </a:rPr>
              <a:t> games.</a:t>
            </a:r>
          </a:p>
          <a:p>
            <a:endParaRPr lang="en-US" sz="2400">
              <a:latin typeface="SassoonCRInfant" panose="00000400000000000000" pitchFamily="2" charset="0"/>
            </a:endParaRPr>
          </a:p>
          <a:p>
            <a:r>
              <a:rPr lang="en-US" sz="2400">
                <a:solidFill>
                  <a:schemeClr val="bg1"/>
                </a:solidFill>
                <a:latin typeface="SassoonCRInfant" panose="00000400000000000000" pitchFamily="2" charset="0"/>
                <a:hlinkClick r:id="rId4">
                  <a:extLst>
                    <a:ext uri="{A12FA001-AC4F-418D-AE19-62706E023703}">
                      <ahyp:hlinkClr xmlns:ahyp="http://schemas.microsoft.com/office/drawing/2018/hyperlinkcolor" val="tx"/>
                    </a:ext>
                  </a:extLst>
                </a:hlinkClick>
              </a:rPr>
              <a:t>www.teachhandwriting.co.uk</a:t>
            </a:r>
            <a:r>
              <a:rPr lang="en-US" sz="2400">
                <a:solidFill>
                  <a:schemeClr val="bg1"/>
                </a:solidFill>
                <a:latin typeface="SassoonCRInfant" panose="00000400000000000000" pitchFamily="2" charset="0"/>
              </a:rPr>
              <a:t> </a:t>
            </a:r>
            <a:r>
              <a:rPr lang="en-US" sz="2400">
                <a:latin typeface="SassoonCRInfant" panose="00000400000000000000" pitchFamily="2" charset="0"/>
              </a:rPr>
              <a:t>– Video demonstrations of how to form letters, and fine motor skill exercises.</a:t>
            </a:r>
          </a:p>
          <a:p>
            <a:endParaRPr lang="en-US" sz="2400">
              <a:latin typeface="SassoonCRInfant" panose="00000400000000000000" pitchFamily="2" charset="0"/>
            </a:endParaRPr>
          </a:p>
          <a:p>
            <a:r>
              <a:rPr lang="en-US" sz="2400">
                <a:solidFill>
                  <a:schemeClr val="bg1"/>
                </a:solidFill>
                <a:latin typeface="SassoonCRInfant" panose="00000400000000000000" pitchFamily="2" charset="0"/>
                <a:hlinkClick r:id="rId5">
                  <a:extLst>
                    <a:ext uri="{A12FA001-AC4F-418D-AE19-62706E023703}">
                      <ahyp:hlinkClr xmlns:ahyp="http://schemas.microsoft.com/office/drawing/2018/hyperlinkcolor" val="tx"/>
                    </a:ext>
                  </a:extLst>
                </a:hlinkClick>
              </a:rPr>
              <a:t>www.phonicsplay.co.uk</a:t>
            </a:r>
            <a:r>
              <a:rPr lang="en-US" sz="2400">
                <a:solidFill>
                  <a:schemeClr val="bg1"/>
                </a:solidFill>
                <a:latin typeface="SassoonCRInfant" panose="00000400000000000000" pitchFamily="2" charset="0"/>
              </a:rPr>
              <a:t> </a:t>
            </a:r>
            <a:r>
              <a:rPr lang="en-US" sz="2400">
                <a:latin typeface="SassoonCRInfant" panose="00000400000000000000" pitchFamily="2" charset="0"/>
              </a:rPr>
              <a:t>– Interactive phonics games for phases 3-5.</a:t>
            </a:r>
          </a:p>
          <a:p>
            <a:endParaRPr lang="en-US" sz="2400">
              <a:latin typeface="SassoonCRInfant" panose="00000400000000000000" pitchFamily="2" charset="0"/>
            </a:endParaRPr>
          </a:p>
          <a:p>
            <a:r>
              <a:rPr lang="en-US" sz="2400">
                <a:solidFill>
                  <a:schemeClr val="bg1"/>
                </a:solidFill>
                <a:latin typeface="SassoonCRInfant" panose="00000400000000000000" pitchFamily="2" charset="0"/>
                <a:hlinkClick r:id="rId6">
                  <a:extLst>
                    <a:ext uri="{A12FA001-AC4F-418D-AE19-62706E023703}">
                      <ahyp:hlinkClr xmlns:ahyp="http://schemas.microsoft.com/office/drawing/2018/hyperlinkcolor" val="tx"/>
                    </a:ext>
                  </a:extLst>
                </a:hlinkClick>
              </a:rPr>
              <a:t>www.oxfordowl.co.uk</a:t>
            </a:r>
            <a:r>
              <a:rPr lang="en-US" sz="2400">
                <a:solidFill>
                  <a:schemeClr val="bg1"/>
                </a:solidFill>
                <a:latin typeface="SassoonCRInfant" panose="00000400000000000000" pitchFamily="2" charset="0"/>
              </a:rPr>
              <a:t> </a:t>
            </a:r>
            <a:r>
              <a:rPr lang="en-US" sz="2400">
                <a:latin typeface="SassoonCRInfant" panose="00000400000000000000" pitchFamily="2" charset="0"/>
              </a:rPr>
              <a:t>– Online reading and phonics resources.</a:t>
            </a:r>
          </a:p>
          <a:p>
            <a:endParaRPr lang="en-US">
              <a:latin typeface="SassoonCRInfant" panose="00000400000000000000" pitchFamily="2" charset="0"/>
            </a:endParaRPr>
          </a:p>
          <a:p>
            <a:endParaRPr lang="en-US">
              <a:latin typeface="SassoonCRInfant" panose="00000400000000000000" pitchFamily="2" charset="0"/>
            </a:endParaRPr>
          </a:p>
        </p:txBody>
      </p:sp>
      <p:pic>
        <p:nvPicPr>
          <p:cNvPr id="4" name="Picture 3">
            <a:extLst>
              <a:ext uri="{FF2B5EF4-FFF2-40B4-BE49-F238E27FC236}">
                <a16:creationId xmlns:a16="http://schemas.microsoft.com/office/drawing/2014/main" id="{33C5814B-2A33-4A20-A980-4AC849A3AA0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2240606188"/>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1F8094"/>
      </a:dk2>
      <a:lt2>
        <a:srgbClr val="E7E6E6"/>
      </a:lt2>
      <a:accent1>
        <a:srgbClr val="39CDE7"/>
      </a:accent1>
      <a:accent2>
        <a:srgbClr val="60DE72"/>
      </a:accent2>
      <a:accent3>
        <a:srgbClr val="DDCC64"/>
      </a:accent3>
      <a:accent4>
        <a:srgbClr val="F49D50"/>
      </a:accent4>
      <a:accent5>
        <a:srgbClr val="E44951"/>
      </a:accent5>
      <a:accent6>
        <a:srgbClr val="D666F9"/>
      </a:accent6>
      <a:hlink>
        <a:srgbClr val="4BF7ED"/>
      </a:hlink>
      <a:folHlink>
        <a:srgbClr val="95E9F4"/>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92000"/>
                <a:satMod val="200000"/>
                <a:lumMod val="128000"/>
              </a:schemeClr>
            </a:gs>
            <a:gs pos="50000">
              <a:schemeClr val="phClr">
                <a:shade val="100000"/>
                <a:hueMod val="100000"/>
                <a:satMod val="110000"/>
                <a:lumMod val="130000"/>
              </a:schemeClr>
            </a:gs>
            <a:gs pos="100000">
              <a:schemeClr val="phClr">
                <a:shade val="78000"/>
                <a:hueMod val="118000"/>
                <a:satMod val="12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7DC10E3-4FF5-456B-A359-A0F378C1E5F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46CBE7B365C6842B70FFB5EA2D669AA" ma:contentTypeVersion="19" ma:contentTypeDescription="Create a new document." ma:contentTypeScope="" ma:versionID="f85a55c09441f6a381663a91d700e715">
  <xsd:schema xmlns:xsd="http://www.w3.org/2001/XMLSchema" xmlns:xs="http://www.w3.org/2001/XMLSchema" xmlns:p="http://schemas.microsoft.com/office/2006/metadata/properties" xmlns:ns2="7c72002a-58c7-4688-88ea-d7474b834510" xmlns:ns3="0ac7be85-a0a8-49be-b1d6-19f170f497e8" targetNamespace="http://schemas.microsoft.com/office/2006/metadata/properties" ma:root="true" ma:fieldsID="45943a063654566ab7192c7d35153c54" ns2:_="" ns3:_="">
    <xsd:import namespace="7c72002a-58c7-4688-88ea-d7474b834510"/>
    <xsd:import namespace="0ac7be85-a0a8-49be-b1d6-19f170f497e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c72002a-58c7-4688-88ea-d7474b83451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d11d3d34-4673-46bf-a59b-0f57e271dd0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ac7be85-a0a8-49be-b1d6-19f170f497e8"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838bf447-f839-4c59-bd42-7b83343b8a1a}" ma:internalName="TaxCatchAll" ma:showField="CatchAllData" ma:web="0ac7be85-a0a8-49be-b1d6-19f170f497e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0ac7be85-a0a8-49be-b1d6-19f170f497e8" xsi:nil="true"/>
    <lcf76f155ced4ddcb4097134ff3c332f xmlns="7c72002a-58c7-4688-88ea-d7474b834510">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4B1CC6F-5CE2-42CA-BCFA-6169118A012C}">
  <ds:schemaRefs>
    <ds:schemaRef ds:uri="0ac7be85-a0a8-49be-b1d6-19f170f497e8"/>
    <ds:schemaRef ds:uri="7c72002a-58c7-4688-88ea-d7474b83451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90CBC3C5-FAFB-476D-9123-77D70743E952}">
  <ds:schemaRefs>
    <ds:schemaRef ds:uri="0ac7be85-a0a8-49be-b1d6-19f170f497e8"/>
    <ds:schemaRef ds:uri="7c72002a-58c7-4688-88ea-d7474b834510"/>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04780247-507B-4376-B68E-9E015A576C0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TM04033917[[fn=Berlin]]</Template>
  <TotalTime>0</TotalTime>
  <Words>1735</Words>
  <Application>Microsoft Office PowerPoint</Application>
  <PresentationFormat>Widescreen</PresentationFormat>
  <Paragraphs>229</Paragraphs>
  <Slides>22</Slides>
  <Notes>22</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Berlin</vt:lpstr>
      <vt:lpstr>Welcome Meeting</vt:lpstr>
      <vt:lpstr>Staff introductions</vt:lpstr>
      <vt:lpstr>Our School’s Aims</vt:lpstr>
      <vt:lpstr>Our School Values</vt:lpstr>
      <vt:lpstr>Partnership</vt:lpstr>
      <vt:lpstr>Behaviour Curriculum</vt:lpstr>
      <vt:lpstr>Uniform</vt:lpstr>
      <vt:lpstr>PE Kit</vt:lpstr>
      <vt:lpstr>Pupil Premium Offer 2026-2027</vt:lpstr>
      <vt:lpstr>Our school day</vt:lpstr>
      <vt:lpstr>Reading</vt:lpstr>
      <vt:lpstr>Keep reading with the library challenge!</vt:lpstr>
      <vt:lpstr>Writing</vt:lpstr>
      <vt:lpstr>Spelling Lessons</vt:lpstr>
      <vt:lpstr>Handwriting</vt:lpstr>
      <vt:lpstr>Maths</vt:lpstr>
      <vt:lpstr>Year 2 Enquiry Curriculum</vt:lpstr>
      <vt:lpstr>Year 2 Enquiry Curriculum</vt:lpstr>
      <vt:lpstr>Other Subjects </vt:lpstr>
      <vt:lpstr>Other Subjects </vt:lpstr>
      <vt:lpstr>Homework</vt:lpstr>
      <vt:lpstr>Helpful Websites</vt:lpstr>
    </vt:vector>
  </TitlesOfParts>
  <Company>Authorised User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Evening</dc:title>
  <dc:creator>Kathryn Priddey</dc:creator>
  <cp:lastModifiedBy>Sally Nerney</cp:lastModifiedBy>
  <cp:revision>2</cp:revision>
  <cp:lastPrinted>2024-07-09T08:19:28Z</cp:lastPrinted>
  <dcterms:created xsi:type="dcterms:W3CDTF">2018-06-13T19:38:39Z</dcterms:created>
  <dcterms:modified xsi:type="dcterms:W3CDTF">2026-07-09T09:49:54Z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0x010100046CBE7B365C6842B70FFB5EA2D669AA</vt:lpwstr>
  </property>
  <property fmtid="{D5CDD505-2E9C-101B-9397-08002B2CF9AE}" pid="3" name="_dlc_DocIdItemGuid">
    <vt:lpwstr>ecd556f3-0a41-43a0-ae49-3c2369035ecc</vt:lpwstr>
  </property>
  <property fmtid="{D5CDD505-2E9C-101B-9397-08002B2CF9AE}" pid="4" name="MediaServiceImageTags">
    <vt:lpwstr/>
  </property>
</Properties>
</file>