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ABeeZee" panose="020B0604020202020204" charset="0"/>
      <p:regular r:id="rId7"/>
      <p:bold r:id="rId8"/>
      <p:italic r:id="rId9"/>
      <p:boldItalic r:id="rId10"/>
    </p:embeddedFont>
    <p:embeddedFont>
      <p:font typeface="Roboto" panose="02000000000000000000" pitchFamily="2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4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All images </a:t>
            </a:r>
            <a:r>
              <a:rPr lang="en-GB" dirty="0"/>
              <a:t>– United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516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7"/>
            <a:ext cx="5735161" cy="603799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3"/>
            <a:ext cx="5603323" cy="6038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ABeeZee" panose="02000000000000000000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ABeeZee" panose="02000000000000000000" pitchFamily="2" charset="0"/>
              </a:defRPr>
            </a:lvl1pPr>
          </a:lstStyle>
          <a:p>
            <a:pPr lvl="0"/>
            <a:r>
              <a:rPr lang="en-US"/>
              <a:t>Text box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Properties of Materials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0422" y="1854358"/>
            <a:ext cx="6050947" cy="911224"/>
          </a:xfrm>
        </p:spPr>
        <p:txBody>
          <a:bodyPr anchor="t"/>
          <a:lstStyle/>
          <a:p>
            <a:pPr marL="72000" indent="-720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400" b="0" i="0" dirty="0">
                <a:latin typeface="ABeeZee" panose="020B0604020202020204" charset="0"/>
                <a:ea typeface="Roboto" panose="02000000000000000000" pitchFamily="2" charset="0"/>
              </a:rPr>
              <a:t>Physical properties include electrical conductivity; thermal conductivity; being malleable; absorbent; magnetic; hard/soft; rough/smooth; dull/shiny; and being windproof.</a:t>
            </a:r>
            <a:endParaRPr lang="en-GB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0422" y="1438091"/>
            <a:ext cx="5850648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Physical properties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Chemistry | Year </a:t>
            </a:r>
            <a:r>
              <a:rPr lang="en-US" sz="1000" b="1" dirty="0">
                <a:solidFill>
                  <a:srgbClr val="000000"/>
                </a:solidFill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741BE5BE-6819-BDCD-5A17-289603A6B9FD}"/>
              </a:ext>
            </a:extLst>
          </p:cNvPr>
          <p:cNvSpPr/>
          <p:nvPr/>
        </p:nvSpPr>
        <p:spPr>
          <a:xfrm flipH="1">
            <a:off x="6101369" y="1438091"/>
            <a:ext cx="3754206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Chemical properties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6BCF3593-55D2-5CE1-B0DA-12285DC99204}"/>
              </a:ext>
            </a:extLst>
          </p:cNvPr>
          <p:cNvSpPr txBox="1">
            <a:spLocks/>
          </p:cNvSpPr>
          <p:nvPr/>
        </p:nvSpPr>
        <p:spPr>
          <a:xfrm>
            <a:off x="199260" y="1076250"/>
            <a:ext cx="8199725" cy="368300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200"/>
              </a:spcAft>
            </a:pPr>
            <a:r>
              <a:rPr lang="en-US" dirty="0">
                <a:latin typeface="ABeeZee" panose="020B0604020202020204" charset="0"/>
                <a:ea typeface="Roboto" panose="02000000000000000000" pitchFamily="2" charset="0"/>
              </a:rPr>
              <a:t>All materials have properties.  Properties can be physical or chemical.</a:t>
            </a:r>
            <a:endParaRPr lang="en-US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9533EF-C94A-508E-9E9C-483095F20425}"/>
              </a:ext>
            </a:extLst>
          </p:cNvPr>
          <p:cNvSpPr txBox="1">
            <a:spLocks/>
          </p:cNvSpPr>
          <p:nvPr/>
        </p:nvSpPr>
        <p:spPr>
          <a:xfrm>
            <a:off x="61056" y="5452140"/>
            <a:ext cx="5496268" cy="702518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-720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BeeZee" panose="020B0604020202020204" charset="0"/>
                <a:ea typeface="Roboto" panose="02000000000000000000" pitchFamily="2" charset="0"/>
              </a:rPr>
              <a:t>Some materials are elastic</a:t>
            </a:r>
            <a:r>
              <a:rPr lang="en-US" sz="1400" b="0" i="0" dirty="0">
                <a:latin typeface="ABeeZee" panose="020B0604020202020204" charset="0"/>
                <a:ea typeface="Roboto" panose="02000000000000000000" pitchFamily="2" charset="0"/>
              </a:rPr>
              <a:t>. Elastic materials can stretch and then return to their original form. An elastic band can be stretched but returns to its original size.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75D878B-851F-F565-5CCD-59C966C69A20}"/>
              </a:ext>
            </a:extLst>
          </p:cNvPr>
          <p:cNvSpPr txBox="1">
            <a:spLocks/>
          </p:cNvSpPr>
          <p:nvPr/>
        </p:nvSpPr>
        <p:spPr>
          <a:xfrm>
            <a:off x="6177516" y="1916042"/>
            <a:ext cx="3603480" cy="589271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-72000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BeeZee" panose="020B0604020202020204" charset="0"/>
                <a:ea typeface="Roboto" panose="02000000000000000000" pitchFamily="2" charset="0"/>
              </a:rPr>
              <a:t>S</a:t>
            </a:r>
            <a:r>
              <a:rPr lang="en-US" sz="1400" i="0" dirty="0">
                <a:latin typeface="ABeeZee" panose="020B0604020202020204" charset="0"/>
                <a:ea typeface="Roboto" panose="02000000000000000000" pitchFamily="2" charset="0"/>
              </a:rPr>
              <a:t>c</a:t>
            </a:r>
            <a:r>
              <a:rPr lang="en-US" sz="1400" b="0" i="0" dirty="0">
                <a:latin typeface="ABeeZee" panose="020B0604020202020204" charset="0"/>
                <a:ea typeface="Roboto" panose="02000000000000000000" pitchFamily="2" charset="0"/>
              </a:rPr>
              <a:t>ientists need to use specialist equipment to measure chemical properties. </a:t>
            </a:r>
          </a:p>
        </p:txBody>
      </p:sp>
      <p:pic>
        <p:nvPicPr>
          <p:cNvPr id="12" name="Picture 11" descr="Logo, icon&#10;&#10;Description automatically generated">
            <a:extLst>
              <a:ext uri="{FF2B5EF4-FFF2-40B4-BE49-F238E27FC236}">
                <a16:creationId xmlns:a16="http://schemas.microsoft.com/office/drawing/2014/main" id="{92214F8F-847A-5962-EC38-F46FA32589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85" y="2946688"/>
            <a:ext cx="1334444" cy="1163466"/>
          </a:xfrm>
          <a:prstGeom prst="rect">
            <a:avLst/>
          </a:prstGeom>
        </p:spPr>
      </p:pic>
      <p:pic>
        <p:nvPicPr>
          <p:cNvPr id="13" name="Picture 12" descr="A yellow triangle sign&#10;&#10;Description automatically generated with medium confidence">
            <a:extLst>
              <a:ext uri="{FF2B5EF4-FFF2-40B4-BE49-F238E27FC236}">
                <a16:creationId xmlns:a16="http://schemas.microsoft.com/office/drawing/2014/main" id="{10E97556-54CF-A81B-1C65-7B441D9F01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090" y="4965857"/>
            <a:ext cx="1334444" cy="1163466"/>
          </a:xfrm>
          <a:prstGeom prst="rect">
            <a:avLst/>
          </a:prstGeom>
        </p:spPr>
      </p:pic>
      <p:pic>
        <p:nvPicPr>
          <p:cNvPr id="14" name="Picture 13" descr="A picture containing diagram&#10;&#10;Description automatically generated">
            <a:extLst>
              <a:ext uri="{FF2B5EF4-FFF2-40B4-BE49-F238E27FC236}">
                <a16:creationId xmlns:a16="http://schemas.microsoft.com/office/drawing/2014/main" id="{ACC80317-075B-508E-6C13-B30ECC76C04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634" b="69687"/>
          <a:stretch/>
        </p:blipFill>
        <p:spPr>
          <a:xfrm>
            <a:off x="1396586" y="6252261"/>
            <a:ext cx="2902536" cy="246485"/>
          </a:xfrm>
          <a:prstGeom prst="rect">
            <a:avLst/>
          </a:prstGeom>
        </p:spPr>
      </p:pic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F0EC3B28-8313-BCDE-F7C0-A338185EF5EE}"/>
              </a:ext>
            </a:extLst>
          </p:cNvPr>
          <p:cNvSpPr txBox="1">
            <a:spLocks/>
          </p:cNvSpPr>
          <p:nvPr/>
        </p:nvSpPr>
        <p:spPr>
          <a:xfrm>
            <a:off x="6177516" y="2813550"/>
            <a:ext cx="2402958" cy="159430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-720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400" b="0" i="0" dirty="0">
                <a:latin typeface="ABeeZee" panose="020B0604020202020204" charset="0"/>
                <a:ea typeface="Roboto" panose="02000000000000000000" pitchFamily="2" charset="0"/>
              </a:rPr>
              <a:t>Some chemicals are flammable</a:t>
            </a:r>
            <a:r>
              <a:rPr lang="en-US" dirty="0">
                <a:latin typeface="ABeeZee" panose="020B0604020202020204" charset="0"/>
                <a:ea typeface="Roboto" panose="02000000000000000000" pitchFamily="2" charset="0"/>
              </a:rPr>
              <a:t>. T</a:t>
            </a:r>
            <a:r>
              <a:rPr lang="en-US" sz="1400" b="0" i="0" dirty="0">
                <a:latin typeface="ABeeZee" panose="020B0604020202020204" charset="0"/>
                <a:ea typeface="Roboto" panose="02000000000000000000" pitchFamily="2" charset="0"/>
              </a:rPr>
              <a:t>his means they set on fire easily.  </a:t>
            </a:r>
            <a:endParaRPr lang="en-US" dirty="0">
              <a:latin typeface="ABeeZee" panose="020B0604020202020204" charset="0"/>
              <a:ea typeface="Roboto" panose="02000000000000000000" pitchFamily="2" charset="0"/>
            </a:endParaRPr>
          </a:p>
          <a:p>
            <a:pPr marL="72000" indent="-720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400" b="0" i="0" dirty="0">
                <a:latin typeface="ABeeZee" panose="020B0604020202020204" charset="0"/>
                <a:ea typeface="Roboto" panose="02000000000000000000" pitchFamily="2" charset="0"/>
              </a:rPr>
              <a:t>If we see this hazard sign, we know a chemical is flammable.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8003C858-F963-1E8A-E124-FB27E2F54262}"/>
              </a:ext>
            </a:extLst>
          </p:cNvPr>
          <p:cNvSpPr txBox="1">
            <a:spLocks/>
          </p:cNvSpPr>
          <p:nvPr/>
        </p:nvSpPr>
        <p:spPr>
          <a:xfrm>
            <a:off x="7825562" y="4688950"/>
            <a:ext cx="2030013" cy="1809796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-720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400" b="0" i="0" dirty="0">
                <a:latin typeface="ABeeZee" panose="020B0604020202020204" charset="0"/>
                <a:ea typeface="Roboto" panose="02000000000000000000" pitchFamily="2" charset="0"/>
              </a:rPr>
              <a:t>Some chemicals are toxic. This means they are harmful to living things.  </a:t>
            </a:r>
          </a:p>
          <a:p>
            <a:pPr marL="72000" indent="-720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400" b="0" i="0" dirty="0">
                <a:latin typeface="ABeeZee" panose="020B0604020202020204" charset="0"/>
                <a:ea typeface="Roboto" panose="02000000000000000000" pitchFamily="2" charset="0"/>
              </a:rPr>
              <a:t>If we see this hazard sign, we know a chemical is toxic</a:t>
            </a:r>
            <a:r>
              <a:rPr lang="en-US" dirty="0">
                <a:latin typeface="ABeeZee" panose="020B0604020202020204" charset="0"/>
                <a:ea typeface="Roboto" panose="02000000000000000000" pitchFamily="2" charset="0"/>
              </a:rPr>
              <a:t>.</a:t>
            </a:r>
            <a:endParaRPr lang="en-GB" dirty="0"/>
          </a:p>
        </p:txBody>
      </p:sp>
      <p:sp>
        <p:nvSpPr>
          <p:cNvPr id="42" name="Rectangle 11">
            <a:extLst>
              <a:ext uri="{FF2B5EF4-FFF2-40B4-BE49-F238E27FC236}">
                <a16:creationId xmlns:a16="http://schemas.microsoft.com/office/drawing/2014/main" id="{E97E2E73-FF5F-9BF5-F0A9-4C1DFA8A33C2}"/>
              </a:ext>
            </a:extLst>
          </p:cNvPr>
          <p:cNvSpPr/>
          <p:nvPr/>
        </p:nvSpPr>
        <p:spPr>
          <a:xfrm>
            <a:off x="61056" y="2709754"/>
            <a:ext cx="2841634" cy="363055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Thermal conductivity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FDF36F84-1CBB-E6EE-728D-99000500F670}"/>
              </a:ext>
            </a:extLst>
          </p:cNvPr>
          <p:cNvSpPr txBox="1">
            <a:spLocks/>
          </p:cNvSpPr>
          <p:nvPr/>
        </p:nvSpPr>
        <p:spPr>
          <a:xfrm>
            <a:off x="61056" y="3072809"/>
            <a:ext cx="6040313" cy="911224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-7200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BeeZee" panose="020B0604020202020204" charset="0"/>
                <a:ea typeface="Roboto" panose="02000000000000000000" pitchFamily="2" charset="0"/>
              </a:rPr>
              <a:t>Some materials are good thermal conductors.  This means that they are good at transferring energy from a material that is at a higher temperature to a material that is at a lower temperature. Metal is a good thermal conductor.</a:t>
            </a:r>
          </a:p>
          <a:p>
            <a:pPr marL="72000" indent="-7200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BeeZee" panose="020B0604020202020204" charset="0"/>
                <a:ea typeface="Roboto" panose="02000000000000000000" pitchFamily="2" charset="0"/>
              </a:rPr>
              <a:t>A material that is a good thermal insulator is poor at transferring energy. Trapped air and plastic are good thermal insulators.</a:t>
            </a:r>
          </a:p>
          <a:p>
            <a:pPr marL="72000" indent="-7200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BeeZee" panose="020B0604020202020204" charset="0"/>
                <a:ea typeface="Roboto" panose="02000000000000000000" pitchFamily="2" charset="0"/>
              </a:rPr>
              <a:t>In homes, we use thermal insulators to reduce energy loss.</a:t>
            </a:r>
          </a:p>
          <a:p>
            <a:pPr marL="72000" indent="-72000">
              <a:lnSpc>
                <a:spcPct val="100000"/>
              </a:lnSpc>
              <a:spcAft>
                <a:spcPts val="1200"/>
              </a:spcAft>
            </a:pPr>
            <a:endParaRPr lang="en-GB" dirty="0"/>
          </a:p>
        </p:txBody>
      </p:sp>
      <p:sp>
        <p:nvSpPr>
          <p:cNvPr id="44" name="Rectangle 11">
            <a:extLst>
              <a:ext uri="{FF2B5EF4-FFF2-40B4-BE49-F238E27FC236}">
                <a16:creationId xmlns:a16="http://schemas.microsoft.com/office/drawing/2014/main" id="{84252D75-A59D-B067-5CC7-CDEB5530730A}"/>
              </a:ext>
            </a:extLst>
          </p:cNvPr>
          <p:cNvSpPr/>
          <p:nvPr/>
        </p:nvSpPr>
        <p:spPr>
          <a:xfrm>
            <a:off x="61056" y="5028318"/>
            <a:ext cx="2841634" cy="363055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BeeZe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Elasticity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_ip_UnifiedCompliancePolicyUIAction xmlns="http://schemas.microsoft.com/sharepoint/v3" xsi:nil="true"/>
    <_ip_UnifiedCompliancePolicyProperties xmlns="http://schemas.microsoft.com/sharepoint/v3" xsi:nil="true"/>
    <lcf76f155ced4ddcb4097134ff3c332f xmlns="7cdbce52-7c58-4c49-97cb-d953267058b2">
      <Terms xmlns="http://schemas.microsoft.com/office/infopath/2007/PartnerControls"/>
    </lcf76f155ced4ddcb4097134ff3c332f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20F8DA-C4FB-4450-BACC-F5A742E79B9F}">
  <ds:schemaRefs>
    <ds:schemaRef ds:uri="http://purl.org/dc/dcmitype/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www.w3.org/XML/1998/namespace"/>
    <ds:schemaRef ds:uri="d30823e6-3702-4941-af94-3ad4b935a5a3"/>
    <ds:schemaRef ds:uri="bd16e5ec-bc09-46c2-b8b3-4338badcf7f0"/>
  </ds:schemaRefs>
</ds:datastoreItem>
</file>

<file path=customXml/itemProps2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77E004-C7CE-46EA-B3ED-256173A0B236}"/>
</file>

<file path=docMetadata/LabelInfo.xml><?xml version="1.0" encoding="utf-8"?>
<clbl:labelList xmlns:clbl="http://schemas.microsoft.com/office/2020/mipLabelMetadata">
  <clbl:label id="{a4d068aa-090e-4f55-a950-b1b95cea1c6b}" enabled="0" method="" siteId="{a4d068aa-090e-4f55-a950-b1b95cea1c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244</Words>
  <Application>Microsoft Office PowerPoint</Application>
  <PresentationFormat>A4 Paper (210x297 mm)</PresentationFormat>
  <Paragraphs>20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Roboto</vt:lpstr>
      <vt:lpstr>ABeeZee</vt:lpstr>
      <vt:lpstr>Arial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Quinn</dc:creator>
  <cp:lastModifiedBy>Proofed</cp:lastModifiedBy>
  <cp:revision>4</cp:revision>
  <dcterms:created xsi:type="dcterms:W3CDTF">2021-04-22T13:12:58Z</dcterms:created>
  <dcterms:modified xsi:type="dcterms:W3CDTF">2024-09-06T08:03:06Z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2089700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