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3"/>
  </p:notesMasterIdLst>
  <p:handoutMasterIdLst>
    <p:handoutMasterId r:id="rId24"/>
  </p:handoutMasterIdLst>
  <p:sldIdLst>
    <p:sldId id="256" r:id="rId5"/>
    <p:sldId id="298" r:id="rId6"/>
    <p:sldId id="291" r:id="rId7"/>
    <p:sldId id="268" r:id="rId8"/>
    <p:sldId id="281" r:id="rId9"/>
    <p:sldId id="282" r:id="rId10"/>
    <p:sldId id="304" r:id="rId11"/>
    <p:sldId id="306" r:id="rId12"/>
    <p:sldId id="257" r:id="rId13"/>
    <p:sldId id="308" r:id="rId14"/>
    <p:sldId id="299" r:id="rId15"/>
    <p:sldId id="269" r:id="rId16"/>
    <p:sldId id="301" r:id="rId17"/>
    <p:sldId id="258" r:id="rId18"/>
    <p:sldId id="305" r:id="rId19"/>
    <p:sldId id="267" r:id="rId20"/>
    <p:sldId id="307" r:id="rId21"/>
    <p:sldId id="262"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5" autoAdjust="0"/>
    <p:restoredTop sz="83915" autoAdjust="0"/>
  </p:normalViewPr>
  <p:slideViewPr>
    <p:cSldViewPr snapToGrid="0">
      <p:cViewPr varScale="1">
        <p:scale>
          <a:sx n="95" d="100"/>
          <a:sy n="95" d="100"/>
        </p:scale>
        <p:origin x="10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F497E08-3222-4E93-B3A1-6E506B2F5A4D}" type="datetimeFigureOut">
              <a:rPr lang="en-GB" smtClean="0"/>
              <a:t>09/10/2025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F0CD80B8-C76F-45B9-9CC9-ED5F03170BBA}" type="slidenum">
              <a:rPr lang="en-GB" smtClean="0"/>
              <a:t>‹#›</a:t>
            </a:fld>
            <a:endParaRPr lang="en-GB"/>
          </a:p>
        </p:txBody>
      </p:sp>
    </p:spTree>
    <p:extLst>
      <p:ext uri="{BB962C8B-B14F-4D97-AF65-F5344CB8AC3E}">
        <p14:creationId xmlns:p14="http://schemas.microsoft.com/office/powerpoint/2010/main" val="28070403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8638EEF5-2072-4E9E-9BD6-B64B159001E1}" type="datetimeFigureOut">
              <a:rPr lang="en-GB" smtClean="0"/>
              <a:t>09/10/2025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72C13BE-117B-48A0-89C6-8BAEF43F36A6}" type="slidenum">
              <a:rPr lang="en-GB" smtClean="0"/>
              <a:t>‹#›</a:t>
            </a:fld>
            <a:endParaRPr lang="en-GB"/>
          </a:p>
        </p:txBody>
      </p:sp>
    </p:spTree>
    <p:extLst>
      <p:ext uri="{BB962C8B-B14F-4D97-AF65-F5344CB8AC3E}">
        <p14:creationId xmlns:p14="http://schemas.microsoft.com/office/powerpoint/2010/main" val="2572128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a:t>
            </a:fld>
            <a:endParaRPr lang="en-GB"/>
          </a:p>
        </p:txBody>
      </p:sp>
    </p:spTree>
    <p:extLst>
      <p:ext uri="{BB962C8B-B14F-4D97-AF65-F5344CB8AC3E}">
        <p14:creationId xmlns:p14="http://schemas.microsoft.com/office/powerpoint/2010/main" val="1647773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2</a:t>
            </a:fld>
            <a:endParaRPr lang="en-GB"/>
          </a:p>
        </p:txBody>
      </p:sp>
    </p:spTree>
    <p:extLst>
      <p:ext uri="{BB962C8B-B14F-4D97-AF65-F5344CB8AC3E}">
        <p14:creationId xmlns:p14="http://schemas.microsoft.com/office/powerpoint/2010/main" val="4034792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Dan</a:t>
            </a:r>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SassoonCRInfant" panose="00000400000000000000" pitchFamily="2" charset="0"/>
              </a:rPr>
              <a:t>Dan</a:t>
            </a:r>
          </a:p>
          <a:p>
            <a:r>
              <a:rPr lang="en-US" sz="1200" b="1" dirty="0">
                <a:latin typeface="SassoonCRInfant" panose="00000400000000000000" pitchFamily="2" charset="0"/>
              </a:rPr>
              <a:t>Kindness</a:t>
            </a:r>
            <a:r>
              <a:rPr lang="en-US" sz="1200" dirty="0">
                <a:latin typeface="SassoonCRInfant" panose="00000400000000000000" pitchFamily="2" charset="0"/>
              </a:rPr>
              <a:t>: Our children show kindness to each other at all times.</a:t>
            </a:r>
          </a:p>
          <a:p>
            <a:r>
              <a:rPr lang="en-US" sz="1200" b="1" dirty="0">
                <a:latin typeface="SassoonCRInfant" panose="00000400000000000000" pitchFamily="2" charset="0"/>
              </a:rPr>
              <a:t>Confidence</a:t>
            </a:r>
            <a:r>
              <a:rPr lang="en-US" sz="1200" dirty="0">
                <a:latin typeface="SassoonCRInfant" panose="00000400000000000000" pitchFamily="2" charset="0"/>
              </a:rPr>
              <a:t>: Our children show confidence in being themselves, to speak up for themselves, try new things and handle adversity.</a:t>
            </a:r>
          </a:p>
          <a:p>
            <a:r>
              <a:rPr lang="en-US" sz="1200" b="1" dirty="0">
                <a:latin typeface="SassoonCRInfant" panose="00000400000000000000" pitchFamily="2" charset="0"/>
              </a:rPr>
              <a:t>Resilience</a:t>
            </a:r>
            <a:r>
              <a:rPr lang="en-US" sz="1200" dirty="0">
                <a:latin typeface="SassoonCRInfant" panose="00000400000000000000" pitchFamily="2" charset="0"/>
              </a:rPr>
              <a:t>: Our children embrace mistakes as learning opportunities and they stay positive in difficult situations.</a:t>
            </a:r>
          </a:p>
          <a:p>
            <a:r>
              <a:rPr lang="en-US" sz="1200" b="1" dirty="0">
                <a:latin typeface="SassoonCRInfant" panose="00000400000000000000" pitchFamily="2" charset="0"/>
              </a:rPr>
              <a:t>Respect</a:t>
            </a:r>
            <a:r>
              <a:rPr lang="en-US" sz="1200" dirty="0">
                <a:latin typeface="SassoonCRInfant" panose="00000400000000000000" pitchFamily="2" charset="0"/>
              </a:rPr>
              <a:t>: Our children treat others kindly, value differences and listen to everyone’s ideas and opinions, even if this is different to their own.</a:t>
            </a:r>
          </a:p>
          <a:p>
            <a:r>
              <a:rPr lang="en-US" sz="1200" b="1" dirty="0">
                <a:latin typeface="SassoonCRInfant" panose="00000400000000000000" pitchFamily="2" charset="0"/>
              </a:rPr>
              <a:t>Curiosity</a:t>
            </a:r>
            <a:r>
              <a:rPr lang="en-US" sz="1200" dirty="0">
                <a:latin typeface="SassoonCRInfant" panose="00000400000000000000" pitchFamily="2" charset="0"/>
              </a:rPr>
              <a:t>: Our children are excited by their learning and are eager to explore new ideas.</a:t>
            </a:r>
          </a:p>
          <a:p>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4</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5</a:t>
            </a:fld>
            <a:endParaRPr lang="en-GB"/>
          </a:p>
        </p:txBody>
      </p:sp>
    </p:spTree>
    <p:extLst>
      <p:ext uri="{BB962C8B-B14F-4D97-AF65-F5344CB8AC3E}">
        <p14:creationId xmlns:p14="http://schemas.microsoft.com/office/powerpoint/2010/main" val="136152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6</a:t>
            </a:fld>
            <a:endParaRPr lang="en-GB"/>
          </a:p>
        </p:txBody>
      </p:sp>
    </p:spTree>
    <p:extLst>
      <p:ext uri="{BB962C8B-B14F-4D97-AF65-F5344CB8AC3E}">
        <p14:creationId xmlns:p14="http://schemas.microsoft.com/office/powerpoint/2010/main" val="3679665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8</a:t>
            </a:fld>
            <a:endParaRPr lang="en-GB"/>
          </a:p>
        </p:txBody>
      </p:sp>
    </p:spTree>
    <p:extLst>
      <p:ext uri="{BB962C8B-B14F-4D97-AF65-F5344CB8AC3E}">
        <p14:creationId xmlns:p14="http://schemas.microsoft.com/office/powerpoint/2010/main" val="217226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9</a:t>
            </a:fld>
            <a:endParaRPr lang="en-GB"/>
          </a:p>
        </p:txBody>
      </p:sp>
    </p:spTree>
    <p:extLst>
      <p:ext uri="{BB962C8B-B14F-4D97-AF65-F5344CB8AC3E}">
        <p14:creationId xmlns:p14="http://schemas.microsoft.com/office/powerpoint/2010/main" val="3756820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10</a:t>
            </a:fld>
            <a:endParaRPr lang="en-GB"/>
          </a:p>
        </p:txBody>
      </p:sp>
    </p:spTree>
    <p:extLst>
      <p:ext uri="{BB962C8B-B14F-4D97-AF65-F5344CB8AC3E}">
        <p14:creationId xmlns:p14="http://schemas.microsoft.com/office/powerpoint/2010/main" val="30133989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11</a:t>
            </a:fld>
            <a:endParaRPr lang="en-GB"/>
          </a:p>
        </p:txBody>
      </p:sp>
    </p:spTree>
    <p:extLst>
      <p:ext uri="{BB962C8B-B14F-4D97-AF65-F5344CB8AC3E}">
        <p14:creationId xmlns:p14="http://schemas.microsoft.com/office/powerpoint/2010/main" val="1188307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12</a:t>
            </a:fld>
            <a:endParaRPr lang="en-GB"/>
          </a:p>
        </p:txBody>
      </p:sp>
    </p:spTree>
    <p:extLst>
      <p:ext uri="{BB962C8B-B14F-4D97-AF65-F5344CB8AC3E}">
        <p14:creationId xmlns:p14="http://schemas.microsoft.com/office/powerpoint/2010/main" val="111124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13</a:t>
            </a:fld>
            <a:endParaRPr lang="en-GB"/>
          </a:p>
        </p:txBody>
      </p:sp>
    </p:spTree>
    <p:extLst>
      <p:ext uri="{BB962C8B-B14F-4D97-AF65-F5344CB8AC3E}">
        <p14:creationId xmlns:p14="http://schemas.microsoft.com/office/powerpoint/2010/main" val="3334694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14</a:t>
            </a:fld>
            <a:endParaRPr lang="en-GB"/>
          </a:p>
        </p:txBody>
      </p:sp>
    </p:spTree>
    <p:extLst>
      <p:ext uri="{BB962C8B-B14F-4D97-AF65-F5344CB8AC3E}">
        <p14:creationId xmlns:p14="http://schemas.microsoft.com/office/powerpoint/2010/main" val="36749389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15</a:t>
            </a:fld>
            <a:endParaRPr lang="en-GB"/>
          </a:p>
        </p:txBody>
      </p:sp>
    </p:spTree>
    <p:extLst>
      <p:ext uri="{BB962C8B-B14F-4D97-AF65-F5344CB8AC3E}">
        <p14:creationId xmlns:p14="http://schemas.microsoft.com/office/powerpoint/2010/main" val="9919501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p>
          <a:p>
            <a:r>
              <a:rPr lang="en-US" dirty="0"/>
              <a:t>M</a:t>
            </a:r>
            <a:r>
              <a:rPr lang="en-GB" dirty="0" err="1"/>
              <a:t>aths</a:t>
            </a:r>
            <a:r>
              <a:rPr lang="en-GB" dirty="0"/>
              <a:t> Fluency: 20 minutes of TTRS per week, based </a:t>
            </a:r>
            <a:r>
              <a:rPr lang="en-GB" dirty="0" err="1"/>
              <a:t>onr</a:t>
            </a:r>
            <a:r>
              <a:rPr lang="en-GB" dirty="0"/>
              <a:t> </a:t>
            </a:r>
            <a:r>
              <a:rPr lang="en-GB" dirty="0" err="1"/>
              <a:t>esearch</a:t>
            </a:r>
            <a:r>
              <a:rPr lang="en-GB" dirty="0"/>
              <a:t> by TTRS</a:t>
            </a:r>
          </a:p>
          <a:p>
            <a:r>
              <a:rPr lang="en-US" dirty="0"/>
              <a:t>A</a:t>
            </a:r>
            <a:r>
              <a:rPr lang="en-GB" dirty="0" err="1"/>
              <a:t>nnual</a:t>
            </a:r>
            <a:r>
              <a:rPr lang="en-GB" dirty="0"/>
              <a:t> Presentation Project: each year group will undertake one subject-specific project per year, culminating in a presentation. This allows for deeper engagement in a chosen area and the development of presentation skills.</a:t>
            </a:r>
            <a:endParaRPr lang="en-US" dirty="0"/>
          </a:p>
        </p:txBody>
      </p:sp>
      <p:sp>
        <p:nvSpPr>
          <p:cNvPr id="4" name="Slide Number Placeholder 3"/>
          <p:cNvSpPr>
            <a:spLocks noGrp="1"/>
          </p:cNvSpPr>
          <p:nvPr>
            <p:ph type="sldNum" sz="quarter" idx="5"/>
          </p:nvPr>
        </p:nvSpPr>
        <p:spPr/>
        <p:txBody>
          <a:bodyPr/>
          <a:lstStyle/>
          <a:p>
            <a:fld id="{872C13BE-117B-48A0-89C6-8BAEF43F36A6}" type="slidenum">
              <a:rPr lang="en-GB" smtClean="0"/>
              <a:t>16</a:t>
            </a:fld>
            <a:endParaRPr lang="en-GB"/>
          </a:p>
        </p:txBody>
      </p:sp>
    </p:spTree>
    <p:extLst>
      <p:ext uri="{BB962C8B-B14F-4D97-AF65-F5344CB8AC3E}">
        <p14:creationId xmlns:p14="http://schemas.microsoft.com/office/powerpoint/2010/main" val="531028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17</a:t>
            </a:fld>
            <a:endParaRPr lang="en-GB"/>
          </a:p>
        </p:txBody>
      </p:sp>
    </p:spTree>
    <p:extLst>
      <p:ext uri="{BB962C8B-B14F-4D97-AF65-F5344CB8AC3E}">
        <p14:creationId xmlns:p14="http://schemas.microsoft.com/office/powerpoint/2010/main" val="2650755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18</a:t>
            </a:fld>
            <a:endParaRPr lang="en-GB"/>
          </a:p>
        </p:txBody>
      </p:sp>
    </p:spTree>
    <p:extLst>
      <p:ext uri="{BB962C8B-B14F-4D97-AF65-F5344CB8AC3E}">
        <p14:creationId xmlns:p14="http://schemas.microsoft.com/office/powerpoint/2010/main" val="17421391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10/9/2025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10/9/2025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10/9/2025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10/9/2025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10/9/2025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10/9/2025</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cstate="email">
            <a:alphaModFix amt="10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10/9/2025</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7.png"/><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7.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0.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7.png"/><Relationship Id="rId7" Type="http://schemas.openxmlformats.org/officeDocument/2006/relationships/image" Target="../media/image38.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7.jpeg"/><Relationship Id="rId11" Type="http://schemas.openxmlformats.org/officeDocument/2006/relationships/image" Target="../media/image42.jpeg"/><Relationship Id="rId5" Type="http://schemas.openxmlformats.org/officeDocument/2006/relationships/image" Target="../media/image36.jpeg"/><Relationship Id="rId10" Type="http://schemas.openxmlformats.org/officeDocument/2006/relationships/image" Target="../media/image41.jpeg"/><Relationship Id="rId4" Type="http://schemas.openxmlformats.org/officeDocument/2006/relationships/image" Target="../media/image27.png"/><Relationship Id="rId9" Type="http://schemas.openxmlformats.org/officeDocument/2006/relationships/image" Target="../media/image40.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46.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8.jpeg"/><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2.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55.png"/></Relationships>
</file>

<file path=ppt/slides/_rels/slide18.xml.rels><?xml version="1.0" encoding="UTF-8" standalone="yes"?>
<Relationships xmlns="http://schemas.openxmlformats.org/package/2006/relationships"><Relationship Id="rId3" Type="http://schemas.openxmlformats.org/officeDocument/2006/relationships/hyperlink" Target="https://summerreadingchallenge.org.uk/" TargetMode="External"/><Relationship Id="rId7"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7.pn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Arial" panose="020B0604020202020204" pitchFamily="34" charset="0"/>
                <a:cs typeface="Arial" panose="020B0604020202020204" pitchFamily="34" charset="0"/>
              </a:rPr>
              <a:t>Welcome Evening</a:t>
            </a:r>
          </a:p>
        </p:txBody>
      </p:sp>
      <p:sp>
        <p:nvSpPr>
          <p:cNvPr id="3" name="Subtitle 2"/>
          <p:cNvSpPr>
            <a:spLocks noGrp="1"/>
          </p:cNvSpPr>
          <p:nvPr>
            <p:ph type="subTitle" idx="1"/>
          </p:nvPr>
        </p:nvSpPr>
        <p:spPr>
          <a:xfrm>
            <a:off x="680322" y="4394039"/>
            <a:ext cx="9169072" cy="2111264"/>
          </a:xfrm>
        </p:spPr>
        <p:txBody>
          <a:bodyPr>
            <a:normAutofit/>
          </a:bodyPr>
          <a:lstStyle/>
          <a:p>
            <a:r>
              <a:rPr lang="en-GB" sz="2400" dirty="0">
                <a:latin typeface="Arial" panose="020B0604020202020204" pitchFamily="34" charset="0"/>
                <a:cs typeface="Arial" panose="020B0604020202020204" pitchFamily="34" charset="0"/>
              </a:rPr>
              <a:t>Welcome to Year 5 at Launde Primary School </a:t>
            </a:r>
          </a:p>
          <a:p>
            <a:r>
              <a:rPr lang="en-GB" sz="2400" dirty="0">
                <a:latin typeface="Arial" panose="020B0604020202020204" pitchFamily="34" charset="0"/>
                <a:cs typeface="Arial" panose="020B0604020202020204" pitchFamily="34" charset="0"/>
              </a:rPr>
              <a:t>2024-25</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Staff Introductions</a:t>
            </a:r>
          </a:p>
        </p:txBody>
      </p:sp>
      <p:sp>
        <p:nvSpPr>
          <p:cNvPr id="3" name="Content Placeholder 2"/>
          <p:cNvSpPr txBox="1">
            <a:spLocks/>
          </p:cNvSpPr>
          <p:nvPr/>
        </p:nvSpPr>
        <p:spPr>
          <a:xfrm>
            <a:off x="-2632799" y="4887648"/>
            <a:ext cx="9613861" cy="36240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ctr">
              <a:buNone/>
            </a:pPr>
            <a:r>
              <a:rPr lang="en-US" dirty="0">
                <a:latin typeface="SassoonCRInfant" panose="00000400000000000000" pitchFamily="2" charset="0"/>
                <a:cs typeface="Arial" panose="020B0604020202020204" pitchFamily="34" charset="0"/>
              </a:rPr>
              <a:t>Rivendell</a:t>
            </a:r>
          </a:p>
          <a:p>
            <a:pPr marL="0" indent="0" algn="ctr">
              <a:buNone/>
            </a:pPr>
            <a:r>
              <a:rPr lang="en-US" dirty="0" err="1">
                <a:latin typeface="SassoonCRInfant" panose="00000400000000000000" pitchFamily="2" charset="0"/>
                <a:cs typeface="Arial" panose="020B0604020202020204" pitchFamily="34" charset="0"/>
              </a:rPr>
              <a:t>Mr</a:t>
            </a:r>
            <a:r>
              <a:rPr lang="en-US" dirty="0">
                <a:latin typeface="SassoonCRInfant" panose="00000400000000000000" pitchFamily="2" charset="0"/>
                <a:cs typeface="Arial" panose="020B0604020202020204" pitchFamily="34" charset="0"/>
              </a:rPr>
              <a:t> </a:t>
            </a:r>
            <a:r>
              <a:rPr lang="en-US" dirty="0" err="1">
                <a:latin typeface="SassoonCRInfant" panose="00000400000000000000" pitchFamily="2" charset="0"/>
                <a:cs typeface="Arial" panose="020B0604020202020204" pitchFamily="34" charset="0"/>
              </a:rPr>
              <a:t>Balhatchet</a:t>
            </a:r>
            <a:endParaRPr lang="en-GB" dirty="0">
              <a:latin typeface="SassoonCRInfant" panose="00000400000000000000" pitchFamily="2" charset="0"/>
              <a:cs typeface="Arial" panose="020B0604020202020204" pitchFamily="34" charset="0"/>
            </a:endParaRPr>
          </a:p>
          <a:p>
            <a:pPr algn="ctr"/>
            <a:endParaRPr lang="en-GB" dirty="0">
              <a:latin typeface="SassoonCRInfant" panose="00000400000000000000" pitchFamily="2" charset="0"/>
              <a:cs typeface="Arial" panose="020B0604020202020204" pitchFamily="34" charset="0"/>
            </a:endParaRPr>
          </a:p>
        </p:txBody>
      </p:sp>
      <p:pic>
        <p:nvPicPr>
          <p:cNvPr id="5" name="Picture 4" descr="Text&#10;&#10;Description automatically generated">
            <a:extLst>
              <a:ext uri="{FF2B5EF4-FFF2-40B4-BE49-F238E27FC236}">
                <a16:creationId xmlns:a16="http://schemas.microsoft.com/office/drawing/2014/main" id="{6252FCD8-BA7A-4FA7-8B56-1307DA2543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4" name="Rectangle 3">
            <a:extLst>
              <a:ext uri="{FF2B5EF4-FFF2-40B4-BE49-F238E27FC236}">
                <a16:creationId xmlns:a16="http://schemas.microsoft.com/office/drawing/2014/main" id="{2E21FF15-3190-41DB-81C9-DE18D0B0243B}"/>
              </a:ext>
            </a:extLst>
          </p:cNvPr>
          <p:cNvSpPr/>
          <p:nvPr/>
        </p:nvSpPr>
        <p:spPr>
          <a:xfrm>
            <a:off x="350196" y="2422187"/>
            <a:ext cx="3647872" cy="22665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406111D-364A-4DE2-8BD0-F89DF4AFE709}"/>
              </a:ext>
            </a:extLst>
          </p:cNvPr>
          <p:cNvSpPr/>
          <p:nvPr/>
        </p:nvSpPr>
        <p:spPr>
          <a:xfrm>
            <a:off x="4272064" y="2422187"/>
            <a:ext cx="3647872" cy="22665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6FB4D98-E361-4494-9087-0E572B897E81}"/>
              </a:ext>
            </a:extLst>
          </p:cNvPr>
          <p:cNvSpPr/>
          <p:nvPr/>
        </p:nvSpPr>
        <p:spPr>
          <a:xfrm>
            <a:off x="8193932" y="2422186"/>
            <a:ext cx="3647872" cy="22665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Content Placeholder 2">
            <a:extLst>
              <a:ext uri="{FF2B5EF4-FFF2-40B4-BE49-F238E27FC236}">
                <a16:creationId xmlns:a16="http://schemas.microsoft.com/office/drawing/2014/main" id="{1AF35891-AC42-4C7B-99B0-9B68D2ECDF8F}"/>
              </a:ext>
            </a:extLst>
          </p:cNvPr>
          <p:cNvSpPr txBox="1">
            <a:spLocks/>
          </p:cNvSpPr>
          <p:nvPr/>
        </p:nvSpPr>
        <p:spPr>
          <a:xfrm>
            <a:off x="1289069" y="4887648"/>
            <a:ext cx="9613861" cy="36240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ctr">
              <a:buNone/>
            </a:pPr>
            <a:r>
              <a:rPr lang="en-US" dirty="0" err="1">
                <a:latin typeface="SassoonCRInfant" panose="00000400000000000000" pitchFamily="2" charset="0"/>
                <a:cs typeface="Arial" panose="020B0604020202020204" pitchFamily="34" charset="0"/>
              </a:rPr>
              <a:t>Strath</a:t>
            </a:r>
            <a:r>
              <a:rPr lang="en-US" dirty="0">
                <a:latin typeface="SassoonCRInfant" panose="00000400000000000000" pitchFamily="2" charset="0"/>
                <a:cs typeface="Arial" panose="020B0604020202020204" pitchFamily="34" charset="0"/>
              </a:rPr>
              <a:t> Avon</a:t>
            </a:r>
          </a:p>
          <a:p>
            <a:pPr marL="0" indent="0" algn="ctr">
              <a:buNone/>
            </a:pPr>
            <a:r>
              <a:rPr lang="en-US" dirty="0" err="1">
                <a:latin typeface="SassoonCRInfant" panose="00000400000000000000" pitchFamily="2" charset="0"/>
                <a:cs typeface="Arial" panose="020B0604020202020204" pitchFamily="34" charset="0"/>
              </a:rPr>
              <a:t>Mr</a:t>
            </a:r>
            <a:r>
              <a:rPr lang="en-US" dirty="0">
                <a:latin typeface="SassoonCRInfant" panose="00000400000000000000" pitchFamily="2" charset="0"/>
                <a:cs typeface="Arial" panose="020B0604020202020204" pitchFamily="34" charset="0"/>
              </a:rPr>
              <a:t> Frost</a:t>
            </a:r>
            <a:endParaRPr lang="en-GB" dirty="0">
              <a:latin typeface="SassoonCRInfant" panose="00000400000000000000" pitchFamily="2" charset="0"/>
              <a:cs typeface="Arial" panose="020B0604020202020204" pitchFamily="34" charset="0"/>
            </a:endParaRPr>
          </a:p>
          <a:p>
            <a:pPr algn="ctr"/>
            <a:endParaRPr lang="en-GB" dirty="0">
              <a:latin typeface="SassoonCRInfant" panose="00000400000000000000" pitchFamily="2" charset="0"/>
              <a:cs typeface="Arial" panose="020B0604020202020204" pitchFamily="34" charset="0"/>
            </a:endParaRPr>
          </a:p>
        </p:txBody>
      </p:sp>
      <p:sp>
        <p:nvSpPr>
          <p:cNvPr id="9" name="Content Placeholder 2">
            <a:extLst>
              <a:ext uri="{FF2B5EF4-FFF2-40B4-BE49-F238E27FC236}">
                <a16:creationId xmlns:a16="http://schemas.microsoft.com/office/drawing/2014/main" id="{9E19C7E8-5151-4C6C-AA61-08ACEC068E26}"/>
              </a:ext>
            </a:extLst>
          </p:cNvPr>
          <p:cNvSpPr txBox="1">
            <a:spLocks/>
          </p:cNvSpPr>
          <p:nvPr/>
        </p:nvSpPr>
        <p:spPr>
          <a:xfrm>
            <a:off x="5210937" y="4892010"/>
            <a:ext cx="9613861" cy="36240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ctr">
              <a:buNone/>
            </a:pPr>
            <a:r>
              <a:rPr lang="en-US" dirty="0">
                <a:latin typeface="SassoonCRInfant" panose="00000400000000000000" pitchFamily="2" charset="0"/>
                <a:cs typeface="Arial" panose="020B0604020202020204" pitchFamily="34" charset="0"/>
              </a:rPr>
              <a:t>Speedwell</a:t>
            </a:r>
          </a:p>
          <a:p>
            <a:pPr marL="0" indent="0" algn="ctr">
              <a:buNone/>
            </a:pPr>
            <a:r>
              <a:rPr lang="en-US" dirty="0">
                <a:latin typeface="SassoonCRInfant" panose="00000400000000000000" pitchFamily="2" charset="0"/>
                <a:cs typeface="Arial" panose="020B0604020202020204" pitchFamily="34" charset="0"/>
              </a:rPr>
              <a:t>Miss Patel</a:t>
            </a:r>
            <a:endParaRPr lang="en-GB" dirty="0">
              <a:latin typeface="SassoonCRInfant" panose="00000400000000000000" pitchFamily="2" charset="0"/>
              <a:cs typeface="Arial" panose="020B0604020202020204" pitchFamily="34" charset="0"/>
            </a:endParaRPr>
          </a:p>
          <a:p>
            <a:pPr algn="ctr"/>
            <a:endParaRPr lang="en-GB" dirty="0">
              <a:latin typeface="SassoonCRInfant" panose="00000400000000000000" pitchFamily="2" charset="0"/>
              <a:cs typeface="Arial" panose="020B0604020202020204" pitchFamily="34" charset="0"/>
            </a:endParaRPr>
          </a:p>
        </p:txBody>
      </p:sp>
      <p:pic>
        <p:nvPicPr>
          <p:cNvPr id="11" name="Picture 10">
            <a:extLst>
              <a:ext uri="{FF2B5EF4-FFF2-40B4-BE49-F238E27FC236}">
                <a16:creationId xmlns:a16="http://schemas.microsoft.com/office/drawing/2014/main" id="{E349659C-56B5-4C56-924A-28622D99487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72064" y="2047700"/>
            <a:ext cx="3647872" cy="2735903"/>
          </a:xfrm>
          <a:prstGeom prst="rect">
            <a:avLst/>
          </a:prstGeom>
        </p:spPr>
      </p:pic>
      <p:pic>
        <p:nvPicPr>
          <p:cNvPr id="15" name="Picture 14">
            <a:extLst>
              <a:ext uri="{FF2B5EF4-FFF2-40B4-BE49-F238E27FC236}">
                <a16:creationId xmlns:a16="http://schemas.microsoft.com/office/drawing/2014/main" id="{20C1A7D2-0D1C-4D25-A35B-0AC558F33E9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13462" y="2042956"/>
            <a:ext cx="3647873" cy="2735905"/>
          </a:xfrm>
          <a:prstGeom prst="rect">
            <a:avLst/>
          </a:prstGeom>
        </p:spPr>
      </p:pic>
      <p:pic>
        <p:nvPicPr>
          <p:cNvPr id="19" name="Picture 18">
            <a:extLst>
              <a:ext uri="{FF2B5EF4-FFF2-40B4-BE49-F238E27FC236}">
                <a16:creationId xmlns:a16="http://schemas.microsoft.com/office/drawing/2014/main" id="{04A81C4F-241F-402F-B125-5650BD925C9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50196" y="2042957"/>
            <a:ext cx="3647872" cy="2735904"/>
          </a:xfrm>
          <a:prstGeom prst="rect">
            <a:avLst/>
          </a:prstGeom>
        </p:spPr>
      </p:pic>
    </p:spTree>
    <p:extLst>
      <p:ext uri="{BB962C8B-B14F-4D97-AF65-F5344CB8AC3E}">
        <p14:creationId xmlns:p14="http://schemas.microsoft.com/office/powerpoint/2010/main" val="2275364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CRInfant" panose="00000400000000000000" pitchFamily="2" charset="0"/>
              </a:rPr>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38100">
            <a:solidFill>
              <a:schemeClr val="accent5"/>
            </a:solidFill>
          </a:ln>
        </p:spPr>
        <p:txBody>
          <a:bodyPr wrap="square" rtlCol="0">
            <a:spAutoFit/>
          </a:bodyPr>
          <a:lstStyle/>
          <a:p>
            <a:pPr algn="ctr"/>
            <a:r>
              <a:rPr lang="en-US" sz="4000" dirty="0">
                <a:latin typeface="SassoonCRInfant" panose="00000400000000000000" pitchFamily="2" charset="0"/>
              </a:rPr>
              <a:t>At </a:t>
            </a:r>
            <a:r>
              <a:rPr lang="en-US" sz="4000" dirty="0" err="1">
                <a:latin typeface="SassoonCRInfant" panose="00000400000000000000" pitchFamily="2" charset="0"/>
              </a:rPr>
              <a:t>Launde</a:t>
            </a:r>
            <a:r>
              <a:rPr lang="en-US" sz="4000" dirty="0">
                <a:latin typeface="SassoonCRInfant" panose="00000400000000000000" pitchFamily="2" charset="0"/>
              </a:rPr>
              <a:t> we create Curious Minds, Kind Hearts, Bright Futures</a:t>
            </a:r>
            <a:endParaRPr lang="en-GB" sz="4000" dirty="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dirty="0">
                <a:latin typeface="SassoonCRInfant" panose="00000400000000000000" pitchFamily="2" charset="0"/>
              </a:rPr>
              <a:t>This statement reflects our commitment to nurturing compassionate individuals, fostering a love of learning and exploration and empowering our children to achieve their full potential. </a:t>
            </a:r>
          </a:p>
          <a:p>
            <a:pPr algn="ctr"/>
            <a:endParaRPr lang="en-US" sz="3200" dirty="0">
              <a:latin typeface="SassoonCRInfant" panose="00000400000000000000" pitchFamily="2" charset="0"/>
            </a:endParaRPr>
          </a:p>
          <a:p>
            <a:pPr algn="ctr"/>
            <a:r>
              <a:rPr lang="en-US" sz="3200" dirty="0">
                <a:latin typeface="SassoonCRInfant" panose="00000400000000000000" pitchFamily="2" charset="0"/>
              </a:rPr>
              <a:t>The staff at </a:t>
            </a:r>
            <a:r>
              <a:rPr lang="en-US" sz="3200" dirty="0" err="1">
                <a:latin typeface="SassoonCRInfant" panose="00000400000000000000" pitchFamily="2" charset="0"/>
              </a:rPr>
              <a:t>Launde</a:t>
            </a:r>
            <a:r>
              <a:rPr lang="en-US" sz="3200" dirty="0">
                <a:latin typeface="SassoonCRInfant" panose="00000400000000000000" pitchFamily="2" charset="0"/>
              </a:rPr>
              <a:t> look forward to working alongside parents to meet this ambition.</a:t>
            </a:r>
          </a:p>
          <a:p>
            <a:pPr algn="ctr"/>
            <a:endParaRPr lang="en-US" sz="3200" dirty="0">
              <a:latin typeface="SassoonCRInfant" panose="00000400000000000000" pitchFamily="2" charset="0"/>
            </a:endParaRPr>
          </a:p>
        </p:txBody>
      </p:sp>
    </p:spTree>
    <p:extLst>
      <p:ext uri="{BB962C8B-B14F-4D97-AF65-F5344CB8AC3E}">
        <p14:creationId xmlns:p14="http://schemas.microsoft.com/office/powerpoint/2010/main" val="3740273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dirty="0">
                <a:latin typeface="SassoonCRInfant" panose="00000400000000000000" pitchFamily="2" charset="0"/>
                <a:cs typeface="Arial" panose="020B0604020202020204" pitchFamily="34" charset="0"/>
              </a:rPr>
              <a:t>Our School Values</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dirty="0">
                <a:latin typeface="SassoonCRInfant" panose="00000400000000000000" pitchFamily="2" charset="0"/>
              </a:rPr>
              <a:t>We believe that by working together, parents and school staff can create an environment where these values are not just words, but are integral to everything we do and how we treat each other. These will values 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dirty="0">
                <a:latin typeface="SassoonCRInfant" panose="00000400000000000000" pitchFamily="2" charset="0"/>
              </a:rPr>
              <a:t>Recently, our school community identified 5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28575">
            <a:solidFill>
              <a:schemeClr val="accent5"/>
            </a:solidFill>
          </a:ln>
        </p:spPr>
        <p:txBody>
          <a:bodyPr wrap="square" rtlCol="0">
            <a:spAutoFit/>
          </a:bodyPr>
          <a:lstStyle/>
          <a:p>
            <a:pPr algn="ctr"/>
            <a:r>
              <a:rPr lang="en-US" sz="3600" dirty="0">
                <a:latin typeface="SassoonCRInfant" panose="00000400000000000000" pitchFamily="2" charset="0"/>
              </a:rPr>
              <a:t>Respect</a:t>
            </a:r>
            <a:endParaRPr lang="en-GB" sz="3600" dirty="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28575">
            <a:solidFill>
              <a:schemeClr val="accent5"/>
            </a:solidFill>
          </a:ln>
        </p:spPr>
        <p:txBody>
          <a:bodyPr wrap="square" rtlCol="0">
            <a:spAutoFit/>
          </a:bodyPr>
          <a:lstStyle/>
          <a:p>
            <a:pPr algn="ctr"/>
            <a:r>
              <a:rPr lang="en-US" sz="3600" dirty="0">
                <a:latin typeface="SassoonCRInfant" panose="00000400000000000000" pitchFamily="2" charset="0"/>
              </a:rPr>
              <a:t>Kindness</a:t>
            </a:r>
            <a:endParaRPr lang="en-GB" sz="3600" dirty="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28575">
            <a:solidFill>
              <a:schemeClr val="accent5"/>
            </a:solidFill>
          </a:ln>
        </p:spPr>
        <p:txBody>
          <a:bodyPr wrap="square" rtlCol="0">
            <a:spAutoFit/>
          </a:bodyPr>
          <a:lstStyle/>
          <a:p>
            <a:pPr algn="ctr"/>
            <a:r>
              <a:rPr lang="en-US" sz="3600" dirty="0">
                <a:latin typeface="SassoonCRInfant" panose="00000400000000000000" pitchFamily="2" charset="0"/>
              </a:rPr>
              <a:t>Resilience</a:t>
            </a:r>
            <a:endParaRPr lang="en-GB" sz="3600" dirty="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28575">
            <a:solidFill>
              <a:schemeClr val="accent5"/>
            </a:solidFill>
          </a:ln>
        </p:spPr>
        <p:txBody>
          <a:bodyPr wrap="square" rtlCol="0">
            <a:spAutoFit/>
          </a:bodyPr>
          <a:lstStyle/>
          <a:p>
            <a:pPr algn="ctr"/>
            <a:r>
              <a:rPr lang="en-US" sz="3600" dirty="0">
                <a:latin typeface="SassoonCRInfant" panose="00000400000000000000" pitchFamily="2" charset="0"/>
              </a:rPr>
              <a:t>Curiosity</a:t>
            </a:r>
            <a:endParaRPr lang="en-GB" sz="3600" dirty="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28575">
            <a:solidFill>
              <a:schemeClr val="accent5"/>
            </a:solidFill>
          </a:ln>
        </p:spPr>
        <p:txBody>
          <a:bodyPr wrap="square" rtlCol="0">
            <a:spAutoFit/>
          </a:bodyPr>
          <a:lstStyle/>
          <a:p>
            <a:pPr algn="ctr"/>
            <a:r>
              <a:rPr lang="en-US" sz="3600" dirty="0">
                <a:latin typeface="SassoonCRInfant" panose="00000400000000000000" pitchFamily="2" charset="0"/>
              </a:rPr>
              <a:t>Confidence</a:t>
            </a:r>
            <a:endParaRPr lang="en-GB" sz="3600" dirty="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pic>
        <p:nvPicPr>
          <p:cNvPr id="3" name="Picture 2">
            <a:extLst>
              <a:ext uri="{FF2B5EF4-FFF2-40B4-BE49-F238E27FC236}">
                <a16:creationId xmlns:a16="http://schemas.microsoft.com/office/drawing/2014/main" id="{51430AA4-45DB-401E-B013-233DD7B35B36}"/>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222545" y="178072"/>
            <a:ext cx="2491255" cy="1896378"/>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Equipment and Uniform</a:t>
            </a:r>
          </a:p>
        </p:txBody>
      </p:sp>
      <p:sp>
        <p:nvSpPr>
          <p:cNvPr id="3" name="Content Placeholder 2"/>
          <p:cNvSpPr>
            <a:spLocks noGrp="1"/>
          </p:cNvSpPr>
          <p:nvPr>
            <p:ph idx="1"/>
          </p:nvPr>
        </p:nvSpPr>
        <p:spPr>
          <a:xfrm>
            <a:off x="153580" y="2054086"/>
            <a:ext cx="7161620" cy="4678017"/>
          </a:xfrm>
        </p:spPr>
        <p:txBody>
          <a:bodyPr>
            <a:normAutofit fontScale="25000" lnSpcReduction="20000"/>
          </a:bodyPr>
          <a:lstStyle/>
          <a:p>
            <a:pPr>
              <a:lnSpc>
                <a:spcPct val="120000"/>
              </a:lnSpc>
            </a:pPr>
            <a:r>
              <a:rPr lang="en-GB" sz="8000" dirty="0">
                <a:latin typeface="SassoonCRInfant" panose="00000400000000000000" pitchFamily="2" charset="0"/>
                <a:ea typeface="Times New Roman" panose="02020603050405020304" pitchFamily="18" charset="0"/>
                <a:cs typeface="Arial" panose="020B0604020202020204" pitchFamily="34" charset="0"/>
              </a:rPr>
              <a:t>School uniform has been updated – white polo t-shirts, red jumpers or cardigans and trousers/skirts can be </a:t>
            </a:r>
            <a:r>
              <a:rPr lang="en-GB" sz="8000" b="1" dirty="0">
                <a:latin typeface="SassoonCRInfant" panose="00000400000000000000" pitchFamily="2" charset="0"/>
                <a:ea typeface="Times New Roman" panose="02020603050405020304" pitchFamily="18" charset="0"/>
                <a:cs typeface="Arial" panose="020B0604020202020204" pitchFamily="34" charset="0"/>
              </a:rPr>
              <a:t>black, grey or navy</a:t>
            </a:r>
            <a:r>
              <a:rPr lang="en-GB" sz="8000" dirty="0">
                <a:latin typeface="SassoonCRInfant" panose="00000400000000000000" pitchFamily="2" charset="0"/>
                <a:ea typeface="Times New Roman" panose="02020603050405020304" pitchFamily="18" charset="0"/>
                <a:cs typeface="Arial" panose="020B0604020202020204" pitchFamily="34" charset="0"/>
              </a:rPr>
              <a:t>.</a:t>
            </a:r>
          </a:p>
          <a:p>
            <a:pPr>
              <a:lnSpc>
                <a:spcPct val="120000"/>
              </a:lnSpc>
            </a:pPr>
            <a:r>
              <a:rPr lang="en-GB" sz="8000" dirty="0">
                <a:latin typeface="SassoonCRInfant" panose="00000400000000000000" pitchFamily="2" charset="0"/>
                <a:ea typeface="Times New Roman" panose="02020603050405020304" pitchFamily="18" charset="0"/>
                <a:cs typeface="Arial" panose="020B0604020202020204" pitchFamily="34" charset="0"/>
              </a:rPr>
              <a:t>Each child will have access to equipment and resources at school, nothing needs to be brought in from home</a:t>
            </a:r>
          </a:p>
          <a:p>
            <a:pPr>
              <a:lnSpc>
                <a:spcPct val="120000"/>
              </a:lnSpc>
            </a:pPr>
            <a:r>
              <a:rPr lang="en-GB" sz="8000" dirty="0">
                <a:latin typeface="SassoonCRInfant" panose="00000400000000000000" pitchFamily="2" charset="0"/>
                <a:ea typeface="Times New Roman" panose="02020603050405020304" pitchFamily="18" charset="0"/>
                <a:cs typeface="Arial" panose="020B0604020202020204" pitchFamily="34" charset="0"/>
              </a:rPr>
              <a:t>Please ensure all clothes are labelled with your child’s name – very important!</a:t>
            </a:r>
          </a:p>
          <a:p>
            <a:pPr>
              <a:lnSpc>
                <a:spcPct val="120000"/>
              </a:lnSpc>
            </a:pPr>
            <a:r>
              <a:rPr lang="en-GB" sz="8000" dirty="0">
                <a:latin typeface="SassoonCRInfant" panose="00000400000000000000" pitchFamily="2" charset="0"/>
                <a:ea typeface="Times New Roman" panose="02020603050405020304" pitchFamily="18" charset="0"/>
                <a:cs typeface="Arial" panose="020B0604020202020204" pitchFamily="34" charset="0"/>
              </a:rPr>
              <a:t>Book bags (not backpacks please)</a:t>
            </a:r>
          </a:p>
          <a:p>
            <a:pPr>
              <a:lnSpc>
                <a:spcPct val="120000"/>
              </a:lnSpc>
            </a:pPr>
            <a:r>
              <a:rPr lang="en-GB" sz="8000" dirty="0">
                <a:latin typeface="SassoonCRInfant" panose="00000400000000000000" pitchFamily="2" charset="0"/>
                <a:ea typeface="Times New Roman" panose="02020603050405020304" pitchFamily="18" charset="0"/>
                <a:cs typeface="Arial" panose="020B0604020202020204" pitchFamily="34" charset="0"/>
              </a:rPr>
              <a:t>Black shoes - branded trainers are not to be worn</a:t>
            </a:r>
          </a:p>
          <a:p>
            <a:pPr>
              <a:lnSpc>
                <a:spcPct val="120000"/>
              </a:lnSpc>
            </a:pPr>
            <a:r>
              <a:rPr lang="en-GB" sz="8000" dirty="0">
                <a:latin typeface="SassoonCRInfant" panose="00000400000000000000" pitchFamily="2" charset="0"/>
                <a:ea typeface="Times New Roman" panose="02020603050405020304" pitchFamily="18" charset="0"/>
                <a:cs typeface="Arial" panose="020B0604020202020204" pitchFamily="34" charset="0"/>
              </a:rPr>
              <a:t>There should be no jewellery, nail varnish or hair accessories worn</a:t>
            </a:r>
          </a:p>
          <a:p>
            <a:pPr>
              <a:lnSpc>
                <a:spcPct val="120000"/>
              </a:lnSpc>
            </a:pPr>
            <a:r>
              <a:rPr lang="en-GB" sz="8000" dirty="0">
                <a:latin typeface="SassoonCRInfant" panose="00000400000000000000" pitchFamily="2" charset="0"/>
                <a:ea typeface="Times New Roman" panose="02020603050405020304" pitchFamily="18" charset="0"/>
                <a:cs typeface="Arial" panose="020B0604020202020204" pitchFamily="34" charset="0"/>
              </a:rPr>
              <a:t>All long hair should be tied up with a simple bobble</a:t>
            </a:r>
          </a:p>
          <a:p>
            <a:pPr>
              <a:spcAft>
                <a:spcPts val="0"/>
              </a:spcAft>
            </a:pPr>
            <a:endParaRPr lang="en-GB" sz="2800" dirty="0">
              <a:latin typeface="SassoonCRInfant" panose="00000400000000000000" pitchFamily="2" charset="0"/>
              <a:ea typeface="Times New Roman" panose="02020603050405020304" pitchFamily="18" charset="0"/>
              <a:cs typeface="Arial" panose="020B0604020202020204" pitchFamily="34" charset="0"/>
            </a:endParaRPr>
          </a:p>
        </p:txBody>
      </p:sp>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528334" y="2054086"/>
            <a:ext cx="1774688" cy="3465449"/>
          </a:xfrm>
          <a:prstGeom prst="rect">
            <a:avLst/>
          </a:prstGeom>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9705805" y="2054086"/>
            <a:ext cx="1745213" cy="3465449"/>
          </a:xfrm>
          <a:prstGeom prst="rect">
            <a:avLst/>
          </a:prstGeom>
        </p:spPr>
      </p:pic>
      <p:pic>
        <p:nvPicPr>
          <p:cNvPr id="12" name="Picture 11">
            <a:extLst>
              <a:ext uri="{FF2B5EF4-FFF2-40B4-BE49-F238E27FC236}">
                <a16:creationId xmlns:a16="http://schemas.microsoft.com/office/drawing/2014/main" id="{C016B18B-B9B0-4815-B5C1-7F671E64162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8" name="Picture 4" descr="Launde Primary Crew Neck Sweatshirt w/Logo">
            <a:extLst>
              <a:ext uri="{FF2B5EF4-FFF2-40B4-BE49-F238E27FC236}">
                <a16:creationId xmlns:a16="http://schemas.microsoft.com/office/drawing/2014/main" id="{D3BA1154-4B0F-4F6C-9DF2-C17BA6034FE9}"/>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20958581">
            <a:off x="8114584" y="4865354"/>
            <a:ext cx="1835237" cy="183992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Red School Sweatshirt - Crew Neck">
            <a:extLst>
              <a:ext uri="{FF2B5EF4-FFF2-40B4-BE49-F238E27FC236}">
                <a16:creationId xmlns:a16="http://schemas.microsoft.com/office/drawing/2014/main" id="{54583D8D-9814-4C2D-AE78-65102A2811C8}"/>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833494">
            <a:off x="9708763" y="4879469"/>
            <a:ext cx="1597137" cy="1597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0326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PE Kit</a:t>
            </a:r>
          </a:p>
        </p:txBody>
      </p:sp>
      <p:sp>
        <p:nvSpPr>
          <p:cNvPr id="3" name="Content Placeholder 2"/>
          <p:cNvSpPr>
            <a:spLocks noGrp="1"/>
          </p:cNvSpPr>
          <p:nvPr>
            <p:ph idx="1"/>
          </p:nvPr>
        </p:nvSpPr>
        <p:spPr>
          <a:xfrm>
            <a:off x="238010" y="2077387"/>
            <a:ext cx="5088008" cy="4364178"/>
          </a:xfrm>
        </p:spPr>
        <p:txBody>
          <a:bodyPr>
            <a:normAutofit fontScale="92500" lnSpcReduction="10000"/>
          </a:bodyPr>
          <a:lstStyle/>
          <a:p>
            <a:pPr marL="0" indent="0">
              <a:buNone/>
            </a:pPr>
            <a:r>
              <a:rPr lang="en-GB" dirty="0">
                <a:latin typeface="SassoonCRInfant" panose="00000400000000000000" pitchFamily="2" charset="0"/>
                <a:ea typeface="Times New Roman" panose="02020603050405020304" pitchFamily="18" charset="0"/>
                <a:cs typeface="Arial" panose="020B0604020202020204" pitchFamily="34" charset="0"/>
              </a:rPr>
              <a:t>P.E. kit will need to be worn on the days that your child has PE. </a:t>
            </a:r>
          </a:p>
          <a:p>
            <a:pPr marL="0" indent="0">
              <a:buNone/>
            </a:pPr>
            <a:r>
              <a:rPr lang="en-GB" dirty="0">
                <a:latin typeface="SassoonCRInfant" panose="00000400000000000000" pitchFamily="2" charset="0"/>
                <a:ea typeface="Times New Roman" panose="02020603050405020304" pitchFamily="18" charset="0"/>
                <a:cs typeface="Arial" panose="020B0604020202020204" pitchFamily="34" charset="0"/>
              </a:rPr>
              <a:t>The children should come to school in their PE kits:</a:t>
            </a:r>
          </a:p>
          <a:p>
            <a:r>
              <a:rPr lang="en-GB" dirty="0">
                <a:latin typeface="SassoonCRInfant" panose="00000400000000000000" pitchFamily="2" charset="0"/>
                <a:ea typeface="Times New Roman" panose="02020603050405020304" pitchFamily="18" charset="0"/>
                <a:cs typeface="Arial" panose="020B0604020202020204" pitchFamily="34" charset="0"/>
              </a:rPr>
              <a:t>Red/white T/polo shirt, sweat shirt</a:t>
            </a:r>
          </a:p>
          <a:p>
            <a:r>
              <a:rPr lang="en-GB" dirty="0">
                <a:latin typeface="SassoonCRInfant" panose="00000400000000000000" pitchFamily="2" charset="0"/>
                <a:ea typeface="Times New Roman" panose="02020603050405020304" pitchFamily="18" charset="0"/>
                <a:cs typeface="Arial" panose="020B0604020202020204" pitchFamily="34" charset="0"/>
              </a:rPr>
              <a:t>Red/black joggers or shorts </a:t>
            </a:r>
          </a:p>
          <a:p>
            <a:r>
              <a:rPr lang="en-GB" dirty="0">
                <a:latin typeface="SassoonCRInfant" panose="00000400000000000000" pitchFamily="2" charset="0"/>
                <a:ea typeface="Times New Roman" panose="02020603050405020304" pitchFamily="18" charset="0"/>
                <a:cs typeface="Arial" panose="020B0604020202020204" pitchFamily="34" charset="0"/>
              </a:rPr>
              <a:t>White or black trainers (not school shoes or branded trainers)</a:t>
            </a:r>
          </a:p>
          <a:p>
            <a:r>
              <a:rPr lang="en-US" dirty="0">
                <a:latin typeface="SassoonCRInfant" panose="00000400000000000000" pitchFamily="2" charset="0"/>
                <a:ea typeface="Times New Roman" panose="02020603050405020304" pitchFamily="18" charset="0"/>
                <a:cs typeface="Arial" panose="020B0604020202020204" pitchFamily="34" charset="0"/>
              </a:rPr>
              <a:t>Earrings to be removed or earring tape to be worn</a:t>
            </a:r>
            <a:endParaRPr lang="en-GB" dirty="0">
              <a:latin typeface="SassoonCRInfant" panose="00000400000000000000" pitchFamily="2" charset="0"/>
              <a:ea typeface="Times New Roman" panose="02020603050405020304" pitchFamily="18" charset="0"/>
              <a:cs typeface="Arial" panose="020B0604020202020204" pitchFamily="34" charset="0"/>
            </a:endParaRPr>
          </a:p>
          <a:p>
            <a:pPr marL="0" indent="0">
              <a:buNone/>
            </a:pPr>
            <a:r>
              <a:rPr lang="en-GB" dirty="0">
                <a:latin typeface="SassoonCRInfant" panose="00000400000000000000" pitchFamily="2" charset="0"/>
                <a:ea typeface="Times New Roman" panose="02020603050405020304" pitchFamily="18" charset="0"/>
                <a:cs typeface="Arial" panose="020B0604020202020204" pitchFamily="34" charset="0"/>
              </a:rPr>
              <a:t>Please make sure that your child is dressed appropriately for the weather on the day of their PE.</a:t>
            </a:r>
          </a:p>
          <a:p>
            <a:pPr marL="0" indent="0">
              <a:buNone/>
            </a:pPr>
            <a:endParaRPr lang="en-GB" dirty="0">
              <a:latin typeface="SassoonCRInfant" panose="00000400000000000000" pitchFamily="2" charset="0"/>
              <a:cs typeface="Arial" panose="020B0604020202020204" pitchFamily="34" charset="0"/>
            </a:endParaRPr>
          </a:p>
          <a:p>
            <a:endParaRPr lang="en-GB" dirty="0">
              <a:latin typeface="SassoonCRInfant" panose="00000400000000000000" pitchFamily="2" charset="0"/>
              <a:cs typeface="Arial" panose="020B0604020202020204" pitchFamily="34" charset="0"/>
            </a:endParaRPr>
          </a:p>
        </p:txBody>
      </p:sp>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87251" y="2409321"/>
            <a:ext cx="1998430" cy="4032244"/>
          </a:xfrm>
          <a:prstGeom prst="rect">
            <a:avLst/>
          </a:prstGeom>
        </p:spPr>
      </p:pic>
      <p:pic>
        <p:nvPicPr>
          <p:cNvPr id="18" name="Picture 17">
            <a:extLst>
              <a:ext uri="{FF2B5EF4-FFF2-40B4-BE49-F238E27FC236}">
                <a16:creationId xmlns:a16="http://schemas.microsoft.com/office/drawing/2014/main" id="{A70B8109-4FC1-4ED8-8287-6A262326066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7" name="Picture 10" descr="2pk Boys' Stain Resist School Polo ...">
            <a:extLst>
              <a:ext uri="{FF2B5EF4-FFF2-40B4-BE49-F238E27FC236}">
                <a16:creationId xmlns:a16="http://schemas.microsoft.com/office/drawing/2014/main" id="{239CDA61-CE3C-4CFC-9806-BEA53A42159F}"/>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566297" y="2409321"/>
            <a:ext cx="2858616" cy="37147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Boynton Primary School PE Plain Black ...">
            <a:extLst>
              <a:ext uri="{FF2B5EF4-FFF2-40B4-BE49-F238E27FC236}">
                <a16:creationId xmlns:a16="http://schemas.microsoft.com/office/drawing/2014/main" id="{5D2CAA09-EEE1-4B70-A7B2-70989E218A08}"/>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485481" y="2409321"/>
            <a:ext cx="1651668" cy="192165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Girls Trainers Boys Trainers ...">
            <a:extLst>
              <a:ext uri="{FF2B5EF4-FFF2-40B4-BE49-F238E27FC236}">
                <a16:creationId xmlns:a16="http://schemas.microsoft.com/office/drawing/2014/main" id="{3B43D1CE-EF3A-4C64-941D-C32097A22E8D}"/>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615313" y="4819510"/>
            <a:ext cx="1392004" cy="934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228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lstStyle/>
          <a:p>
            <a:r>
              <a:rPr lang="en-GB" dirty="0">
                <a:latin typeface="SassoonCRInfant" panose="00000400000000000000" pitchFamily="2" charset="0"/>
              </a:rPr>
              <a:t>Year 5 Curriculum Content</a:t>
            </a:r>
          </a:p>
        </p:txBody>
      </p:sp>
      <p:sp>
        <p:nvSpPr>
          <p:cNvPr id="3" name="Rectangle 2">
            <a:extLst>
              <a:ext uri="{FF2B5EF4-FFF2-40B4-BE49-F238E27FC236}">
                <a16:creationId xmlns:a16="http://schemas.microsoft.com/office/drawing/2014/main" id="{29A31C88-9D78-47FE-A952-A98EFF5FC347}"/>
              </a:ext>
            </a:extLst>
          </p:cNvPr>
          <p:cNvSpPr/>
          <p:nvPr/>
        </p:nvSpPr>
        <p:spPr>
          <a:xfrm>
            <a:off x="311995" y="2394812"/>
            <a:ext cx="7474044" cy="4154984"/>
          </a:xfrm>
          <a:prstGeom prst="rect">
            <a:avLst/>
          </a:prstGeom>
        </p:spPr>
        <p:txBody>
          <a:bodyPr wrap="square">
            <a:spAutoFit/>
          </a:bodyPr>
          <a:lstStyle/>
          <a:p>
            <a:r>
              <a:rPr lang="en-GB" sz="2400" dirty="0">
                <a:latin typeface="SassoonCRInfant" panose="00000400000000000000" pitchFamily="2" charset="0"/>
              </a:rPr>
              <a:t>In Year 5 we have selected a variety of fun, interesting and exciting topics for our lessons. </a:t>
            </a:r>
          </a:p>
          <a:p>
            <a:endParaRPr lang="en-GB" sz="2400" dirty="0">
              <a:latin typeface="SassoonCRInfant" panose="00000400000000000000" pitchFamily="2" charset="0"/>
            </a:endParaRPr>
          </a:p>
          <a:p>
            <a:r>
              <a:rPr lang="en-GB" sz="2400" dirty="0">
                <a:latin typeface="SassoonCRInfant" panose="00000400000000000000" pitchFamily="2" charset="0"/>
              </a:rPr>
              <a:t>We will teach a variety of subjects including Reading, Writing, Maths, Science, Geography, History, RE, PE, Art, D&amp;T, Computing and Music.</a:t>
            </a:r>
          </a:p>
          <a:p>
            <a:endParaRPr lang="en-US" sz="2400" dirty="0">
              <a:latin typeface="SassoonCRInfant" panose="00000400000000000000" pitchFamily="2" charset="0"/>
            </a:endParaRPr>
          </a:p>
          <a:p>
            <a:r>
              <a:rPr lang="en-US" sz="2400" dirty="0">
                <a:latin typeface="SassoonCRInfant" panose="00000400000000000000" pitchFamily="2" charset="0"/>
              </a:rPr>
              <a:t>T</a:t>
            </a:r>
            <a:r>
              <a:rPr lang="en-GB" sz="2400" dirty="0">
                <a:latin typeface="SassoonCRInfant" panose="00000400000000000000" pitchFamily="2" charset="0"/>
              </a:rPr>
              <a:t>he curriculum is balanced to give all of these subjects equal importance. Core subjects are taught daily (reading, writing, maths) while foundation subjects are taught weekly.</a:t>
            </a:r>
          </a:p>
        </p:txBody>
      </p:sp>
      <p:pic>
        <p:nvPicPr>
          <p:cNvPr id="3076" name="Picture 4" descr="Free Scientist Pictures, Download Free Clip Art, Free - Science Experiment  Clipart, HD Png Download , Transparent Png Image - PNGitem">
            <a:extLst>
              <a:ext uri="{FF2B5EF4-FFF2-40B4-BE49-F238E27FC236}">
                <a16:creationId xmlns:a16="http://schemas.microsoft.com/office/drawing/2014/main" id="{82D81230-F102-48BE-BDAA-D8C28262BEAA}"/>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946074" y="2394812"/>
            <a:ext cx="3630552" cy="40318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Behaviour Curriculum</a:t>
            </a: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2050" name="Picture 2" descr="https://www.launde.leics.sch.uk/_site/data/files/images/auto_upload/page/147/132DDBE041DF822F00C41EBC8F6CC120.png">
            <a:extLst>
              <a:ext uri="{FF2B5EF4-FFF2-40B4-BE49-F238E27FC236}">
                <a16:creationId xmlns:a16="http://schemas.microsoft.com/office/drawing/2014/main" id="{03378783-0528-4D3B-A70E-7F42CF988CD6}"/>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00330" y="2894106"/>
            <a:ext cx="4636885" cy="32106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332BDC4-BDC2-4D18-B4B7-B3FDF9CC56E3}"/>
              </a:ext>
            </a:extLst>
          </p:cNvPr>
          <p:cNvSpPr txBox="1"/>
          <p:nvPr/>
        </p:nvSpPr>
        <p:spPr>
          <a:xfrm>
            <a:off x="60232" y="2232386"/>
            <a:ext cx="7045545" cy="212365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200" dirty="0" err="1">
                <a:latin typeface="SassoonCRInfant" panose="00000400000000000000" pitchFamily="2" charset="0"/>
              </a:rPr>
              <a:t>Launde</a:t>
            </a:r>
            <a:r>
              <a:rPr lang="en-GB" sz="2200" dirty="0">
                <a:latin typeface="SassoonCRInfant" panose="00000400000000000000" pitchFamily="2" charset="0"/>
              </a:rPr>
              <a:t> has a fully implemented behaviour curriculum to support children in developing good habits and to help foster an inclusive, nurturing environment where every child feels safe and valued.</a:t>
            </a:r>
          </a:p>
          <a:p>
            <a:pPr algn="ctr"/>
            <a:endParaRPr lang="en-GB" sz="2200" dirty="0">
              <a:latin typeface="SassoonCRInfant" panose="00000400000000000000" pitchFamily="2" charset="0"/>
            </a:endParaRPr>
          </a:p>
          <a:p>
            <a:pPr algn="ctr"/>
            <a:r>
              <a:rPr lang="en-GB" sz="2200" dirty="0">
                <a:latin typeface="SassoonCRInfant" panose="00000400000000000000" pitchFamily="2" charset="0"/>
              </a:rPr>
              <a:t>We achieve this by teaching three fundamental principles:</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119277"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dirty="0">
                <a:latin typeface="SassoonCRInfant" panose="00000400000000000000" pitchFamily="2" charset="0"/>
              </a:rPr>
              <a:t>Be Ready</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2546678"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dirty="0">
                <a:latin typeface="SassoonCRInfant" panose="00000400000000000000" pitchFamily="2" charset="0"/>
              </a:rPr>
              <a:t>Be Respectful</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4974079"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latin typeface="SassoonCRInfant" panose="00000400000000000000" pitchFamily="2" charset="0"/>
              </a:rPr>
              <a:t>Be Brave</a:t>
            </a:r>
          </a:p>
        </p:txBody>
      </p:sp>
      <p:sp>
        <p:nvSpPr>
          <p:cNvPr id="12" name="Rectangle 11">
            <a:extLst>
              <a:ext uri="{FF2B5EF4-FFF2-40B4-BE49-F238E27FC236}">
                <a16:creationId xmlns:a16="http://schemas.microsoft.com/office/drawing/2014/main" id="{779B9739-7F4B-47D5-85DD-054E7A2225A0}"/>
              </a:ext>
            </a:extLst>
          </p:cNvPr>
          <p:cNvSpPr/>
          <p:nvPr/>
        </p:nvSpPr>
        <p:spPr>
          <a:xfrm>
            <a:off x="171821" y="5682539"/>
            <a:ext cx="7128509" cy="769441"/>
          </a:xfrm>
          <a:prstGeom prst="rect">
            <a:avLst/>
          </a:prstGeom>
        </p:spPr>
        <p:txBody>
          <a:bodyPr wrap="square">
            <a:spAutoFit/>
          </a:bodyPr>
          <a:lstStyle/>
          <a:p>
            <a:r>
              <a:rPr lang="en-US" sz="2200" dirty="0">
                <a:latin typeface="SassoonCRInfant" panose="00000400000000000000" pitchFamily="2" charset="0"/>
                <a:cs typeface="Arial" panose="020B0604020202020204" pitchFamily="34" charset="0"/>
              </a:rPr>
              <a:t>These principles are then rewarded when we see them in school, in a number of different ways.</a:t>
            </a:r>
          </a:p>
        </p:txBody>
      </p:sp>
    </p:spTree>
    <p:extLst>
      <p:ext uri="{BB962C8B-B14F-4D97-AF65-F5344CB8AC3E}">
        <p14:creationId xmlns:p14="http://schemas.microsoft.com/office/powerpoint/2010/main" val="3067171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Writing</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8" name="Rectangle 7"/>
          <p:cNvSpPr/>
          <p:nvPr/>
        </p:nvSpPr>
        <p:spPr>
          <a:xfrm>
            <a:off x="680321" y="3838361"/>
            <a:ext cx="8363926" cy="2677656"/>
          </a:xfrm>
          <a:prstGeom prst="rect">
            <a:avLst/>
          </a:prstGeom>
        </p:spPr>
        <p:txBody>
          <a:bodyPr wrap="square">
            <a:spAutoFit/>
          </a:bodyPr>
          <a:lstStyle/>
          <a:p>
            <a:r>
              <a:rPr lang="en-US" sz="2400" dirty="0">
                <a:latin typeface="SassoonCRInfant" panose="00000400000000000000" pitchFamily="2" charset="0"/>
                <a:cs typeface="Arial" panose="020B0604020202020204" pitchFamily="34" charset="0"/>
              </a:rPr>
              <a:t>We will teach the children to write in these styles by also teaching them a variety of skills, such as prepositional phrases, relative clauses, figurative language, semi colons and varied sentence openers amongst others.</a:t>
            </a:r>
          </a:p>
          <a:p>
            <a:endParaRPr lang="en-US" sz="2400" dirty="0">
              <a:latin typeface="SassoonCRInfant" panose="00000400000000000000" pitchFamily="2" charset="0"/>
              <a:cs typeface="Arial" panose="020B0604020202020204" pitchFamily="34" charset="0"/>
            </a:endParaRPr>
          </a:p>
          <a:p>
            <a:r>
              <a:rPr lang="en-US" sz="2400" dirty="0">
                <a:latin typeface="SassoonCRInfant" panose="00000400000000000000" pitchFamily="2" charset="0"/>
                <a:cs typeface="Arial" panose="020B0604020202020204" pitchFamily="34" charset="0"/>
              </a:rPr>
              <a:t>Every unit is taught through a familiar sequence, from sharing and exploring to publishing and celebrating.</a:t>
            </a:r>
          </a:p>
        </p:txBody>
      </p:sp>
      <p:sp>
        <p:nvSpPr>
          <p:cNvPr id="10" name="Rectangle 9">
            <a:extLst>
              <a:ext uri="{FF2B5EF4-FFF2-40B4-BE49-F238E27FC236}">
                <a16:creationId xmlns:a16="http://schemas.microsoft.com/office/drawing/2014/main" id="{0DD686F3-0589-448E-8912-63E64B378B6C}"/>
              </a:ext>
            </a:extLst>
          </p:cNvPr>
          <p:cNvSpPr/>
          <p:nvPr/>
        </p:nvSpPr>
        <p:spPr>
          <a:xfrm>
            <a:off x="657744" y="2268701"/>
            <a:ext cx="8386503" cy="1569660"/>
          </a:xfrm>
          <a:prstGeom prst="rect">
            <a:avLst/>
          </a:prstGeom>
        </p:spPr>
        <p:txBody>
          <a:bodyPr wrap="square">
            <a:spAutoFit/>
          </a:bodyPr>
          <a:lstStyle/>
          <a:p>
            <a:r>
              <a:rPr lang="en-US" sz="2400" dirty="0">
                <a:latin typeface="SassoonCRInfant" panose="00000400000000000000" pitchFamily="2" charset="0"/>
                <a:cs typeface="Arial" panose="020B0604020202020204" pitchFamily="34" charset="0"/>
              </a:rPr>
              <a:t>Throughout the year, the children will write setting and character descriptions, non-chronological reports, comparative reports, diary entries, newspaper reports, biographies and letters.</a:t>
            </a:r>
          </a:p>
          <a:p>
            <a:pPr marL="342900" indent="-342900">
              <a:buFont typeface="Arial" panose="020B0604020202020204" pitchFamily="34" charset="0"/>
              <a:buChar char="•"/>
            </a:pPr>
            <a:endParaRPr lang="en-US" sz="2400" dirty="0">
              <a:latin typeface="SassoonCRInfant" panose="00000400000000000000" pitchFamily="2" charset="0"/>
              <a:cs typeface="Arial" panose="020B0604020202020204" pitchFamily="34" charset="0"/>
            </a:endParaRPr>
          </a:p>
        </p:txBody>
      </p:sp>
      <p:pic>
        <p:nvPicPr>
          <p:cNvPr id="5" name="Picture 2" descr="Image preview">
            <a:extLst>
              <a:ext uri="{FF2B5EF4-FFF2-40B4-BE49-F238E27FC236}">
                <a16:creationId xmlns:a16="http://schemas.microsoft.com/office/drawing/2014/main" id="{B66A3668-464B-41AA-BAE3-9FE4E89B6D2A}"/>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63447" y="76018"/>
            <a:ext cx="3210128" cy="186771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2BA9E41-0DFE-4F0C-B48C-6929C0D822D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763275" y="700235"/>
            <a:ext cx="1124065" cy="770381"/>
          </a:xfrm>
          <a:prstGeom prst="rect">
            <a:avLst/>
          </a:prstGeom>
        </p:spPr>
      </p:pic>
      <p:pic>
        <p:nvPicPr>
          <p:cNvPr id="12" name="Picture 11">
            <a:extLst>
              <a:ext uri="{FF2B5EF4-FFF2-40B4-BE49-F238E27FC236}">
                <a16:creationId xmlns:a16="http://schemas.microsoft.com/office/drawing/2014/main" id="{68546C16-7C6E-4749-83C6-7A573A5F281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763275" y="1470616"/>
            <a:ext cx="1124065" cy="738437"/>
          </a:xfrm>
          <a:prstGeom prst="rect">
            <a:avLst/>
          </a:prstGeom>
        </p:spPr>
      </p:pic>
      <p:pic>
        <p:nvPicPr>
          <p:cNvPr id="13" name="Picture 12">
            <a:extLst>
              <a:ext uri="{FF2B5EF4-FFF2-40B4-BE49-F238E27FC236}">
                <a16:creationId xmlns:a16="http://schemas.microsoft.com/office/drawing/2014/main" id="{3538B8D1-71B3-4D45-82D7-252F02DCE17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763275" y="2202132"/>
            <a:ext cx="1124065" cy="747394"/>
          </a:xfrm>
          <a:prstGeom prst="rect">
            <a:avLst/>
          </a:prstGeom>
        </p:spPr>
      </p:pic>
      <p:pic>
        <p:nvPicPr>
          <p:cNvPr id="14" name="Picture 13">
            <a:extLst>
              <a:ext uri="{FF2B5EF4-FFF2-40B4-BE49-F238E27FC236}">
                <a16:creationId xmlns:a16="http://schemas.microsoft.com/office/drawing/2014/main" id="{DA35C0BF-0932-40C5-90FC-581C7FCA1B8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763275" y="2949526"/>
            <a:ext cx="1124065" cy="745326"/>
          </a:xfrm>
          <a:prstGeom prst="rect">
            <a:avLst/>
          </a:prstGeom>
        </p:spPr>
      </p:pic>
      <p:pic>
        <p:nvPicPr>
          <p:cNvPr id="15" name="Picture 14">
            <a:extLst>
              <a:ext uri="{FF2B5EF4-FFF2-40B4-BE49-F238E27FC236}">
                <a16:creationId xmlns:a16="http://schemas.microsoft.com/office/drawing/2014/main" id="{D422EC7B-F06F-4762-8AED-EF2A460E2E57}"/>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761250" y="3692159"/>
            <a:ext cx="1124065" cy="743166"/>
          </a:xfrm>
          <a:prstGeom prst="rect">
            <a:avLst/>
          </a:prstGeom>
        </p:spPr>
      </p:pic>
      <p:pic>
        <p:nvPicPr>
          <p:cNvPr id="16" name="Picture 15">
            <a:extLst>
              <a:ext uri="{FF2B5EF4-FFF2-40B4-BE49-F238E27FC236}">
                <a16:creationId xmlns:a16="http://schemas.microsoft.com/office/drawing/2014/main" id="{03BCA143-AE63-4801-B8E2-44DFA0DA292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0763275" y="4430596"/>
            <a:ext cx="1122040" cy="745326"/>
          </a:xfrm>
          <a:prstGeom prst="rect">
            <a:avLst/>
          </a:prstGeom>
        </p:spPr>
      </p:pic>
      <p:pic>
        <p:nvPicPr>
          <p:cNvPr id="17" name="Picture 16">
            <a:extLst>
              <a:ext uri="{FF2B5EF4-FFF2-40B4-BE49-F238E27FC236}">
                <a16:creationId xmlns:a16="http://schemas.microsoft.com/office/drawing/2014/main" id="{FF484232-E57B-4C9C-87F0-8702F5E574BA}"/>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0763176" y="5171069"/>
            <a:ext cx="1122139" cy="736027"/>
          </a:xfrm>
          <a:prstGeom prst="rect">
            <a:avLst/>
          </a:prstGeom>
        </p:spPr>
      </p:pic>
      <p:pic>
        <p:nvPicPr>
          <p:cNvPr id="18" name="Picture 17">
            <a:extLst>
              <a:ext uri="{FF2B5EF4-FFF2-40B4-BE49-F238E27FC236}">
                <a16:creationId xmlns:a16="http://schemas.microsoft.com/office/drawing/2014/main" id="{FA054C4F-D393-4E79-B698-F9D3FD9F9E15}"/>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0761251" y="5907096"/>
            <a:ext cx="1122040" cy="657030"/>
          </a:xfrm>
          <a:prstGeom prst="rect">
            <a:avLst/>
          </a:prstGeom>
        </p:spPr>
      </p:pic>
    </p:spTree>
    <p:extLst>
      <p:ext uri="{BB962C8B-B14F-4D97-AF65-F5344CB8AC3E}">
        <p14:creationId xmlns:p14="http://schemas.microsoft.com/office/powerpoint/2010/main" val="1686639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Writing</a:t>
            </a:r>
          </a:p>
        </p:txBody>
      </p:sp>
      <p:sp>
        <p:nvSpPr>
          <p:cNvPr id="3" name="Content Placeholder 2"/>
          <p:cNvSpPr>
            <a:spLocks noGrp="1"/>
          </p:cNvSpPr>
          <p:nvPr>
            <p:ph idx="1"/>
          </p:nvPr>
        </p:nvSpPr>
        <p:spPr>
          <a:xfrm>
            <a:off x="107297" y="3327914"/>
            <a:ext cx="3816193" cy="2191512"/>
          </a:xfrm>
        </p:spPr>
        <p:txBody>
          <a:bodyPr>
            <a:normAutofit lnSpcReduction="10000"/>
          </a:bodyPr>
          <a:lstStyle/>
          <a:p>
            <a:pPr marL="0" indent="0">
              <a:buNone/>
            </a:pPr>
            <a:r>
              <a:rPr lang="en-GB" sz="1800" b="1" u="sng" dirty="0">
                <a:latin typeface="SassoonCRInfant" panose="00000400000000000000" pitchFamily="2" charset="0"/>
                <a:cs typeface="Arial" panose="020B0604020202020204" pitchFamily="34" charset="0"/>
              </a:rPr>
              <a:t>Autumn</a:t>
            </a:r>
          </a:p>
          <a:p>
            <a:r>
              <a:rPr lang="en-GB" sz="1800" dirty="0">
                <a:latin typeface="SassoonCRInfant" panose="00000400000000000000" pitchFamily="2" charset="0"/>
                <a:cs typeface="Arial" panose="020B0604020202020204" pitchFamily="34" charset="0"/>
              </a:rPr>
              <a:t>The Golden Horsemen of Baghdad by Saviour </a:t>
            </a:r>
            <a:r>
              <a:rPr lang="en-GB" sz="1800" dirty="0" err="1">
                <a:latin typeface="SassoonCRInfant" panose="00000400000000000000" pitchFamily="2" charset="0"/>
                <a:cs typeface="Arial" panose="020B0604020202020204" pitchFamily="34" charset="0"/>
              </a:rPr>
              <a:t>Pirotta</a:t>
            </a:r>
            <a:endParaRPr lang="en-GB" sz="1800" dirty="0">
              <a:latin typeface="SassoonCRInfant" panose="00000400000000000000" pitchFamily="2" charset="0"/>
              <a:cs typeface="Arial" panose="020B0604020202020204" pitchFamily="34" charset="0"/>
            </a:endParaRPr>
          </a:p>
          <a:p>
            <a:r>
              <a:rPr lang="en-GB" sz="1800" dirty="0">
                <a:latin typeface="SassoonCRInfant" panose="00000400000000000000" pitchFamily="2" charset="0"/>
                <a:cs typeface="Arial" panose="020B0604020202020204" pitchFamily="34" charset="0"/>
              </a:rPr>
              <a:t>Shackleton’s Journey by William Grill</a:t>
            </a:r>
          </a:p>
          <a:p>
            <a:r>
              <a:rPr lang="en-GB" sz="1800" dirty="0">
                <a:latin typeface="SassoonCRInfant" panose="00000400000000000000" pitchFamily="2" charset="0"/>
                <a:cs typeface="Arial" panose="020B0604020202020204" pitchFamily="34" charset="0"/>
              </a:rPr>
              <a:t>Race to the Frozen North by Catherine Johnson</a:t>
            </a:r>
            <a:endParaRPr lang="en-GB" sz="3200" dirty="0">
              <a:latin typeface="SassoonCRInfant" panose="00000400000000000000" pitchFamily="2" charset="0"/>
              <a:cs typeface="Arial" panose="020B0604020202020204" pitchFamily="34" charset="0"/>
            </a:endParaRPr>
          </a:p>
          <a:p>
            <a:endParaRPr lang="en-GB" dirty="0">
              <a:latin typeface="SassoonCRInfant" panose="00000400000000000000" pitchFamily="2" charset="0"/>
              <a:cs typeface="Arial" panose="020B0604020202020204" pitchFamily="34" charset="0"/>
            </a:endParaRPr>
          </a:p>
          <a:p>
            <a:pPr marL="0" indent="0">
              <a:buNone/>
            </a:pPr>
            <a:endParaRPr lang="en-GB" dirty="0">
              <a:latin typeface="SassoonCRInfant" panose="00000400000000000000" pitchFamily="2" charset="0"/>
              <a:cs typeface="Arial" panose="020B0604020202020204" pitchFamily="34" charset="0"/>
            </a:endParaRP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5" name="Picture 2" descr="Image preview">
            <a:extLst>
              <a:ext uri="{FF2B5EF4-FFF2-40B4-BE49-F238E27FC236}">
                <a16:creationId xmlns:a16="http://schemas.microsoft.com/office/drawing/2014/main" id="{B66A3668-464B-41AA-BAE3-9FE4E89B6D2A}"/>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63447" y="76018"/>
            <a:ext cx="3210128" cy="186771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A79A3866-03AF-4863-8B2B-EEB30DAB4685}"/>
              </a:ext>
            </a:extLst>
          </p:cNvPr>
          <p:cNvSpPr/>
          <p:nvPr/>
        </p:nvSpPr>
        <p:spPr>
          <a:xfrm>
            <a:off x="680321" y="2274838"/>
            <a:ext cx="10831358" cy="830997"/>
          </a:xfrm>
          <a:prstGeom prst="rect">
            <a:avLst/>
          </a:prstGeom>
        </p:spPr>
        <p:txBody>
          <a:bodyPr wrap="square">
            <a:spAutoFit/>
          </a:bodyPr>
          <a:lstStyle/>
          <a:p>
            <a:pPr algn="ctr"/>
            <a:r>
              <a:rPr lang="en-US" sz="2400" dirty="0">
                <a:latin typeface="SassoonCRInfant" panose="00000400000000000000" pitchFamily="2" charset="0"/>
                <a:cs typeface="Arial" panose="020B0604020202020204" pitchFamily="34" charset="0"/>
              </a:rPr>
              <a:t>Our writing lessons will take inspiration from a diverse collection of stories, that represent a wide range of different backgrounds, cultures and styles.</a:t>
            </a:r>
          </a:p>
        </p:txBody>
      </p:sp>
      <p:sp>
        <p:nvSpPr>
          <p:cNvPr id="6" name="Rectangle 5">
            <a:extLst>
              <a:ext uri="{FF2B5EF4-FFF2-40B4-BE49-F238E27FC236}">
                <a16:creationId xmlns:a16="http://schemas.microsoft.com/office/drawing/2014/main" id="{591DD667-BA4B-46BD-9456-F9D4478AF4A7}"/>
              </a:ext>
            </a:extLst>
          </p:cNvPr>
          <p:cNvSpPr/>
          <p:nvPr/>
        </p:nvSpPr>
        <p:spPr>
          <a:xfrm>
            <a:off x="4333384" y="3290501"/>
            <a:ext cx="6096000" cy="1200329"/>
          </a:xfrm>
          <a:prstGeom prst="rect">
            <a:avLst/>
          </a:prstGeom>
        </p:spPr>
        <p:txBody>
          <a:bodyPr>
            <a:spAutoFit/>
          </a:bodyPr>
          <a:lstStyle/>
          <a:p>
            <a:r>
              <a:rPr lang="en-GB" b="1" u="sng" dirty="0">
                <a:latin typeface="SassoonCRInfant" panose="00000400000000000000" pitchFamily="2" charset="0"/>
                <a:cs typeface="Arial" panose="020B0604020202020204" pitchFamily="34" charset="0"/>
              </a:rPr>
              <a:t>Spring</a:t>
            </a:r>
          </a:p>
          <a:p>
            <a:pPr marL="285750" indent="-285750">
              <a:buFont typeface="Arial" panose="020B0604020202020204" pitchFamily="34" charset="0"/>
              <a:buChar char="•"/>
            </a:pPr>
            <a:r>
              <a:rPr lang="en-GB" dirty="0">
                <a:latin typeface="SassoonCRInfant" panose="00000400000000000000" pitchFamily="2" charset="0"/>
                <a:cs typeface="Arial" panose="020B0604020202020204" pitchFamily="34" charset="0"/>
              </a:rPr>
              <a:t>The Explorer by Katherine </a:t>
            </a:r>
            <a:r>
              <a:rPr lang="en-GB" dirty="0" err="1">
                <a:latin typeface="SassoonCRInfant" panose="00000400000000000000" pitchFamily="2" charset="0"/>
                <a:cs typeface="Arial" panose="020B0604020202020204" pitchFamily="34" charset="0"/>
              </a:rPr>
              <a:t>Rundell</a:t>
            </a:r>
            <a:endParaRPr lang="en-GB" dirty="0">
              <a:latin typeface="SassoonCRInfant" panose="00000400000000000000" pitchFamily="2" charset="0"/>
              <a:cs typeface="Arial" panose="020B0604020202020204" pitchFamily="34" charset="0"/>
            </a:endParaRPr>
          </a:p>
          <a:p>
            <a:endParaRPr lang="en-GB" dirty="0">
              <a:latin typeface="SassoonCRInfant" panose="00000400000000000000" pitchFamily="2" charset="0"/>
              <a:cs typeface="Arial" panose="020B0604020202020204" pitchFamily="34" charset="0"/>
            </a:endParaRPr>
          </a:p>
          <a:p>
            <a:pPr marL="285750" indent="-285750">
              <a:buFont typeface="Arial" panose="020B0604020202020204" pitchFamily="34" charset="0"/>
              <a:buChar char="•"/>
            </a:pPr>
            <a:r>
              <a:rPr lang="en-GB" dirty="0">
                <a:latin typeface="SassoonCRInfant" panose="00000400000000000000" pitchFamily="2" charset="0"/>
                <a:cs typeface="Arial" panose="020B0604020202020204" pitchFamily="34" charset="0"/>
              </a:rPr>
              <a:t>Coraline by Neil </a:t>
            </a:r>
            <a:r>
              <a:rPr lang="en-GB" dirty="0" err="1">
                <a:latin typeface="SassoonCRInfant" panose="00000400000000000000" pitchFamily="2" charset="0"/>
                <a:cs typeface="Arial" panose="020B0604020202020204" pitchFamily="34" charset="0"/>
              </a:rPr>
              <a:t>Giaman</a:t>
            </a:r>
            <a:endParaRPr lang="en-GB" dirty="0">
              <a:latin typeface="SassoonCRInfant" panose="00000400000000000000" pitchFamily="2" charset="0"/>
              <a:cs typeface="Arial" panose="020B0604020202020204" pitchFamily="34" charset="0"/>
            </a:endParaRPr>
          </a:p>
        </p:txBody>
      </p:sp>
      <p:sp>
        <p:nvSpPr>
          <p:cNvPr id="7" name="Rectangle 6">
            <a:extLst>
              <a:ext uri="{FF2B5EF4-FFF2-40B4-BE49-F238E27FC236}">
                <a16:creationId xmlns:a16="http://schemas.microsoft.com/office/drawing/2014/main" id="{69BB73ED-5E58-4F65-B2ED-3B6B4D836E1E}"/>
              </a:ext>
            </a:extLst>
          </p:cNvPr>
          <p:cNvSpPr/>
          <p:nvPr/>
        </p:nvSpPr>
        <p:spPr>
          <a:xfrm>
            <a:off x="8268511" y="3327914"/>
            <a:ext cx="3668704" cy="1754326"/>
          </a:xfrm>
          <a:prstGeom prst="rect">
            <a:avLst/>
          </a:prstGeom>
        </p:spPr>
        <p:txBody>
          <a:bodyPr wrap="square">
            <a:spAutoFit/>
          </a:bodyPr>
          <a:lstStyle/>
          <a:p>
            <a:r>
              <a:rPr lang="en-GB" b="1" u="sng" dirty="0">
                <a:latin typeface="SassoonCRInfant" panose="00000400000000000000" pitchFamily="2" charset="0"/>
                <a:cs typeface="Arial" panose="020B0604020202020204" pitchFamily="34" charset="0"/>
              </a:rPr>
              <a:t>Summer</a:t>
            </a:r>
          </a:p>
          <a:p>
            <a:pPr marL="285750" indent="-285750">
              <a:buFont typeface="Arial" panose="020B0604020202020204" pitchFamily="34" charset="0"/>
              <a:buChar char="•"/>
            </a:pPr>
            <a:r>
              <a:rPr lang="en-GB" dirty="0">
                <a:latin typeface="SassoonCRInfant" panose="00000400000000000000" pitchFamily="2" charset="0"/>
                <a:cs typeface="Arial" panose="020B0604020202020204" pitchFamily="34" charset="0"/>
              </a:rPr>
              <a:t>The Girl Who Stole and Elephant by </a:t>
            </a:r>
            <a:r>
              <a:rPr lang="en-GB" dirty="0" err="1">
                <a:latin typeface="SassoonCRInfant" panose="00000400000000000000" pitchFamily="2" charset="0"/>
                <a:cs typeface="Arial" panose="020B0604020202020204" pitchFamily="34" charset="0"/>
              </a:rPr>
              <a:t>Nirzana</a:t>
            </a:r>
            <a:r>
              <a:rPr lang="en-GB" dirty="0">
                <a:latin typeface="SassoonCRInfant" panose="00000400000000000000" pitchFamily="2" charset="0"/>
                <a:cs typeface="Arial" panose="020B0604020202020204" pitchFamily="34" charset="0"/>
              </a:rPr>
              <a:t> Farook</a:t>
            </a:r>
          </a:p>
          <a:p>
            <a:endParaRPr lang="en-GB" dirty="0">
              <a:latin typeface="SassoonCRInfant" panose="00000400000000000000" pitchFamily="2" charset="0"/>
              <a:cs typeface="Arial" panose="020B0604020202020204" pitchFamily="34" charset="0"/>
            </a:endParaRPr>
          </a:p>
          <a:p>
            <a:pPr marL="285750" indent="-285750">
              <a:buFont typeface="Arial" panose="020B0604020202020204" pitchFamily="34" charset="0"/>
              <a:buChar char="•"/>
            </a:pPr>
            <a:r>
              <a:rPr lang="en-GB" dirty="0">
                <a:latin typeface="SassoonCRInfant" panose="00000400000000000000" pitchFamily="2" charset="0"/>
                <a:cs typeface="Arial" panose="020B0604020202020204" pitchFamily="34" charset="0"/>
              </a:rPr>
              <a:t>The Boy in the Tower by Polly Ho-Yen</a:t>
            </a:r>
            <a:endParaRPr lang="en-US" sz="1700" dirty="0">
              <a:latin typeface="SassoonCRInfant" panose="00000400000000000000" pitchFamily="2" charset="0"/>
              <a:cs typeface="Arial" panose="020B0604020202020204" pitchFamily="34" charset="0"/>
            </a:endParaRPr>
          </a:p>
        </p:txBody>
      </p:sp>
      <p:pic>
        <p:nvPicPr>
          <p:cNvPr id="3074" name="Picture 2" descr="Golden Horsemen of Baghdad (Flashbacks ...">
            <a:extLst>
              <a:ext uri="{FF2B5EF4-FFF2-40B4-BE49-F238E27FC236}">
                <a16:creationId xmlns:a16="http://schemas.microsoft.com/office/drawing/2014/main" id="{DEAC660D-732E-49D7-B1AD-29CC79D8A7E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1395" y="5519426"/>
            <a:ext cx="1300019" cy="200389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hackleton's Journey: 1 : William Grill ...">
            <a:extLst>
              <a:ext uri="{FF2B5EF4-FFF2-40B4-BE49-F238E27FC236}">
                <a16:creationId xmlns:a16="http://schemas.microsoft.com/office/drawing/2014/main" id="{DA1C4A4A-5A3C-4E34-A831-07730C756778}"/>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56358" y="5519426"/>
            <a:ext cx="1611132" cy="200389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ace to the Frozen North: The Matthew ...">
            <a:extLst>
              <a:ext uri="{FF2B5EF4-FFF2-40B4-BE49-F238E27FC236}">
                <a16:creationId xmlns:a16="http://schemas.microsoft.com/office/drawing/2014/main" id="{DFCDB794-4EAC-492C-8366-2C7BA08CED19}"/>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850076" y="5519426"/>
            <a:ext cx="1316639" cy="200389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he Explorer: From the author of the ...">
            <a:extLst>
              <a:ext uri="{FF2B5EF4-FFF2-40B4-BE49-F238E27FC236}">
                <a16:creationId xmlns:a16="http://schemas.microsoft.com/office/drawing/2014/main" id="{5539307F-EA7F-4EDB-89C3-02FDF55D7DDC}"/>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5244301" y="5431112"/>
            <a:ext cx="1426848" cy="2191512"/>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oraline:Graphic Novel">
            <a:extLst>
              <a:ext uri="{FF2B5EF4-FFF2-40B4-BE49-F238E27FC236}">
                <a16:creationId xmlns:a16="http://schemas.microsoft.com/office/drawing/2014/main" id="{25A0E31F-D7BA-4F56-B783-1AAE76923911}"/>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6769583" y="5431113"/>
            <a:ext cx="1504137" cy="2191512"/>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Girl Who Stole an Elephant ...">
            <a:extLst>
              <a:ext uri="{FF2B5EF4-FFF2-40B4-BE49-F238E27FC236}">
                <a16:creationId xmlns:a16="http://schemas.microsoft.com/office/drawing/2014/main" id="{C96DF2D5-0287-4658-B47D-BFF8057444AE}"/>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8340220" y="5431112"/>
            <a:ext cx="1426848" cy="2239738"/>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Boy In The Tower : Ho-Yen, Polly ...">
            <a:extLst>
              <a:ext uri="{FF2B5EF4-FFF2-40B4-BE49-F238E27FC236}">
                <a16:creationId xmlns:a16="http://schemas.microsoft.com/office/drawing/2014/main" id="{3151D4B0-F8D0-4B9A-A957-CB6DAC137C15}"/>
              </a:ext>
            </a:extLst>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9914036" y="5431112"/>
            <a:ext cx="1458247" cy="223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20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Reading </a:t>
            </a: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5" name="Picture 4">
            <a:extLst>
              <a:ext uri="{FF2B5EF4-FFF2-40B4-BE49-F238E27FC236}">
                <a16:creationId xmlns:a16="http://schemas.microsoft.com/office/drawing/2014/main" id="{5AF2CF39-FD92-4127-A031-EA88266691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7" name="Content Placeholder 2">
            <a:extLst>
              <a:ext uri="{FF2B5EF4-FFF2-40B4-BE49-F238E27FC236}">
                <a16:creationId xmlns:a16="http://schemas.microsoft.com/office/drawing/2014/main" id="{1883FE31-B458-4EFA-B3BB-703787243205}"/>
              </a:ext>
            </a:extLst>
          </p:cNvPr>
          <p:cNvSpPr txBox="1">
            <a:spLocks/>
          </p:cNvSpPr>
          <p:nvPr/>
        </p:nvSpPr>
        <p:spPr>
          <a:xfrm>
            <a:off x="307975" y="2337439"/>
            <a:ext cx="6385207" cy="4142950"/>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a:lnSpc>
                <a:spcPct val="150000"/>
              </a:lnSpc>
            </a:pPr>
            <a:r>
              <a:rPr lang="en-GB" sz="2800" dirty="0">
                <a:latin typeface="SassoonCRInfant" panose="00000400000000000000" pitchFamily="2" charset="0"/>
              </a:rPr>
              <a:t>Daily whole class reading lessons.</a:t>
            </a:r>
          </a:p>
          <a:p>
            <a:pPr>
              <a:lnSpc>
                <a:spcPct val="150000"/>
              </a:lnSpc>
            </a:pPr>
            <a:r>
              <a:rPr lang="en-GB" sz="2800" dirty="0">
                <a:latin typeface="SassoonCRInfant" panose="00000400000000000000" pitchFamily="2" charset="0"/>
              </a:rPr>
              <a:t>Builds fluency.</a:t>
            </a:r>
          </a:p>
          <a:p>
            <a:pPr>
              <a:lnSpc>
                <a:spcPct val="150000"/>
              </a:lnSpc>
            </a:pPr>
            <a:r>
              <a:rPr lang="en-GB" sz="2800" dirty="0">
                <a:latin typeface="SassoonCRInfant" panose="00000400000000000000" pitchFamily="2" charset="0"/>
              </a:rPr>
              <a:t>Answer questions related to the key areas of comprehension (VIPERS).</a:t>
            </a:r>
          </a:p>
          <a:p>
            <a:pPr>
              <a:lnSpc>
                <a:spcPct val="150000"/>
              </a:lnSpc>
            </a:pPr>
            <a:r>
              <a:rPr lang="en-GB" sz="2800" dirty="0">
                <a:latin typeface="SassoonCRInfant" panose="00000400000000000000" pitchFamily="2" charset="0"/>
              </a:rPr>
              <a:t>New vocabulary is explicitly taught.</a:t>
            </a:r>
          </a:p>
          <a:p>
            <a:pPr>
              <a:lnSpc>
                <a:spcPct val="150000"/>
              </a:lnSpc>
            </a:pPr>
            <a:r>
              <a:rPr lang="en-GB" sz="2800" dirty="0">
                <a:latin typeface="SassoonCRInfant" panose="00000400000000000000" pitchFamily="2" charset="0"/>
              </a:rPr>
              <a:t>Includes themed weeks such as graphic organiser week and POP week. </a:t>
            </a:r>
          </a:p>
          <a:p>
            <a:endParaRPr lang="en-GB" sz="2800" dirty="0">
              <a:solidFill>
                <a:schemeClr val="bg1"/>
              </a:solidFill>
              <a:latin typeface="SassoonCRInfant" panose="00000400000000000000" pitchFamily="2" charset="0"/>
            </a:endParaRPr>
          </a:p>
          <a:p>
            <a:endParaRPr lang="en-GB" sz="2800" dirty="0">
              <a:solidFill>
                <a:schemeClr val="bg1"/>
              </a:solidFill>
              <a:latin typeface="SassoonCRInfant" panose="00000400000000000000" pitchFamily="2" charset="0"/>
            </a:endParaRPr>
          </a:p>
          <a:p>
            <a:pPr marL="0" indent="0">
              <a:buFont typeface="Arial" panose="020B0604020202020204" pitchFamily="34" charset="0"/>
              <a:buNone/>
            </a:pPr>
            <a:endParaRPr lang="en-GB" sz="2800" dirty="0">
              <a:latin typeface="SassoonCRInfant" panose="00000400000000000000" pitchFamily="2" charset="0"/>
            </a:endParaRPr>
          </a:p>
          <a:p>
            <a:pPr marL="0" indent="0">
              <a:buFont typeface="Arial" panose="020B0604020202020204" pitchFamily="34" charset="0"/>
              <a:buNone/>
            </a:pPr>
            <a:endParaRPr lang="en-GB" dirty="0">
              <a:latin typeface="SassoonCRInfant" panose="00000400000000000000" pitchFamily="2" charset="0"/>
            </a:endParaRPr>
          </a:p>
        </p:txBody>
      </p:sp>
      <p:sp>
        <p:nvSpPr>
          <p:cNvPr id="8" name="AutoShape 2" descr="Image result for reading eggs">
            <a:extLst>
              <a:ext uri="{FF2B5EF4-FFF2-40B4-BE49-F238E27FC236}">
                <a16:creationId xmlns:a16="http://schemas.microsoft.com/office/drawing/2014/main" id="{E4C7B174-6B5C-457A-A473-9F91C9F87BBF}"/>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9" name="Picture 2" descr="Image preview">
            <a:extLst>
              <a:ext uri="{FF2B5EF4-FFF2-40B4-BE49-F238E27FC236}">
                <a16:creationId xmlns:a16="http://schemas.microsoft.com/office/drawing/2014/main" id="{AAE6D55A-9C0A-424C-8473-2D913E80E37C}"/>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777388" y="2842441"/>
            <a:ext cx="5306457" cy="2588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085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Maths</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5" name="Rectangle 4"/>
          <p:cNvSpPr/>
          <p:nvPr/>
        </p:nvSpPr>
        <p:spPr>
          <a:xfrm>
            <a:off x="149816" y="2170406"/>
            <a:ext cx="11787399" cy="532453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Place value of numbers up to 6-digits, including decimals</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Written methods of the four operations, including long multiplication </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Recall of times tables (practised through 100 club)</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Fractions, decimals and percentages</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Converting between units of measure</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Telling the time – 24 hour clock, time tables, time intervals </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2D and 3D shapes, including angles, translation, symmetry and coordinates</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Handling data – interpreting line graphs and pie charts</a:t>
            </a:r>
          </a:p>
          <a:p>
            <a:pPr marL="285750" indent="-285750">
              <a:lnSpc>
                <a:spcPct val="150000"/>
              </a:lnSpc>
              <a:buFont typeface="Arial" panose="020B0604020202020204" pitchFamily="34" charset="0"/>
              <a:buChar char="•"/>
            </a:pPr>
            <a:r>
              <a:rPr lang="en-GB" sz="2000" dirty="0">
                <a:latin typeface="SassoonCRInfant" panose="00000400000000000000" pitchFamily="2" charset="0"/>
                <a:cs typeface="Arial" panose="020B0604020202020204" pitchFamily="34" charset="0"/>
              </a:rPr>
              <a:t>Arithmetic (weekly)- speed, fluency and accuracy</a:t>
            </a:r>
          </a:p>
          <a:p>
            <a:pPr marL="285750" indent="-285750">
              <a:lnSpc>
                <a:spcPct val="150000"/>
              </a:lnSpc>
              <a:buFont typeface="Arial" panose="020B0604020202020204" pitchFamily="34" charset="0"/>
              <a:buChar char="•"/>
            </a:pPr>
            <a:r>
              <a:rPr lang="en-US" sz="2000" dirty="0">
                <a:latin typeface="SassoonCRInfant" panose="00000400000000000000" pitchFamily="2" charset="0"/>
                <a:cs typeface="Arial" panose="020B0604020202020204" pitchFamily="34" charset="0"/>
              </a:rPr>
              <a:t>Daily retrieval- 5 a Day to sharpen skills </a:t>
            </a:r>
            <a:endParaRPr lang="en-GB" sz="2000" dirty="0">
              <a:latin typeface="SassoonCRInfant" panose="00000400000000000000" pitchFamily="2" charset="0"/>
              <a:cs typeface="Arial" panose="020B0604020202020204" pitchFamily="34" charset="0"/>
            </a:endParaRPr>
          </a:p>
          <a:p>
            <a:endParaRPr lang="en-GB" sz="2000" dirty="0">
              <a:latin typeface="SassoonCRInfant" panose="00000400000000000000" pitchFamily="2" charset="0"/>
              <a:cs typeface="Arial" panose="020B0604020202020204" pitchFamily="34" charset="0"/>
            </a:endParaRPr>
          </a:p>
          <a:p>
            <a:endParaRPr lang="en-GB" sz="2000" dirty="0">
              <a:latin typeface="SassoonCRInfant" panose="00000400000000000000" pitchFamily="2" charset="0"/>
              <a:cs typeface="Arial" panose="020B0604020202020204" pitchFamily="34" charset="0"/>
            </a:endParaRPr>
          </a:p>
        </p:txBody>
      </p:sp>
      <p:pic>
        <p:nvPicPr>
          <p:cNvPr id="7" name="Picture 6">
            <a:extLst>
              <a:ext uri="{FF2B5EF4-FFF2-40B4-BE49-F238E27FC236}">
                <a16:creationId xmlns:a16="http://schemas.microsoft.com/office/drawing/2014/main" id="{E81F9F88-2E37-476F-B439-5695CD72038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565159" y="4352619"/>
            <a:ext cx="2240513" cy="2240513"/>
          </a:xfrm>
          <a:prstGeom prst="rect">
            <a:avLst/>
          </a:prstGeom>
        </p:spPr>
      </p:pic>
      <p:pic>
        <p:nvPicPr>
          <p:cNvPr id="3" name="Picture 2">
            <a:extLst>
              <a:ext uri="{FF2B5EF4-FFF2-40B4-BE49-F238E27FC236}">
                <a16:creationId xmlns:a16="http://schemas.microsoft.com/office/drawing/2014/main" id="{9EB18470-F4E5-4EBD-9475-866DA7C4F5A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641493" y="2236071"/>
            <a:ext cx="3305378" cy="1866926"/>
          </a:xfrm>
          <a:prstGeom prst="rect">
            <a:avLst/>
          </a:prstGeom>
        </p:spPr>
      </p:pic>
    </p:spTree>
    <p:extLst>
      <p:ext uri="{BB962C8B-B14F-4D97-AF65-F5344CB8AC3E}">
        <p14:creationId xmlns:p14="http://schemas.microsoft.com/office/powerpoint/2010/main" val="3524805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Deepening Mathematical Reasoning</a:t>
            </a:r>
          </a:p>
        </p:txBody>
      </p:sp>
      <p:sp>
        <p:nvSpPr>
          <p:cNvPr id="5" name="Rectangle 4"/>
          <p:cNvSpPr/>
          <p:nvPr/>
        </p:nvSpPr>
        <p:spPr>
          <a:xfrm>
            <a:off x="320297" y="2259338"/>
            <a:ext cx="8048787" cy="3477875"/>
          </a:xfrm>
          <a:prstGeom prst="rect">
            <a:avLst/>
          </a:prstGeom>
        </p:spPr>
        <p:txBody>
          <a:bodyPr wrap="square">
            <a:spAutoFit/>
          </a:bodyPr>
          <a:lstStyle/>
          <a:p>
            <a:pPr marL="285750" indent="-285750">
              <a:buFont typeface="Arial" panose="020B0604020202020204" pitchFamily="34" charset="0"/>
              <a:buChar char="•"/>
            </a:pPr>
            <a:r>
              <a:rPr lang="en-GB" sz="2400" dirty="0">
                <a:latin typeface="SassoonCRInfant" panose="00000400000000000000" pitchFamily="2" charset="0"/>
                <a:cs typeface="Arial" panose="020B0604020202020204" pitchFamily="34" charset="0"/>
              </a:rPr>
              <a:t>Reasoning and problem solving</a:t>
            </a:r>
          </a:p>
          <a:p>
            <a:endParaRPr lang="en-GB" sz="2400" dirty="0">
              <a:latin typeface="SassoonCRInfant" panose="00000400000000000000" pitchFamily="2" charset="0"/>
              <a:cs typeface="Arial" panose="020B0604020202020204" pitchFamily="34" charset="0"/>
            </a:endParaRPr>
          </a:p>
          <a:p>
            <a:pPr marL="285750" indent="-285750">
              <a:buFont typeface="Arial" panose="020B0604020202020204" pitchFamily="34" charset="0"/>
              <a:buChar char="•"/>
            </a:pPr>
            <a:r>
              <a:rPr lang="en-GB" sz="2400" dirty="0">
                <a:latin typeface="SassoonCRInfant" panose="00000400000000000000" pitchFamily="2" charset="0"/>
                <a:cs typeface="Arial" panose="020B0604020202020204" pitchFamily="34" charset="0"/>
              </a:rPr>
              <a:t>Applying their knowledge and strategies</a:t>
            </a:r>
          </a:p>
          <a:p>
            <a:endParaRPr lang="en-GB" sz="2400" dirty="0">
              <a:latin typeface="SassoonCRInfant" panose="00000400000000000000" pitchFamily="2" charset="0"/>
              <a:cs typeface="Arial" panose="020B0604020202020204" pitchFamily="34" charset="0"/>
            </a:endParaRPr>
          </a:p>
          <a:p>
            <a:pPr marL="285750" indent="-285750">
              <a:buFont typeface="Arial" panose="020B0604020202020204" pitchFamily="34" charset="0"/>
              <a:buChar char="•"/>
            </a:pPr>
            <a:r>
              <a:rPr lang="en-GB" sz="2400" dirty="0">
                <a:latin typeface="SassoonCRInfant" panose="00000400000000000000" pitchFamily="2" charset="0"/>
                <a:cs typeface="Arial" panose="020B0604020202020204" pitchFamily="34" charset="0"/>
              </a:rPr>
              <a:t>Explaining how they have calculated an answer</a:t>
            </a:r>
          </a:p>
          <a:p>
            <a:endParaRPr lang="en-GB" sz="2400" dirty="0">
              <a:latin typeface="SassoonCRInfant" panose="00000400000000000000" pitchFamily="2" charset="0"/>
              <a:cs typeface="Arial" panose="020B0604020202020204" pitchFamily="34" charset="0"/>
            </a:endParaRPr>
          </a:p>
          <a:p>
            <a:pPr marL="285750" indent="-285750">
              <a:buFont typeface="Arial" panose="020B0604020202020204" pitchFamily="34" charset="0"/>
              <a:buChar char="•"/>
            </a:pPr>
            <a:r>
              <a:rPr lang="en-GB" sz="2400" dirty="0">
                <a:latin typeface="SassoonCRInfant" panose="00000400000000000000" pitchFamily="2" charset="0"/>
                <a:cs typeface="Arial" panose="020B0604020202020204" pitchFamily="34" charset="0"/>
              </a:rPr>
              <a:t>Explaining why an answer is correct or incorrect and how they know that</a:t>
            </a:r>
          </a:p>
          <a:p>
            <a:pPr marL="285750" indent="-285750">
              <a:buFont typeface="Arial" panose="020B0604020202020204" pitchFamily="34" charset="0"/>
              <a:buChar char="•"/>
            </a:pPr>
            <a:endParaRPr lang="en-GB" sz="2800" dirty="0">
              <a:latin typeface="SassoonCRInfant" panose="00000400000000000000" pitchFamily="2" charset="0"/>
              <a:cs typeface="Arial" panose="020B0604020202020204" pitchFamily="34" charset="0"/>
            </a:endParaRPr>
          </a:p>
        </p:txBody>
      </p:sp>
      <p:pic>
        <p:nvPicPr>
          <p:cNvPr id="3" name="Picture 2" descr="Text&#10;&#10;Description automatically generated">
            <a:extLst>
              <a:ext uri="{FF2B5EF4-FFF2-40B4-BE49-F238E27FC236}">
                <a16:creationId xmlns:a16="http://schemas.microsoft.com/office/drawing/2014/main" id="{5BD4A9F5-060F-4495-A8AF-46ECE5ACD3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6" name="Picture 5">
            <a:extLst>
              <a:ext uri="{FF2B5EF4-FFF2-40B4-BE49-F238E27FC236}">
                <a16:creationId xmlns:a16="http://schemas.microsoft.com/office/drawing/2014/main" id="{F0BC40DB-EDB0-44D7-98FA-F1A16A1E8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308290" y="4388356"/>
            <a:ext cx="2240513" cy="2240513"/>
          </a:xfrm>
          <a:prstGeom prst="rect">
            <a:avLst/>
          </a:prstGeom>
        </p:spPr>
      </p:pic>
      <p:pic>
        <p:nvPicPr>
          <p:cNvPr id="4" name="Picture 3">
            <a:extLst>
              <a:ext uri="{FF2B5EF4-FFF2-40B4-BE49-F238E27FC236}">
                <a16:creationId xmlns:a16="http://schemas.microsoft.com/office/drawing/2014/main" id="{6E24F3DE-632D-41A8-896B-19468FDB7F6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5427" y="2259338"/>
            <a:ext cx="3316276" cy="1873082"/>
          </a:xfrm>
          <a:prstGeom prst="rect">
            <a:avLst/>
          </a:prstGeom>
        </p:spPr>
      </p:pic>
    </p:spTree>
    <p:extLst>
      <p:ext uri="{BB962C8B-B14F-4D97-AF65-F5344CB8AC3E}">
        <p14:creationId xmlns:p14="http://schemas.microsoft.com/office/powerpoint/2010/main" val="423213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258" y="730669"/>
            <a:ext cx="9613861" cy="1080938"/>
          </a:xfrm>
        </p:spPr>
        <p:txBody>
          <a:bodyPr>
            <a:normAutofit/>
          </a:bodyPr>
          <a:lstStyle/>
          <a:p>
            <a:r>
              <a:rPr lang="en-GB" sz="4000" dirty="0">
                <a:latin typeface="SassoonCRInfant" panose="00000400000000000000" pitchFamily="2" charset="0"/>
                <a:cs typeface="Arial" panose="020B0604020202020204" pitchFamily="34" charset="0"/>
              </a:rPr>
              <a:t>Wider Curriculum</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357447" y="2085475"/>
            <a:ext cx="7277793" cy="4534070"/>
          </a:xfrm>
        </p:spPr>
        <p:txBody>
          <a:bodyPr>
            <a:normAutofit/>
          </a:bodyPr>
          <a:lstStyle/>
          <a:p>
            <a:pPr marL="0" indent="0">
              <a:buNone/>
            </a:pPr>
            <a:endParaRPr lang="en-GB" dirty="0">
              <a:latin typeface="SassoonCRInfant" panose="00000400000000000000" pitchFamily="2" charset="0"/>
              <a:cs typeface="Arial" panose="020B0604020202020204" pitchFamily="34" charset="0"/>
            </a:endParaRPr>
          </a:p>
          <a:p>
            <a:r>
              <a:rPr lang="en-GB" b="1" dirty="0">
                <a:latin typeface="SassoonCRInfant" panose="00000400000000000000" pitchFamily="2" charset="0"/>
                <a:cs typeface="Arial" panose="020B0604020202020204" pitchFamily="34" charset="0"/>
              </a:rPr>
              <a:t>Science – </a:t>
            </a:r>
            <a:r>
              <a:rPr lang="en-GB" dirty="0">
                <a:latin typeface="SassoonCRInfant" panose="00000400000000000000" pitchFamily="2" charset="0"/>
                <a:cs typeface="Arial" panose="020B0604020202020204" pitchFamily="34" charset="0"/>
              </a:rPr>
              <a:t>Earth and Space, Forces, </a:t>
            </a:r>
            <a:r>
              <a:rPr lang="en-GB" dirty="0" err="1">
                <a:latin typeface="SassoonCRInfant" panose="00000400000000000000" pitchFamily="2" charset="0"/>
                <a:cs typeface="Arial" panose="020B0604020202020204" pitchFamily="34" charset="0"/>
              </a:rPr>
              <a:t>Seperating</a:t>
            </a:r>
            <a:r>
              <a:rPr lang="en-GB" dirty="0">
                <a:latin typeface="SassoonCRInfant" panose="00000400000000000000" pitchFamily="2" charset="0"/>
                <a:cs typeface="Arial" panose="020B0604020202020204" pitchFamily="34" charset="0"/>
              </a:rPr>
              <a:t> Mixtures, Energy, Life Cycles and Human Development </a:t>
            </a:r>
          </a:p>
          <a:p>
            <a:endParaRPr lang="en-GB" dirty="0">
              <a:latin typeface="SassoonCRInfant" panose="00000400000000000000" pitchFamily="2" charset="0"/>
              <a:cs typeface="Arial" panose="020B0604020202020204" pitchFamily="34" charset="0"/>
            </a:endParaRPr>
          </a:p>
          <a:p>
            <a:r>
              <a:rPr lang="en-GB" b="1" dirty="0">
                <a:latin typeface="SassoonCRInfant" panose="00000400000000000000" pitchFamily="2" charset="0"/>
                <a:cs typeface="Arial" panose="020B0604020202020204" pitchFamily="34" charset="0"/>
              </a:rPr>
              <a:t>History – </a:t>
            </a:r>
            <a:r>
              <a:rPr lang="en-GB" dirty="0">
                <a:latin typeface="SassoonCRInfant" panose="00000400000000000000" pitchFamily="2" charset="0"/>
                <a:cs typeface="Arial" panose="020B0604020202020204" pitchFamily="34" charset="0"/>
              </a:rPr>
              <a:t>What was life like in Tudor England? What did the Greeks ever do for us? How did the Were the Vikings raiders, traders or something else?</a:t>
            </a:r>
          </a:p>
          <a:p>
            <a:endParaRPr lang="en-GB" dirty="0">
              <a:latin typeface="SassoonCRInfant" panose="00000400000000000000" pitchFamily="2" charset="0"/>
              <a:cs typeface="Arial" panose="020B0604020202020204" pitchFamily="34" charset="0"/>
            </a:endParaRPr>
          </a:p>
          <a:p>
            <a:r>
              <a:rPr lang="en-GB" b="1" dirty="0">
                <a:latin typeface="SassoonCRInfant" panose="00000400000000000000" pitchFamily="2" charset="0"/>
                <a:cs typeface="Arial" panose="020B0604020202020204" pitchFamily="34" charset="0"/>
              </a:rPr>
              <a:t>Geography – </a:t>
            </a:r>
            <a:r>
              <a:rPr lang="en-GB" dirty="0">
                <a:latin typeface="SassoonCRInfant" panose="00000400000000000000" pitchFamily="2" charset="0"/>
                <a:cs typeface="Arial" panose="020B0604020202020204" pitchFamily="34" charset="0"/>
              </a:rPr>
              <a:t>What is life like in the Alps? Why do oceans matter? Would you like to live in the desert?</a:t>
            </a:r>
          </a:p>
          <a:p>
            <a:endParaRPr lang="en-GB" sz="2000" dirty="0">
              <a:latin typeface="SassoonCRInfant" panose="00000400000000000000" pitchFamily="2" charset="0"/>
              <a:cs typeface="Arial" panose="020B0604020202020204" pitchFamily="34" charset="0"/>
            </a:endParaRPr>
          </a:p>
          <a:p>
            <a:endParaRPr lang="en-GB" sz="2000" dirty="0">
              <a:latin typeface="SassoonCRInfant" panose="00000400000000000000" pitchFamily="2" charset="0"/>
              <a:cs typeface="Arial" panose="020B0604020202020204" pitchFamily="34" charset="0"/>
            </a:endParaRPr>
          </a:p>
        </p:txBody>
      </p:sp>
      <p:pic>
        <p:nvPicPr>
          <p:cNvPr id="2050" name="Picture 2" descr="The Eras of Ancient Greece">
            <a:extLst>
              <a:ext uri="{FF2B5EF4-FFF2-40B4-BE49-F238E27FC236}">
                <a16:creationId xmlns:a16="http://schemas.microsoft.com/office/drawing/2014/main" id="{4338746D-BB2E-4CC4-A133-70F039591395}"/>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261590" y="4079888"/>
            <a:ext cx="3367361" cy="226244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w did the solar system form? | Space">
            <a:extLst>
              <a:ext uri="{FF2B5EF4-FFF2-40B4-BE49-F238E27FC236}">
                <a16:creationId xmlns:a16="http://schemas.microsoft.com/office/drawing/2014/main" id="{7B0C9729-CB37-4811-90D3-B01FF6AAF87A}"/>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421270" y="2162951"/>
            <a:ext cx="3048000" cy="1714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80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258" y="730669"/>
            <a:ext cx="9613861" cy="1080938"/>
          </a:xfrm>
        </p:spPr>
        <p:txBody>
          <a:bodyPr>
            <a:normAutofit/>
          </a:bodyPr>
          <a:lstStyle/>
          <a:p>
            <a:r>
              <a:rPr lang="en-GB" sz="4000" dirty="0">
                <a:latin typeface="SassoonCRInfant" panose="00000400000000000000" pitchFamily="2" charset="0"/>
                <a:cs typeface="Arial" panose="020B0604020202020204" pitchFamily="34" charset="0"/>
              </a:rPr>
              <a:t>Wider Curriculum</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357447" y="1634247"/>
            <a:ext cx="8100753" cy="5136204"/>
          </a:xfrm>
        </p:spPr>
        <p:txBody>
          <a:bodyPr>
            <a:normAutofit/>
          </a:bodyPr>
          <a:lstStyle/>
          <a:p>
            <a:pPr marL="0" indent="0">
              <a:buNone/>
            </a:pPr>
            <a:endParaRPr lang="en-GB" dirty="0">
              <a:latin typeface="SassoonCRInfant" panose="00000400000000000000" pitchFamily="2" charset="0"/>
              <a:cs typeface="Arial" panose="020B0604020202020204" pitchFamily="34" charset="0"/>
            </a:endParaRPr>
          </a:p>
          <a:p>
            <a:r>
              <a:rPr lang="en-GB" b="1" dirty="0">
                <a:latin typeface="SassoonCRInfant" panose="00000400000000000000" pitchFamily="2" charset="0"/>
                <a:cs typeface="Arial" panose="020B0604020202020204" pitchFamily="34" charset="0"/>
              </a:rPr>
              <a:t>Design and Technology</a:t>
            </a:r>
            <a:r>
              <a:rPr lang="en-GB" dirty="0">
                <a:latin typeface="SassoonCRInfant" panose="00000400000000000000" pitchFamily="2" charset="0"/>
                <a:cs typeface="Arial" panose="020B0604020202020204" pitchFamily="34" charset="0"/>
              </a:rPr>
              <a:t> – Electrical Systems: Doodlers, Developing a Recipe: Bolognese, Mechanical Systems: Pop Up Books</a:t>
            </a:r>
          </a:p>
          <a:p>
            <a:r>
              <a:rPr lang="en-GB" b="1" dirty="0">
                <a:latin typeface="SassoonCRInfant" panose="00000400000000000000" pitchFamily="2" charset="0"/>
                <a:cs typeface="Arial" panose="020B0604020202020204" pitchFamily="34" charset="0"/>
              </a:rPr>
              <a:t>Art </a:t>
            </a:r>
            <a:r>
              <a:rPr lang="en-GB" dirty="0">
                <a:latin typeface="SassoonCRInfant" panose="00000400000000000000" pitchFamily="2" charset="0"/>
                <a:cs typeface="Arial" panose="020B0604020202020204" pitchFamily="34" charset="0"/>
              </a:rPr>
              <a:t>– Sculpture and 3D: Interactive Installations, Craft and Design: Architecture, Drawing: I Need Space, Mixed Media: Portraits</a:t>
            </a:r>
          </a:p>
          <a:p>
            <a:r>
              <a:rPr lang="en-GB" b="1" dirty="0">
                <a:latin typeface="SassoonCRInfant" panose="00000400000000000000" pitchFamily="2" charset="0"/>
                <a:cs typeface="Arial" panose="020B0604020202020204" pitchFamily="34" charset="0"/>
              </a:rPr>
              <a:t>Computing – </a:t>
            </a:r>
            <a:r>
              <a:rPr lang="en-GB" dirty="0">
                <a:latin typeface="SassoonCRInfant" panose="00000400000000000000" pitchFamily="2" charset="0"/>
                <a:cs typeface="Arial" panose="020B0604020202020204" pitchFamily="34" charset="0"/>
              </a:rPr>
              <a:t>Programming, creating media, computing systems and networks, data and information</a:t>
            </a:r>
          </a:p>
          <a:p>
            <a:r>
              <a:rPr lang="en-GB" b="1" dirty="0">
                <a:latin typeface="SassoonCRInfant" panose="00000400000000000000" pitchFamily="2" charset="0"/>
                <a:cs typeface="Arial" panose="020B0604020202020204" pitchFamily="34" charset="0"/>
              </a:rPr>
              <a:t>RE – </a:t>
            </a:r>
            <a:r>
              <a:rPr lang="en-GB" dirty="0">
                <a:latin typeface="SassoonCRInfant" panose="00000400000000000000" pitchFamily="2" charset="0"/>
                <a:cs typeface="Arial" panose="020B0604020202020204" pitchFamily="34" charset="0"/>
              </a:rPr>
              <a:t>Christianity, Islam and Rites of Passage</a:t>
            </a:r>
          </a:p>
          <a:p>
            <a:r>
              <a:rPr lang="en-GB" b="1" dirty="0">
                <a:latin typeface="SassoonCRInfant" panose="00000400000000000000" pitchFamily="2" charset="0"/>
                <a:cs typeface="Arial" panose="020B0604020202020204" pitchFamily="34" charset="0"/>
              </a:rPr>
              <a:t>PE </a:t>
            </a:r>
            <a:r>
              <a:rPr lang="en-GB" dirty="0">
                <a:latin typeface="SassoonCRInfant" panose="00000400000000000000" pitchFamily="2" charset="0"/>
                <a:cs typeface="Arial" panose="020B0604020202020204" pitchFamily="34" charset="0"/>
              </a:rPr>
              <a:t>– </a:t>
            </a:r>
            <a:r>
              <a:rPr lang="en-GB" b="1" dirty="0">
                <a:latin typeface="SassoonCRInfant" panose="00000400000000000000" pitchFamily="2" charset="0"/>
                <a:cs typeface="Arial" panose="020B0604020202020204" pitchFamily="34" charset="0"/>
              </a:rPr>
              <a:t>Outdoor</a:t>
            </a:r>
            <a:r>
              <a:rPr lang="en-GB" dirty="0">
                <a:latin typeface="SassoonCRInfant" panose="00000400000000000000" pitchFamily="2" charset="0"/>
                <a:cs typeface="Arial" panose="020B0604020202020204" pitchFamily="34" charset="0"/>
              </a:rPr>
              <a:t>: </a:t>
            </a:r>
            <a:r>
              <a:rPr lang="en-GB" dirty="0" err="1">
                <a:latin typeface="SassoonCRInfant" panose="00000400000000000000" pitchFamily="2" charset="0"/>
                <a:cs typeface="Arial" panose="020B0604020202020204" pitchFamily="34" charset="0"/>
              </a:rPr>
              <a:t>Quicksticks</a:t>
            </a:r>
            <a:r>
              <a:rPr lang="en-GB" dirty="0">
                <a:latin typeface="SassoonCRInfant" panose="00000400000000000000" pitchFamily="2" charset="0"/>
                <a:cs typeface="Arial" panose="020B0604020202020204" pitchFamily="34" charset="0"/>
              </a:rPr>
              <a:t>, Netball, Tennis, Football, Kwik Cricket, Athletics. </a:t>
            </a:r>
            <a:r>
              <a:rPr lang="en-GB" b="1" dirty="0">
                <a:latin typeface="SassoonCRInfant" panose="00000400000000000000" pitchFamily="2" charset="0"/>
                <a:cs typeface="Arial" panose="020B0604020202020204" pitchFamily="34" charset="0"/>
              </a:rPr>
              <a:t>Indoor</a:t>
            </a:r>
            <a:r>
              <a:rPr lang="en-GB" dirty="0">
                <a:latin typeface="SassoonCRInfant" panose="00000400000000000000" pitchFamily="2" charset="0"/>
                <a:cs typeface="Arial" panose="020B0604020202020204" pitchFamily="34" charset="0"/>
              </a:rPr>
              <a:t>: Gymnastics, Fitness, Dance, Mini Muay Thai and Swimming.</a:t>
            </a:r>
            <a:endParaRPr lang="en-GB" b="1" dirty="0">
              <a:latin typeface="SassoonCRInfant" panose="00000400000000000000" pitchFamily="2" charset="0"/>
              <a:cs typeface="Arial" panose="020B0604020202020204" pitchFamily="34" charset="0"/>
            </a:endParaRPr>
          </a:p>
          <a:p>
            <a:endParaRPr lang="en-GB" dirty="0">
              <a:latin typeface="SassoonCRInfant" panose="00000400000000000000" pitchFamily="2" charset="0"/>
              <a:cs typeface="Arial" panose="020B0604020202020204" pitchFamily="34" charset="0"/>
            </a:endParaRPr>
          </a:p>
          <a:p>
            <a:endParaRPr lang="en-GB" b="1" dirty="0">
              <a:latin typeface="SassoonCRInfant" panose="00000400000000000000" pitchFamily="2" charset="0"/>
              <a:cs typeface="Arial" panose="020B0604020202020204" pitchFamily="34" charset="0"/>
            </a:endParaRPr>
          </a:p>
          <a:p>
            <a:endParaRPr lang="en-GB" sz="2000" b="1" dirty="0">
              <a:latin typeface="SassoonCRInfant" panose="00000400000000000000" pitchFamily="2" charset="0"/>
              <a:cs typeface="Arial" panose="020B0604020202020204" pitchFamily="34" charset="0"/>
            </a:endParaRPr>
          </a:p>
          <a:p>
            <a:endParaRPr lang="en-GB" sz="2000" b="1" dirty="0">
              <a:latin typeface="SassoonCRInfant" panose="00000400000000000000" pitchFamily="2" charset="0"/>
              <a:cs typeface="Arial" panose="020B0604020202020204" pitchFamily="34" charset="0"/>
            </a:endParaRPr>
          </a:p>
          <a:p>
            <a:endParaRPr lang="en-GB" sz="2000" dirty="0">
              <a:latin typeface="SassoonCRInfant" panose="00000400000000000000" pitchFamily="2" charset="0"/>
              <a:cs typeface="Arial" panose="020B0604020202020204" pitchFamily="34" charset="0"/>
            </a:endParaRPr>
          </a:p>
        </p:txBody>
      </p:sp>
      <p:pic>
        <p:nvPicPr>
          <p:cNvPr id="1026" name="Picture 2" descr="Robert Sabuda's top 10 pop-up books | Children's books | The Guardian">
            <a:extLst>
              <a:ext uri="{FF2B5EF4-FFF2-40B4-BE49-F238E27FC236}">
                <a16:creationId xmlns:a16="http://schemas.microsoft.com/office/drawing/2014/main" id="{A5A10615-64E4-4120-BCA1-A2AF74FB3017}"/>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059175" y="1596230"/>
            <a:ext cx="2509777" cy="15058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imary Crumble Kits now available - D&amp;T Association">
            <a:extLst>
              <a:ext uri="{FF2B5EF4-FFF2-40B4-BE49-F238E27FC236}">
                <a16:creationId xmlns:a16="http://schemas.microsoft.com/office/drawing/2014/main" id="{15EFE775-B8AE-4575-B77D-D6C605942330}"/>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0911157">
            <a:off x="8482563" y="3145134"/>
            <a:ext cx="2186564" cy="16490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lf-Portrait Poems - Creative Writing">
            <a:extLst>
              <a:ext uri="{FF2B5EF4-FFF2-40B4-BE49-F238E27FC236}">
                <a16:creationId xmlns:a16="http://schemas.microsoft.com/office/drawing/2014/main" id="{E112D6A8-D34B-4488-9D5A-1E2512190A04}"/>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606953">
            <a:off x="10409958" y="2917629"/>
            <a:ext cx="1802714" cy="234499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ll about Kwik Cricket">
            <a:extLst>
              <a:ext uri="{FF2B5EF4-FFF2-40B4-BE49-F238E27FC236}">
                <a16:creationId xmlns:a16="http://schemas.microsoft.com/office/drawing/2014/main" id="{3B9A1A53-5181-4750-9D3B-DBF714AF6902}"/>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8918909" y="4815827"/>
            <a:ext cx="2371725" cy="1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14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793" y="753228"/>
            <a:ext cx="7995288" cy="1080938"/>
          </a:xfrm>
        </p:spPr>
        <p:txBody>
          <a:bodyPr>
            <a:normAutofit/>
          </a:bodyPr>
          <a:lstStyle/>
          <a:p>
            <a:r>
              <a:rPr lang="en-GB" sz="4000" dirty="0">
                <a:latin typeface="SassoonCRInfant" panose="00000400000000000000" pitchFamily="2" charset="0"/>
                <a:cs typeface="Arial" panose="020B0604020202020204" pitchFamily="34" charset="0"/>
              </a:rPr>
              <a:t>Homework</a:t>
            </a:r>
            <a:r>
              <a:rPr lang="en-GB" sz="6000" dirty="0">
                <a:latin typeface="SassoonCRInfant" panose="00000400000000000000" pitchFamily="2" charset="0"/>
                <a:cs typeface="Arial" panose="020B0604020202020204" pitchFamily="34" charset="0"/>
              </a:rPr>
              <a:t> </a:t>
            </a:r>
          </a:p>
        </p:txBody>
      </p:sp>
      <p:sp>
        <p:nvSpPr>
          <p:cNvPr id="3" name="Content Placeholder 2"/>
          <p:cNvSpPr>
            <a:spLocks noGrp="1"/>
          </p:cNvSpPr>
          <p:nvPr>
            <p:ph idx="1"/>
          </p:nvPr>
        </p:nvSpPr>
        <p:spPr>
          <a:xfrm>
            <a:off x="111648" y="2016691"/>
            <a:ext cx="11825567" cy="4694076"/>
          </a:xfrm>
        </p:spPr>
        <p:txBody>
          <a:bodyPr vert="horz" lIns="91440" tIns="45720" rIns="91440" bIns="45720" rtlCol="0" anchor="t">
            <a:noAutofit/>
          </a:bodyPr>
          <a:lstStyle/>
          <a:p>
            <a:pPr marL="0" indent="0">
              <a:buNone/>
            </a:pPr>
            <a:endParaRPr lang="en-GB" dirty="0">
              <a:latin typeface="Arial" panose="020B0604020202020204" pitchFamily="34" charset="0"/>
              <a:cs typeface="Arial" panose="020B0604020202020204" pitchFamily="34" charset="0"/>
            </a:endParaRPr>
          </a:p>
          <a:p>
            <a:pPr marL="0" indent="0">
              <a:buNone/>
            </a:pPr>
            <a:endParaRPr lang="en-GB" sz="2000" u="sng"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sp>
        <p:nvSpPr>
          <p:cNvPr id="5" name="Content Placeholder 2">
            <a:extLst>
              <a:ext uri="{FF2B5EF4-FFF2-40B4-BE49-F238E27FC236}">
                <a16:creationId xmlns:a16="http://schemas.microsoft.com/office/drawing/2014/main" id="{158FBA7F-D985-42E6-8A9F-585DA468EF0A}"/>
              </a:ext>
            </a:extLst>
          </p:cNvPr>
          <p:cNvSpPr txBox="1">
            <a:spLocks/>
          </p:cNvSpPr>
          <p:nvPr/>
        </p:nvSpPr>
        <p:spPr>
          <a:xfrm>
            <a:off x="254785" y="2099816"/>
            <a:ext cx="8440558" cy="469407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dirty="0">
                <a:latin typeface="SassoonCRInfant" panose="00000400000000000000" pitchFamily="2" charset="0"/>
                <a:cs typeface="Arial" panose="020B0604020202020204" pitchFamily="34" charset="0"/>
              </a:rPr>
              <a:t>Expectations for homework next year includes the following:</a:t>
            </a:r>
          </a:p>
          <a:p>
            <a:pPr marL="0" indent="0">
              <a:buFont typeface="Arial" panose="020B0604020202020204" pitchFamily="34" charset="0"/>
              <a:buNone/>
            </a:pPr>
            <a:endParaRPr lang="en-GB" dirty="0">
              <a:latin typeface="SassoonCRInfant" panose="00000400000000000000" pitchFamily="2" charset="0"/>
              <a:cs typeface="Arial" panose="020B0604020202020204" pitchFamily="34" charset="0"/>
            </a:endParaRPr>
          </a:p>
          <a:p>
            <a:r>
              <a:rPr lang="en-GB" dirty="0">
                <a:latin typeface="SassoonCRInfant" panose="00000400000000000000" pitchFamily="2" charset="0"/>
                <a:cs typeface="Arial" panose="020B0604020202020204" pitchFamily="34" charset="0"/>
              </a:rPr>
              <a:t>10-15 minutes of reading daily</a:t>
            </a:r>
          </a:p>
          <a:p>
            <a:r>
              <a:rPr lang="en-GB" dirty="0">
                <a:latin typeface="SassoonCRInfant" panose="00000400000000000000" pitchFamily="2" charset="0"/>
                <a:cs typeface="Arial" panose="020B0604020202020204" pitchFamily="34" charset="0"/>
              </a:rPr>
              <a:t>20 minutes of TTRS</a:t>
            </a:r>
          </a:p>
          <a:p>
            <a:r>
              <a:rPr lang="en-US" dirty="0">
                <a:latin typeface="SassoonCRInfant" panose="00000400000000000000" pitchFamily="2" charset="0"/>
                <a:cs typeface="Arial" panose="020B0604020202020204" pitchFamily="34" charset="0"/>
              </a:rPr>
              <a:t>A</a:t>
            </a:r>
            <a:r>
              <a:rPr lang="en-GB" dirty="0" err="1">
                <a:latin typeface="SassoonCRInfant" panose="00000400000000000000" pitchFamily="2" charset="0"/>
                <a:cs typeface="Arial" panose="020B0604020202020204" pitchFamily="34" charset="0"/>
              </a:rPr>
              <a:t>nnual</a:t>
            </a:r>
            <a:r>
              <a:rPr lang="en-GB" dirty="0">
                <a:latin typeface="SassoonCRInfant" panose="00000400000000000000" pitchFamily="2" charset="0"/>
                <a:cs typeface="Arial" panose="020B0604020202020204" pitchFamily="34" charset="0"/>
              </a:rPr>
              <a:t> Presentation Project</a:t>
            </a:r>
          </a:p>
          <a:p>
            <a:endParaRPr lang="en-US" dirty="0">
              <a:latin typeface="SassoonCRInfant" panose="00000400000000000000" pitchFamily="2" charset="0"/>
              <a:cs typeface="Arial" panose="020B0604020202020204" pitchFamily="34" charset="0"/>
            </a:endParaRPr>
          </a:p>
          <a:p>
            <a:pPr marL="0" indent="0">
              <a:buNone/>
            </a:pPr>
            <a:r>
              <a:rPr lang="en-US" dirty="0">
                <a:latin typeface="SassoonCRInfant" panose="00000400000000000000" pitchFamily="2" charset="0"/>
                <a:cs typeface="Arial" panose="020B0604020202020204" pitchFamily="34" charset="0"/>
              </a:rPr>
              <a:t>Our school is</a:t>
            </a:r>
            <a:r>
              <a:rPr lang="en-GB" dirty="0">
                <a:latin typeface="SassoonCRInfant" panose="00000400000000000000" pitchFamily="2" charset="0"/>
                <a:cs typeface="Arial" panose="020B0604020202020204" pitchFamily="34" charset="0"/>
              </a:rPr>
              <a:t> moving away from setting weekly paper-based homework to support our children build a healthier, more balanced life style.</a:t>
            </a:r>
          </a:p>
          <a:p>
            <a:pPr marL="0" indent="0">
              <a:buNone/>
            </a:pPr>
            <a:r>
              <a:rPr lang="en-GB" dirty="0">
                <a:latin typeface="SassoonCRInfant" panose="00000400000000000000" pitchFamily="2" charset="0"/>
                <a:cs typeface="Arial" panose="020B0604020202020204" pitchFamily="34" charset="0"/>
              </a:rPr>
              <a:t>We want the children in our school to enjoy their childhoods and not be overwhelmed by a mountain of extra school work.</a:t>
            </a:r>
          </a:p>
        </p:txBody>
      </p:sp>
      <p:pic>
        <p:nvPicPr>
          <p:cNvPr id="6" name="Picture 5">
            <a:extLst>
              <a:ext uri="{FF2B5EF4-FFF2-40B4-BE49-F238E27FC236}">
                <a16:creationId xmlns:a16="http://schemas.microsoft.com/office/drawing/2014/main" id="{93C31E23-E35D-4344-AD97-2EA50677F24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24605" y="2762799"/>
            <a:ext cx="2359007" cy="1332402"/>
          </a:xfrm>
          <a:prstGeom prst="rect">
            <a:avLst/>
          </a:prstGeom>
        </p:spPr>
      </p:pic>
      <p:pic>
        <p:nvPicPr>
          <p:cNvPr id="3074" name="Picture 2" descr="Reading Clip Art - Reading Images">
            <a:extLst>
              <a:ext uri="{FF2B5EF4-FFF2-40B4-BE49-F238E27FC236}">
                <a16:creationId xmlns:a16="http://schemas.microsoft.com/office/drawing/2014/main" id="{3DDFB396-241E-4048-B43E-208A03C54D97}"/>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311913" y="4363729"/>
            <a:ext cx="2071699" cy="2208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924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45664A4-13C6-4A3C-A363-025A437555B3}"/>
              </a:ext>
            </a:extLst>
          </p:cNvPr>
          <p:cNvSpPr>
            <a:spLocks noGrp="1"/>
          </p:cNvSpPr>
          <p:nvPr>
            <p:ph type="title"/>
          </p:nvPr>
        </p:nvSpPr>
        <p:spPr>
          <a:xfrm>
            <a:off x="680321" y="753228"/>
            <a:ext cx="9613861" cy="1080938"/>
          </a:xfrm>
        </p:spPr>
        <p:txBody>
          <a:bodyPr/>
          <a:lstStyle/>
          <a:p>
            <a:r>
              <a:rPr lang="en-GB" dirty="0"/>
              <a:t>Pupil Premium offer 2025-6</a:t>
            </a:r>
            <a:br>
              <a:rPr lang="en-GB" dirty="0"/>
            </a:br>
            <a:endParaRPr lang="en-GB" dirty="0"/>
          </a:p>
        </p:txBody>
      </p:sp>
      <p:sp>
        <p:nvSpPr>
          <p:cNvPr id="8" name="Content Placeholder 3">
            <a:extLst>
              <a:ext uri="{FF2B5EF4-FFF2-40B4-BE49-F238E27FC236}">
                <a16:creationId xmlns:a16="http://schemas.microsoft.com/office/drawing/2014/main" id="{3BD871FC-1E71-4A1B-B185-516111E86A2C}"/>
              </a:ext>
            </a:extLst>
          </p:cNvPr>
          <p:cNvSpPr txBox="1">
            <a:spLocks/>
          </p:cNvSpPr>
          <p:nvPr/>
        </p:nvSpPr>
        <p:spPr>
          <a:xfrm>
            <a:off x="0" y="2039935"/>
            <a:ext cx="6652727" cy="5241435"/>
          </a:xfrm>
          <a:prstGeom prst="rect">
            <a:avLst/>
          </a:prstGeom>
          <a:noFill/>
        </p:spPr>
        <p:txBody>
          <a:bodyPr wrap="square"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fontAlgn="base"/>
            <a:r>
              <a:rPr lang="en-GB" sz="2000"/>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sz="2000"/>
              <a:t>Next year, each class will have a TA during the morning sessions to support the children in their class.  In the afternoon, we plan to use these TAs to run sessions to target the needs of any child that needs support.</a:t>
            </a:r>
          </a:p>
          <a:p>
            <a:pPr fontAlgn="base"/>
            <a:r>
              <a:rPr lang="en-GB" sz="2000"/>
              <a:t>Should you feel that you could be eligible for free school meals then please contact the office.</a:t>
            </a:r>
          </a:p>
          <a:p>
            <a:pPr fontAlgn="base"/>
            <a:endParaRPr lang="en-GB" dirty="0"/>
          </a:p>
        </p:txBody>
      </p:sp>
      <p:pic>
        <p:nvPicPr>
          <p:cNvPr id="9" name="Picture 8">
            <a:extLst>
              <a:ext uri="{FF2B5EF4-FFF2-40B4-BE49-F238E27FC236}">
                <a16:creationId xmlns:a16="http://schemas.microsoft.com/office/drawing/2014/main" id="{7158BB5D-8F35-4F50-9384-3917C425B8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10" name="Picture 9">
            <a:extLst>
              <a:ext uri="{FF2B5EF4-FFF2-40B4-BE49-F238E27FC236}">
                <a16:creationId xmlns:a16="http://schemas.microsoft.com/office/drawing/2014/main" id="{91523FA6-F4EF-41C4-B65A-05C4EE84214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572250" y="2126553"/>
            <a:ext cx="5067300" cy="4731446"/>
          </a:xfrm>
          <a:prstGeom prst="rect">
            <a:avLst/>
          </a:prstGeom>
        </p:spPr>
      </p:pic>
    </p:spTree>
    <p:extLst>
      <p:ext uri="{BB962C8B-B14F-4D97-AF65-F5344CB8AC3E}">
        <p14:creationId xmlns:p14="http://schemas.microsoft.com/office/powerpoint/2010/main" val="3429584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295" y="753228"/>
            <a:ext cx="9613861" cy="1080938"/>
          </a:xfrm>
        </p:spPr>
        <p:txBody>
          <a:bodyPr>
            <a:normAutofit/>
          </a:bodyPr>
          <a:lstStyle/>
          <a:p>
            <a:r>
              <a:rPr lang="en-GB" sz="4000" dirty="0">
                <a:latin typeface="SassoonCRInfant" panose="00000400000000000000" pitchFamily="2" charset="0"/>
                <a:cs typeface="Arial" panose="020B0604020202020204" pitchFamily="34" charset="0"/>
              </a:rPr>
              <a:t>Over the holidays you could…</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45295" y="2048596"/>
                <a:ext cx="7964263" cy="4056176"/>
              </a:xfrm>
            </p:spPr>
            <p:txBody>
              <a:bodyPr>
                <a:noAutofit/>
              </a:bodyPr>
              <a:lstStyle/>
              <a:p>
                <a:pPr marL="0" indent="0">
                  <a:buNone/>
                </a:pPr>
                <a:r>
                  <a:rPr lang="en-GB" sz="2200" dirty="0">
                    <a:latin typeface="SassoonCRInfant" panose="00000400000000000000" pitchFamily="2" charset="0"/>
                    <a:cs typeface="Arial" panose="020B0604020202020204" pitchFamily="34" charset="0"/>
                  </a:rPr>
                  <a:t>Things to practise over the holidays….</a:t>
                </a:r>
              </a:p>
              <a:p>
                <a:pPr>
                  <a:buClr>
                    <a:schemeClr val="tx1"/>
                  </a:buClr>
                </a:pPr>
                <a:r>
                  <a:rPr lang="en-GB" sz="2200" dirty="0">
                    <a:latin typeface="SassoonCRInfant" panose="00000400000000000000" pitchFamily="2" charset="0"/>
                    <a:cs typeface="Arial" panose="020B0604020202020204" pitchFamily="34" charset="0"/>
                  </a:rPr>
                  <a:t>Try to read together with your child from a variety of sources (books- fiction/non-fiction, comics, newspapers, poems, etc.)</a:t>
                </a:r>
              </a:p>
              <a:p>
                <a:pPr lvl="0"/>
                <a:r>
                  <a:rPr lang="en-GB" sz="2200" dirty="0">
                    <a:latin typeface="SassoonCRInfant" panose="00000400000000000000" pitchFamily="2" charset="0"/>
                    <a:cs typeface="Arial" panose="020B0604020202020204" pitchFamily="34" charset="0"/>
                  </a:rPr>
                  <a:t>Regularly practise times tables up to 12 x 12 through online games or flash cards - TTRS.</a:t>
                </a:r>
              </a:p>
              <a:p>
                <a:r>
                  <a:rPr lang="en-GB" sz="2200" dirty="0">
                    <a:latin typeface="SassoonCRInfant" panose="00000400000000000000" pitchFamily="2" charset="0"/>
                    <a:cs typeface="Arial" panose="020B0604020202020204" pitchFamily="34" charset="0"/>
                  </a:rPr>
                  <a:t>Take part in the Summer Reading Challenge- </a:t>
                </a:r>
                <a:r>
                  <a:rPr lang="en-GB" sz="2200" dirty="0">
                    <a:latin typeface="SassoonCRInfant" panose="00000400000000000000" pitchFamily="2" charset="0"/>
                    <a:cs typeface="Arial" panose="020B0604020202020204" pitchFamily="34" charset="0"/>
                    <a:hlinkClick r:id="rId3"/>
                  </a:rPr>
                  <a:t>https://summerreadingchallenge.org.uk/</a:t>
                </a:r>
                <a:endParaRPr lang="en-GB" sz="2200" dirty="0">
                  <a:latin typeface="SassoonCRInfant" panose="00000400000000000000" pitchFamily="2" charset="0"/>
                  <a:cs typeface="Arial" panose="020B0604020202020204" pitchFamily="34" charset="0"/>
                </a:endParaRPr>
              </a:p>
              <a:p>
                <a:r>
                  <a:rPr lang="en-US" sz="2200" dirty="0">
                    <a:latin typeface="SassoonCRInfant" panose="00000400000000000000" pitchFamily="2" charset="0"/>
                    <a:cs typeface="Arial" panose="020B0604020202020204" pitchFamily="34" charset="0"/>
                  </a:rPr>
                  <a:t>Complete as many objectives from the list of “50 things to do before you’re 11</a:t>
                </a:r>
                <a14:m>
                  <m:oMath xmlns:m="http://schemas.openxmlformats.org/officeDocument/2006/math">
                    <m:f>
                      <m:fPr>
                        <m:ctrlPr>
                          <a:rPr lang="en-GB" sz="2200" i="1">
                            <a:latin typeface="Cambria Math" panose="02040503050406030204" pitchFamily="18" charset="0"/>
                          </a:rPr>
                        </m:ctrlPr>
                      </m:fPr>
                      <m:num>
                        <m:r>
                          <a:rPr lang="en-GB" sz="2200" i="1">
                            <a:latin typeface="Cambria Math" panose="02040503050406030204" pitchFamily="18" charset="0"/>
                          </a:rPr>
                          <m:t>3</m:t>
                        </m:r>
                      </m:num>
                      <m:den>
                        <m:r>
                          <a:rPr lang="en-GB" sz="2200" i="1">
                            <a:latin typeface="Cambria Math" panose="02040503050406030204" pitchFamily="18" charset="0"/>
                          </a:rPr>
                          <m:t>4</m:t>
                        </m:r>
                      </m:den>
                    </m:f>
                  </m:oMath>
                </a14:m>
                <a:r>
                  <a:rPr lang="en-US" sz="2200" dirty="0">
                    <a:latin typeface="SassoonCRInfant" panose="00000400000000000000" pitchFamily="2" charset="0"/>
                    <a:cs typeface="Arial" panose="020B0604020202020204" pitchFamily="34" charset="0"/>
                  </a:rPr>
                  <a:t>”.</a:t>
                </a:r>
              </a:p>
              <a:p>
                <a:r>
                  <a:rPr lang="en-US" sz="2200" dirty="0">
                    <a:latin typeface="SassoonCRInfant" panose="00000400000000000000" pitchFamily="2" charset="0"/>
                    <a:cs typeface="Arial" panose="020B0604020202020204" pitchFamily="34" charset="0"/>
                  </a:rPr>
                  <a:t>Write a post card to your new teacher from an exciting location or keep a diary of how you have spent your summer holidays.</a:t>
                </a:r>
              </a:p>
              <a:p>
                <a:endParaRPr lang="en-US" dirty="0">
                  <a:latin typeface="SassoonCRInfant" panose="00000400000000000000" pitchFamily="2" charset="0"/>
                  <a:cs typeface="Arial" panose="020B0604020202020204" pitchFamily="34" charset="0"/>
                </a:endParaRPr>
              </a:p>
              <a:p>
                <a:endParaRPr lang="en-GB" dirty="0">
                  <a:latin typeface="SassoonCRInfant" panose="00000400000000000000" pitchFamily="2" charset="0"/>
                  <a:cs typeface="Arial" panose="020B0604020202020204" pitchFamily="34" charset="0"/>
                </a:endParaRPr>
              </a:p>
              <a:p>
                <a:endParaRPr lang="en-US" dirty="0">
                  <a:latin typeface="SassoonCRInfant" panose="00000400000000000000" pitchFamily="2" charset="0"/>
                  <a:cs typeface="Arial" panose="020B0604020202020204" pitchFamily="34" charset="0"/>
                </a:endParaRPr>
              </a:p>
              <a:p>
                <a:pPr marL="0" lvl="0" indent="0">
                  <a:buNone/>
                </a:pPr>
                <a:endParaRPr lang="en-GB" sz="1600" dirty="0">
                  <a:latin typeface="SassoonCRInfant" panose="00000400000000000000" pitchFamily="2" charset="0"/>
                  <a:cs typeface="Arial" panose="020B0604020202020204"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45295" y="2048596"/>
                <a:ext cx="7964263" cy="4056176"/>
              </a:xfrm>
              <a:blipFill>
                <a:blip r:embed="rId4"/>
                <a:stretch>
                  <a:fillRect l="-995" t="-1654" r="-1760" b="-6316"/>
                </a:stretch>
              </a:blipFill>
            </p:spPr>
            <p:txBody>
              <a:bodyPr/>
              <a:lstStyle/>
              <a:p>
                <a:r>
                  <a:rPr lang="en-GB">
                    <a:noFill/>
                  </a:rPr>
                  <a:t> </a:t>
                </a:r>
              </a:p>
            </p:txBody>
          </p:sp>
        </mc:Fallback>
      </mc:AlternateContent>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685416" y="666610"/>
            <a:ext cx="1251799" cy="1254174"/>
          </a:xfrm>
          <a:prstGeom prst="rect">
            <a:avLst/>
          </a:prstGeom>
        </p:spPr>
      </p:pic>
      <p:pic>
        <p:nvPicPr>
          <p:cNvPr id="5" name="Picture 4">
            <a:extLst>
              <a:ext uri="{FF2B5EF4-FFF2-40B4-BE49-F238E27FC236}">
                <a16:creationId xmlns:a16="http://schemas.microsoft.com/office/drawing/2014/main" id="{DBEEE521-376C-4849-B0DA-664AE2BE44A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20663824">
            <a:off x="8481472" y="1786724"/>
            <a:ext cx="3505117" cy="2502131"/>
          </a:xfrm>
          <a:prstGeom prst="rect">
            <a:avLst/>
          </a:prstGeom>
        </p:spPr>
      </p:pic>
      <p:pic>
        <p:nvPicPr>
          <p:cNvPr id="6" name="Picture 5">
            <a:extLst>
              <a:ext uri="{FF2B5EF4-FFF2-40B4-BE49-F238E27FC236}">
                <a16:creationId xmlns:a16="http://schemas.microsoft.com/office/drawing/2014/main" id="{2BB6B1DD-42BC-4343-ADAC-3F0E5A23D16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710012">
            <a:off x="8908545" y="4367736"/>
            <a:ext cx="2650972" cy="2083440"/>
          </a:xfrm>
          <a:prstGeom prst="rect">
            <a:avLst/>
          </a:prstGeom>
        </p:spPr>
      </p:pic>
    </p:spTree>
    <p:extLst>
      <p:ext uri="{BB962C8B-B14F-4D97-AF65-F5344CB8AC3E}">
        <p14:creationId xmlns:p14="http://schemas.microsoft.com/office/powerpoint/2010/main" val="320409002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a2c40616d48abb8b8482dff5428c09a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8aed057c0d7abc6555bfa34a8f3ce972"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7DC6BD-27A9-4DB5-86E4-82817CA3EA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72002a-58c7-4688-88ea-d7474b834510"/>
    <ds:schemaRef ds:uri="0ac7be85-a0a8-49be-b1d6-19f170f497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A9BC942-4459-4640-8D79-335EE4B3CC0F}">
  <ds:schemaRefs>
    <ds:schemaRef ds:uri="http://schemas.microsoft.com/sharepoint/v3/contenttype/forms"/>
  </ds:schemaRefs>
</ds:datastoreItem>
</file>

<file path=customXml/itemProps3.xml><?xml version="1.0" encoding="utf-8"?>
<ds:datastoreItem xmlns:ds="http://schemas.openxmlformats.org/officeDocument/2006/customXml" ds:itemID="{9B312C77-2A85-497F-84AB-1A4510600C79}">
  <ds:schemaRefs>
    <ds:schemaRef ds:uri="http://purl.org/dc/elements/1.1/"/>
    <ds:schemaRef ds:uri="http://schemas.microsoft.com/office/infopath/2007/PartnerControls"/>
    <ds:schemaRef ds:uri="http://purl.org/dc/terms/"/>
    <ds:schemaRef ds:uri="http://www.w3.org/XML/1998/namespace"/>
    <ds:schemaRef ds:uri="5c5feb20-0f6e-4eb6-ab34-23cd8908b8df"/>
    <ds:schemaRef ds:uri="http://schemas.openxmlformats.org/package/2006/metadata/core-properties"/>
    <ds:schemaRef ds:uri="http://schemas.microsoft.com/office/2006/documentManagement/types"/>
    <ds:schemaRef ds:uri="http://purl.org/dc/dcmitype/"/>
    <ds:schemaRef ds:uri="dced9ba3-b91f-4196-88a0-13ca8773ef94"/>
    <ds:schemaRef ds:uri="http://schemas.microsoft.com/office/2006/metadata/properties"/>
    <ds:schemaRef ds:uri="0ac7be85-a0a8-49be-b1d6-19f170f497e8"/>
    <ds:schemaRef ds:uri="7c72002a-58c7-4688-88ea-d7474b834510"/>
  </ds:schemaRefs>
</ds:datastoreItem>
</file>

<file path=docProps/app.xml><?xml version="1.0" encoding="utf-8"?>
<Properties xmlns="http://schemas.openxmlformats.org/officeDocument/2006/extended-properties" xmlns:vt="http://schemas.openxmlformats.org/officeDocument/2006/docPropsVTypes">
  <Template>TM04033917[[fn=Berlin]]</Template>
  <TotalTime>5168</TotalTime>
  <Words>1542</Words>
  <Application>Microsoft Office PowerPoint</Application>
  <PresentationFormat>Widescreen</PresentationFormat>
  <Paragraphs>181</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Cambria Math</vt:lpstr>
      <vt:lpstr>SassoonCRInfant</vt:lpstr>
      <vt:lpstr>Trebuchet MS</vt:lpstr>
      <vt:lpstr>Berlin</vt:lpstr>
      <vt:lpstr>Welcome Evening</vt:lpstr>
      <vt:lpstr>Staff Introductions</vt:lpstr>
      <vt:lpstr>Our School’s Aims</vt:lpstr>
      <vt:lpstr>Our School Values</vt:lpstr>
      <vt:lpstr>Equipment and Uniform</vt:lpstr>
      <vt:lpstr>PE Kit</vt:lpstr>
      <vt:lpstr>Year 5 Curriculum Content</vt:lpstr>
      <vt:lpstr>Behaviour Curriculum</vt:lpstr>
      <vt:lpstr>Writing</vt:lpstr>
      <vt:lpstr>Writing</vt:lpstr>
      <vt:lpstr>Reading </vt:lpstr>
      <vt:lpstr>Maths</vt:lpstr>
      <vt:lpstr>Deepening Mathematical Reasoning</vt:lpstr>
      <vt:lpstr>Wider Curriculum</vt:lpstr>
      <vt:lpstr>Wider Curriculum</vt:lpstr>
      <vt:lpstr>Homework </vt:lpstr>
      <vt:lpstr>Pupil Premium offer 2025-6 </vt:lpstr>
      <vt:lpstr>Over the holidays you could…</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Alice Smith</cp:lastModifiedBy>
  <cp:revision>186</cp:revision>
  <cp:lastPrinted>2018-06-27T11:24:38Z</cp:lastPrinted>
  <dcterms:created xsi:type="dcterms:W3CDTF">2018-06-13T19:38:39Z</dcterms:created>
  <dcterms:modified xsi:type="dcterms:W3CDTF">2025-10-09T12:23:45Z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MediaServiceImageTags">
    <vt:lpwstr/>
  </property>
</Properties>
</file>