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59" r:id="rId7"/>
    <p:sldId id="258" r:id="rId8"/>
    <p:sldId id="260" r:id="rId9"/>
    <p:sldId id="266" r:id="rId10"/>
    <p:sldId id="261" r:id="rId11"/>
    <p:sldId id="269" r:id="rId12"/>
    <p:sldId id="262" r:id="rId13"/>
    <p:sldId id="263" r:id="rId14"/>
    <p:sldId id="264" r:id="rId15"/>
    <p:sldId id="265" r:id="rId16"/>
    <p:sldId id="268" r:id="rId17"/>
    <p:sldId id="270" r:id="rId18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7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Tobin" userId="8ee02401-2c73-4fd4-be32-aaf905e47ec7" providerId="ADAL" clId="{2049BFBC-015F-4581-A22E-CF0BF9C7436D}"/>
    <pc:docChg chg="addSld modSld sldOrd">
      <pc:chgData name="Kate Tobin" userId="8ee02401-2c73-4fd4-be32-aaf905e47ec7" providerId="ADAL" clId="{2049BFBC-015F-4581-A22E-CF0BF9C7436D}" dt="2025-06-02T16:13:19.151" v="278" actId="20577"/>
      <pc:docMkLst>
        <pc:docMk/>
      </pc:docMkLst>
      <pc:sldChg chg="addSp modSp mod">
        <pc:chgData name="Kate Tobin" userId="8ee02401-2c73-4fd4-be32-aaf905e47ec7" providerId="ADAL" clId="{2049BFBC-015F-4581-A22E-CF0BF9C7436D}" dt="2025-06-02T16:13:19.151" v="278" actId="20577"/>
        <pc:sldMkLst>
          <pc:docMk/>
          <pc:sldMk cId="0" sldId="258"/>
        </pc:sldMkLst>
        <pc:spChg chg="add mod">
          <ac:chgData name="Kate Tobin" userId="8ee02401-2c73-4fd4-be32-aaf905e47ec7" providerId="ADAL" clId="{2049BFBC-015F-4581-A22E-CF0BF9C7436D}" dt="2025-06-02T16:13:19.151" v="278" actId="20577"/>
          <ac:spMkLst>
            <pc:docMk/>
            <pc:sldMk cId="0" sldId="258"/>
            <ac:spMk id="2" creationId="{75CCCE07-49BF-44F7-B7FB-66A55CCE7C64}"/>
          </ac:spMkLst>
        </pc:spChg>
      </pc:sldChg>
      <pc:sldChg chg="modSp mod">
        <pc:chgData name="Kate Tobin" userId="8ee02401-2c73-4fd4-be32-aaf905e47ec7" providerId="ADAL" clId="{2049BFBC-015F-4581-A22E-CF0BF9C7436D}" dt="2025-06-02T16:12:25.577" v="154" actId="207"/>
        <pc:sldMkLst>
          <pc:docMk/>
          <pc:sldMk cId="0" sldId="260"/>
        </pc:sldMkLst>
        <pc:spChg chg="mod">
          <ac:chgData name="Kate Tobin" userId="8ee02401-2c73-4fd4-be32-aaf905e47ec7" providerId="ADAL" clId="{2049BFBC-015F-4581-A22E-CF0BF9C7436D}" dt="2025-06-02T16:12:25.577" v="154" actId="207"/>
          <ac:spMkLst>
            <pc:docMk/>
            <pc:sldMk cId="0" sldId="260"/>
            <ac:spMk id="14339" creationId="{D9482D0E-27F7-4F96-B9F8-961D1E31F638}"/>
          </ac:spMkLst>
        </pc:spChg>
      </pc:sldChg>
      <pc:sldChg chg="modSp add mod ord">
        <pc:chgData name="Kate Tobin" userId="8ee02401-2c73-4fd4-be32-aaf905e47ec7" providerId="ADAL" clId="{2049BFBC-015F-4581-A22E-CF0BF9C7436D}" dt="2025-06-02T16:11:20.890" v="25" actId="20577"/>
        <pc:sldMkLst>
          <pc:docMk/>
          <pc:sldMk cId="4152682451" sldId="270"/>
        </pc:sldMkLst>
        <pc:spChg chg="mod">
          <ac:chgData name="Kate Tobin" userId="8ee02401-2c73-4fd4-be32-aaf905e47ec7" providerId="ADAL" clId="{2049BFBC-015F-4581-A22E-CF0BF9C7436D}" dt="2025-06-02T16:11:20.890" v="25" actId="20577"/>
          <ac:spMkLst>
            <pc:docMk/>
            <pc:sldMk cId="4152682451" sldId="270"/>
            <ac:spMk id="26626" creationId="{6AEEC5CD-72C4-4287-9D27-D7AB3598CD76}"/>
          </ac:spMkLst>
        </pc:spChg>
        <pc:spChg chg="mod">
          <ac:chgData name="Kate Tobin" userId="8ee02401-2c73-4fd4-be32-aaf905e47ec7" providerId="ADAL" clId="{2049BFBC-015F-4581-A22E-CF0BF9C7436D}" dt="2025-06-02T16:11:15.640" v="3" actId="20577"/>
          <ac:spMkLst>
            <pc:docMk/>
            <pc:sldMk cId="4152682451" sldId="270"/>
            <ac:spMk id="26627" creationId="{0F2713CF-AB54-499A-A253-BFD5BCD9A82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77A999C-DB1F-443D-99B6-B8C5061B707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15B3844-C153-4159-B1A1-ABF69D1DEA5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EC470F67-42DD-4162-869D-D51E42584A6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09EE4C19-E56B-47C8-9EAC-D1743040217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3481519-5EC3-4BD3-A97B-C7897FDB7C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49569E-5498-4B06-A02F-019FD4BC29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3490D7-3AA5-4137-9DAC-EE2242B143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23D8884-51E5-4C58-BF2A-ABE1B4E9C58C}" type="datetimeFigureOut">
              <a:rPr lang="en-GB"/>
              <a:pPr>
                <a:defRPr/>
              </a:pPr>
              <a:t>02/06/2025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380DB0E-B1FA-44A4-8B5A-96AC303063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AECBAF6-6DA6-4581-A3AF-288A9CD9CF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44B6F6-E011-496B-9D1E-97262560C0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53CF7-9948-4172-BD83-6B4A000090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67D8E28-499E-471C-A947-4838E780B7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467A00BE-585D-4E96-996B-B0DBBE5308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5F048864-3F93-4D9A-9F1E-CE5204832A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4B1B052C-D561-4A9A-BCED-8F88B7D175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E9ABF89-AECE-4122-8467-E9F26D0EA482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8C9D1428-E16D-4A51-8EAA-95712D77D8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B8FCEDA6-5AA4-4886-A544-62869FACAA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AB29A093-8DBE-4203-B372-E70FA72D26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3A2B5E7-1B58-4F93-B8F1-EC0EE2450272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1C68BB30-EAEB-4F96-A472-4B11DA4172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C130F472-EDD7-42C6-BD7D-C75CC20A79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2F8CA4F6-EDEB-4172-A5CC-76F3EA725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02CE18-B41E-4766-820C-F55203314D28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64284F1D-E50E-463C-B2F0-76387A07B4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AB79471-15CF-4614-99AF-00ECC64ADA1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C4A3EFEA-7F14-4757-856E-BEB6F07F2E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D9B19FE-9B26-49D6-9E90-990FD377583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10C2A60B-3C4A-4A0E-B0EB-FCD904A91CC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703CBE7E-8947-471B-8D72-1A80C279C5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9EA8D671-0747-4658-8425-09AAEE230A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04D14CE-795D-43B6-80E6-09EA6F2A38F1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9498B987-0FFC-4C3C-B07C-9B3C74AC88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D71EA412-96C5-4C7F-BEA8-E63DF332E24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F42522F-A7CB-4B21-9C24-38DDFC26E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F287341-E417-44C0-B1F7-3E6E732ABDE5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355D5038-FFEB-4D16-ABE5-BC307C72198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7B76C922-7AD3-43E6-8209-0259EB6905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44F856C0-0304-46A3-A15C-8EB20C03C0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4863E4-B617-4CF4-8DEC-8BC933E6FA7A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97A6B984-F853-46BA-B7B7-11056CE9532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68160290-68E4-44B1-9083-FD23EF4A472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BB49A27C-3667-4BA6-B6FD-A0F0FAAD89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C587BDA-4218-41D9-BFAB-59038A1F0CE1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80727FC0-5F63-436A-A1B4-FDD50C4A17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6007C861-EA62-4AB8-B3A2-431F5B827E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64CDBB3F-35C8-4D0C-8F44-E1DAE121CE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467FBA-D8FF-4E14-9CA0-B5D84F1A9B0A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D07F4E07-18CD-4088-96B6-E2C7F9E0BE5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8D0CF52-D099-49F7-9110-FF490A98C9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C19FEC6-F349-4455-9C9F-75F72FCC09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5EBD001-54BF-462A-AEF4-7C06EE33FDC4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50F667B9-2A51-498F-9B40-852E77CA54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3AA2981C-E439-4F8F-BDB1-ECE6875E5BB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BABB31B0-7C79-40FE-9A13-32365D698A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922D6BE-572C-4F8A-9E34-7182F429BE9A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45EB946-AE68-4B76-BF4C-B16DE8921EB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170CC714-5708-4B42-8973-9B61969A08B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B38C8C37-DB2C-47C7-8D4E-D22B0D4CF8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2E1832E-2E3B-41DA-9C9D-0998685549EE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50F667B9-2A51-498F-9B40-852E77CA54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3AA2981C-E439-4F8F-BDB1-ECE6875E5BB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BABB31B0-7C79-40FE-9A13-32365D698A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922D6BE-572C-4F8A-9E34-7182F429BE9A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7192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F69C442-0F70-4A11-940E-1E2D482475DA}"/>
              </a:ext>
            </a:extLst>
          </p:cNvPr>
          <p:cNvSpPr/>
          <p:nvPr/>
        </p:nvSpPr>
        <p:spPr>
          <a:xfrm>
            <a:off x="182563" y="182563"/>
            <a:ext cx="8778875" cy="6492875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C384A62-8599-4B1C-9D5B-F17DC95D60B4}"/>
              </a:ext>
            </a:extLst>
          </p:cNvPr>
          <p:cNvCxnSpPr/>
          <p:nvPr/>
        </p:nvCxnSpPr>
        <p:spPr>
          <a:xfrm>
            <a:off x="1484313" y="3733800"/>
            <a:ext cx="61722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83C8FA18-3A73-4916-B8ED-B3A368735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E30F165-138F-49D0-A808-842DF98CF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4B82268-41FD-4B09-8F1A-345EA9127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322CA4B-C4A4-4FC8-88F5-987A904D8C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966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B4136-0F1B-4A28-9D10-97D2CA9CE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1D5E3-9039-4BF6-A5BE-339D3294C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E3095-418B-487A-B3F5-03038F320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1624A-85DD-45B7-A6B4-5BD02B29DA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9168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EE36DF4-9AFD-4288-95EB-121FCC61F26A}"/>
              </a:ext>
            </a:extLst>
          </p:cNvPr>
          <p:cNvCxnSpPr/>
          <p:nvPr/>
        </p:nvCxnSpPr>
        <p:spPr>
          <a:xfrm>
            <a:off x="1485900" y="4021138"/>
            <a:ext cx="61722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55B6E12-2A66-466A-ADBD-6574D1487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E1C656E-6ABD-4930-856D-86485B90B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902B057-B054-48BD-99D8-A3B52707D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9EDF6-0B92-4114-BCB9-C5534FDAF6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3844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C1522E4-8A15-4214-AD19-DA68A55DC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F65D935-F2C8-4897-9508-A3037B6BF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1CB045A-8A60-4143-B6ED-3CA15B723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38721-5A7A-473F-B0CE-862E71003B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2918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3C13825-79A2-4472-9E6E-F769B94BB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7B1C8F-C4C0-4C60-ACAA-94E6415EA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C0BF292-84FD-4CFD-8BDB-1BEEF6986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6ED55-FF01-4163-95D8-CC93CF8496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070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C5D8770-3FD4-4067-A1AC-BA2D3D38F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AF33579-1D57-4F90-AFFA-A50C6627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EE8E127-C7AA-4DC8-A565-CBDB9330E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4793B-285D-418D-8E3A-AE68BA825B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0246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69C7780-B8E5-4341-A427-096F76E4A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D737C1A-47A3-43B4-A21E-D3D336F10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8DE04B8-4BEA-404C-8504-51EB3A4B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9D0FA-3962-44EE-91F3-16921C71E1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9185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45605D8-6B50-427C-9544-201FAE7AA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077EAD-2DBB-4FF2-A648-E28F8379D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DB4A820-667E-416A-8255-9ADDD0059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22CFD-EABB-4041-AAB4-1600A39DD3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8606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rtlCol="0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8792B92-CA56-493C-A3E2-4E6E583C2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5534F7C-B8DF-4750-8797-14BBA328F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E6FF6D-F188-4691-A21B-BC3F345C7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88892-1E9D-43E4-9A08-116668F48F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355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35CC0E-A292-46CF-BA3A-05441E3B7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A7FCB-51D6-4E20-AA48-A1CD694FD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578D1-01E4-438A-A807-CC0F05BD7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7D4A9-FDD4-4402-A7FC-E48F68AB0E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9795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0B960-CEF3-446F-864B-8D2BDCD92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208C2-D3CC-48FA-8DD2-FCB1ABAE1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CEAA1-9948-4AAF-9AB1-62DA20E69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8251-511D-46D6-B4DD-BB74F04D95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9150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E79A9F6-2D55-4625-B6CF-C5F33370FE18}"/>
              </a:ext>
            </a:extLst>
          </p:cNvPr>
          <p:cNvSpPr/>
          <p:nvPr/>
        </p:nvSpPr>
        <p:spPr>
          <a:xfrm>
            <a:off x="182563" y="182563"/>
            <a:ext cx="8778875" cy="649287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8C5162A9-4AA5-4D95-8CA2-F7D6D656976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57250" y="609600"/>
            <a:ext cx="740727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3C05E6C8-29B4-419C-8B56-36A1FDB43F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57250" y="2057400"/>
            <a:ext cx="74041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E3FEA-F089-4C1B-BA30-76C4BC7285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7250" y="6224588"/>
            <a:ext cx="1746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F2C11-921A-4241-9363-EFDB0B0FB8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62275" y="6224588"/>
            <a:ext cx="35385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07D4E-00BD-46B1-81CB-47536DA9E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7700" y="6224588"/>
            <a:ext cx="12795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ACEFD443-4EC9-4BEF-BEA8-4B457A88EF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56" r:id="rId2"/>
    <p:sldLayoutId id="214748376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9pPr>
    </p:titleStyle>
    <p:bodyStyle>
      <a:lvl1pPr marL="171450" indent="-136525" algn="l" defTabSz="6858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kern="1200">
          <a:solidFill>
            <a:schemeClr val="accent1"/>
          </a:solidFill>
          <a:latin typeface="+mn-lt"/>
          <a:ea typeface="+mn-ea"/>
          <a:cs typeface="+mn-cs"/>
        </a:defRPr>
      </a:lvl2pPr>
      <a:lvl3pPr marL="547688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063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19163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0VemBvJTG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hyperlink" Target="https://www.jca-adventure.co.uk/activity-centres/condover-hall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C7E3932A-129A-4A08-A87F-3CC48490017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1850" y="882650"/>
            <a:ext cx="7475538" cy="2925763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 err="1"/>
              <a:t>Condover</a:t>
            </a:r>
            <a:r>
              <a:rPr lang="en-GB" altLang="en-US" dirty="0"/>
              <a:t> Residential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8AFDA78-156C-4B51-872D-F1489E82227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282700" y="3870325"/>
            <a:ext cx="6575425" cy="1387475"/>
          </a:xfrm>
        </p:spPr>
        <p:txBody>
          <a:bodyPr/>
          <a:lstStyle/>
          <a:p>
            <a:pPr eaLnBrk="1" hangingPunct="1"/>
            <a:r>
              <a:rPr lang="en-GB" altLang="en-US" dirty="0"/>
              <a:t>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7A5BF48-1E39-4B1B-8949-0FEC1FBA6A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it like?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22C3379D-EFCC-42C1-9246-263D458659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57250" y="2057400"/>
            <a:ext cx="7404100" cy="795338"/>
          </a:xfrm>
        </p:spPr>
        <p:txBody>
          <a:bodyPr/>
          <a:lstStyle/>
          <a:p>
            <a:pPr eaLnBrk="1" hangingPunct="1"/>
            <a:r>
              <a:rPr lang="en-GB" altLang="en-US" dirty="0"/>
              <a:t>Watch video   </a:t>
            </a:r>
            <a:r>
              <a:rPr lang="en-GB" altLang="en-US" dirty="0">
                <a:hlinkClick r:id="rId3"/>
              </a:rPr>
              <a:t>Condover Hall</a:t>
            </a: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Website </a:t>
            </a:r>
            <a:r>
              <a:rPr lang="en-GB" dirty="0">
                <a:hlinkClick r:id="rId4"/>
              </a:rPr>
              <a:t>Condover Hall, Shropshire | JCA Adventure</a:t>
            </a:r>
            <a:r>
              <a:rPr lang="en-GB" dirty="0"/>
              <a:t> </a:t>
            </a:r>
            <a:endParaRPr lang="en-GB" altLang="en-US" dirty="0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79E2975F-8177-4AB7-AF12-DC5AF0881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500438"/>
            <a:ext cx="60388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DCDA961A-196F-49A1-BAB9-7DA45ACDF1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will the day be like?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D454492F-A37B-46A3-B10E-D661DCE67C8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5034" y="1872258"/>
            <a:ext cx="7531100" cy="4416425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Breakfast</a:t>
            </a:r>
          </a:p>
          <a:p>
            <a:pPr eaLnBrk="1" hangingPunct="1"/>
            <a:r>
              <a:rPr lang="en-GB" altLang="en-US" sz="2800" dirty="0"/>
              <a:t>2 learning sessions</a:t>
            </a:r>
          </a:p>
          <a:p>
            <a:pPr eaLnBrk="1" hangingPunct="1"/>
            <a:r>
              <a:rPr lang="en-GB" altLang="en-US" sz="2800" dirty="0"/>
              <a:t>Lunch</a:t>
            </a:r>
          </a:p>
          <a:p>
            <a:pPr eaLnBrk="1" hangingPunct="1"/>
            <a:r>
              <a:rPr lang="en-GB" altLang="en-US" sz="2800" dirty="0"/>
              <a:t>2 learning sessions</a:t>
            </a:r>
          </a:p>
          <a:p>
            <a:pPr eaLnBrk="1" hangingPunct="1"/>
            <a:r>
              <a:rPr lang="en-GB" altLang="en-US" sz="2800" dirty="0"/>
              <a:t>Evening meal </a:t>
            </a:r>
          </a:p>
          <a:p>
            <a:pPr eaLnBrk="1" hangingPunct="1"/>
            <a:r>
              <a:rPr lang="en-GB" altLang="en-US" sz="2800" dirty="0"/>
              <a:t>Entertainment – campfire and film night</a:t>
            </a:r>
          </a:p>
          <a:p>
            <a:pPr eaLnBrk="1" hangingPunct="1"/>
            <a:r>
              <a:rPr lang="en-GB" altLang="en-US" sz="2800" dirty="0"/>
              <a:t>Bed</a:t>
            </a:r>
          </a:p>
          <a:p>
            <a:pPr eaLnBrk="1" hangingPunct="1"/>
            <a:endParaRPr lang="en-GB" altLang="en-US" sz="2800" dirty="0"/>
          </a:p>
        </p:txBody>
      </p:sp>
      <p:pic>
        <p:nvPicPr>
          <p:cNvPr id="10244" name="Picture 1" descr="NEW high ropes course at Condover Hall">
            <a:extLst>
              <a:ext uri="{FF2B5EF4-FFF2-40B4-BE49-F238E27FC236}">
                <a16:creationId xmlns:a16="http://schemas.microsoft.com/office/drawing/2014/main" id="{4615DC95-D34B-4912-9162-E649D23DA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613" y="1878013"/>
            <a:ext cx="2457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pool.jpg">
            <a:extLst>
              <a:ext uri="{FF2B5EF4-FFF2-40B4-BE49-F238E27FC236}">
                <a16:creationId xmlns:a16="http://schemas.microsoft.com/office/drawing/2014/main" id="{07055A5F-1552-479B-955C-9B2DB74648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350" y="3513138"/>
            <a:ext cx="239871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5" descr="High_ropes.jpg">
            <a:extLst>
              <a:ext uri="{FF2B5EF4-FFF2-40B4-BE49-F238E27FC236}">
                <a16:creationId xmlns:a16="http://schemas.microsoft.com/office/drawing/2014/main" id="{FB522518-A79F-45B3-9016-13DE9A5D0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238" y="4978400"/>
            <a:ext cx="2409825" cy="160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 descr="courts.jpg">
            <a:extLst>
              <a:ext uri="{FF2B5EF4-FFF2-40B4-BE49-F238E27FC236}">
                <a16:creationId xmlns:a16="http://schemas.microsoft.com/office/drawing/2014/main" id="{881032C1-7DC3-4F18-88F2-5A8DCCE3A0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894" y="292895"/>
            <a:ext cx="2274887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D50FF3E-B9BD-4C6B-80AA-D2A24B05A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246063"/>
            <a:ext cx="7407275" cy="1355725"/>
          </a:xfrm>
        </p:spPr>
        <p:txBody>
          <a:bodyPr/>
          <a:lstStyle/>
          <a:p>
            <a:pPr eaLnBrk="1" hangingPunct="1"/>
            <a:r>
              <a:rPr lang="en-GB" altLang="en-US"/>
              <a:t>What will my child do?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B6F4F376-A1EF-4C7A-9E31-0BA90FF95D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229225"/>
            <a:ext cx="2611437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5532311-3E68-46B7-8C9B-65A7D76382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732612"/>
              </p:ext>
            </p:extLst>
          </p:nvPr>
        </p:nvGraphicFramePr>
        <p:xfrm>
          <a:off x="539552" y="1700808"/>
          <a:ext cx="8005465" cy="260515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371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455">
                  <a:extLst>
                    <a:ext uri="{9D8B030D-6E8A-4147-A177-3AD203B41FA5}">
                      <a16:colId xmlns:a16="http://schemas.microsoft.com/office/drawing/2014/main" val="3319908672"/>
                    </a:ext>
                  </a:extLst>
                </a:gridCol>
                <a:gridCol w="943144">
                  <a:extLst>
                    <a:ext uri="{9D8B030D-6E8A-4147-A177-3AD203B41FA5}">
                      <a16:colId xmlns:a16="http://schemas.microsoft.com/office/drawing/2014/main" val="2318481218"/>
                    </a:ext>
                  </a:extLst>
                </a:gridCol>
                <a:gridCol w="1202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9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35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1967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050" dirty="0"/>
                        <a:t>Morning</a:t>
                      </a:r>
                      <a:endParaRPr lang="en-GB" sz="105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Afternoon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Evening</a:t>
                      </a:r>
                      <a:endParaRPr lang="en-GB" sz="105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967">
                <a:tc>
                  <a:txBody>
                    <a:bodyPr/>
                    <a:lstStyle/>
                    <a:p>
                      <a:r>
                        <a:rPr lang="en-GB" sz="1050" dirty="0"/>
                        <a:t>Sessions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1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2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3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4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5</a:t>
                      </a:r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86">
                <a:tc>
                  <a:txBody>
                    <a:bodyPr/>
                    <a:lstStyle/>
                    <a:p>
                      <a:r>
                        <a:rPr lang="en-GB" sz="1050" dirty="0"/>
                        <a:t>Tuesday</a:t>
                      </a:r>
                      <a:endParaRPr lang="en-GB" sz="1050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Travel to Condover Hall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Tour of Condover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Circus Skills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Abseiling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Camp Fire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236">
                <a:tc>
                  <a:txBody>
                    <a:bodyPr/>
                    <a:lstStyle/>
                    <a:p>
                      <a:r>
                        <a:rPr lang="en-GB" sz="1050" dirty="0"/>
                        <a:t>Wednesday</a:t>
                      </a:r>
                      <a:endParaRPr lang="en-GB" sz="1050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solidFill>
                            <a:schemeClr val="tx2"/>
                          </a:solidFill>
                        </a:rPr>
                        <a:t>Archery</a:t>
                      </a:r>
                      <a:endParaRPr lang="en-GB" sz="1050" b="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2"/>
                          </a:solidFill>
                        </a:rPr>
                        <a:t>Low Ropes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Swimming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Laser Conquest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Film Night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236">
                <a:tc>
                  <a:txBody>
                    <a:bodyPr/>
                    <a:lstStyle/>
                    <a:p>
                      <a:r>
                        <a:rPr lang="en-GB" sz="1050" dirty="0"/>
                        <a:t>Thursday</a:t>
                      </a:r>
                      <a:endParaRPr lang="en-GB" sz="1050" b="1" i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tx2"/>
                          </a:solidFill>
                        </a:rPr>
                        <a:t>Initiative Exercises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2"/>
                          </a:solidFill>
                        </a:rPr>
                        <a:t>Fencing</a:t>
                      </a:r>
                      <a:endParaRPr lang="en-GB" sz="105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Climbing Wall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Rocket Launch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Film Night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130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dirty="0">
                          <a:solidFill>
                            <a:schemeClr val="bg1"/>
                          </a:solidFill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tx2"/>
                          </a:solidFill>
                        </a:rPr>
                        <a:t>Sensory Trail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200" b="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2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Travel back to school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293" name="TextBox 5">
            <a:extLst>
              <a:ext uri="{FF2B5EF4-FFF2-40B4-BE49-F238E27FC236}">
                <a16:creationId xmlns:a16="http://schemas.microsoft.com/office/drawing/2014/main" id="{C02700B2-B163-4C5D-9FC8-43976CB8F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255713"/>
            <a:ext cx="2352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dirty="0"/>
              <a:t>A possible schedule: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CCCE07-49BF-44F7-B7FB-66A55CCE7C64}"/>
              </a:ext>
            </a:extLst>
          </p:cNvPr>
          <p:cNvSpPr txBox="1"/>
          <p:nvPr/>
        </p:nvSpPr>
        <p:spPr>
          <a:xfrm>
            <a:off x="539552" y="4653136"/>
            <a:ext cx="54006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A6B727"/>
                </a:solidFill>
                <a:latin typeface="+mj-lt"/>
              </a:rPr>
              <a:t>12 children maximum per activity group</a:t>
            </a:r>
          </a:p>
          <a:p>
            <a:endParaRPr lang="en-GB" sz="2000" dirty="0">
              <a:solidFill>
                <a:srgbClr val="A6B727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A6B727"/>
                </a:solidFill>
                <a:latin typeface="+mj-lt"/>
              </a:rPr>
              <a:t>1 Condover instructor and 1 teacher per group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A6B727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A6B727"/>
                </a:solidFill>
                <a:latin typeface="+mj-lt"/>
              </a:rPr>
              <a:t>Short breaks in between to return to dorms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00FFAEB5-8D68-40FF-9520-B754C82096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Will my child have enough food?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D9482D0E-27F7-4F96-B9F8-961D1E31F6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Yes a cooked breakfast, lunch and evening meal are all included within the price.</a:t>
            </a:r>
            <a:br>
              <a:rPr lang="en-GB" altLang="en-US" dirty="0"/>
            </a:br>
            <a:endParaRPr lang="en-GB" altLang="en-US" dirty="0"/>
          </a:p>
          <a:p>
            <a:pPr eaLnBrk="1" hangingPunct="1"/>
            <a:r>
              <a:rPr lang="en-US" altLang="en-US" dirty="0"/>
              <a:t>They will have snacks during the film night.</a:t>
            </a:r>
          </a:p>
          <a:p>
            <a:pPr marL="34925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When </a:t>
            </a:r>
            <a:r>
              <a:rPr lang="en-US" altLang="en-US" dirty="0">
                <a:solidFill>
                  <a:srgbClr val="A6B727"/>
                </a:solidFill>
              </a:rPr>
              <a:t>they arrive, they will be given a wristband to wear for the duration of the t</a:t>
            </a:r>
            <a:r>
              <a:rPr lang="en-US" altLang="en-US" dirty="0"/>
              <a:t>rip.  The colour will indicate to the kitchen staff whether they are vegetarian, vegan, meat eaters, halal etc. If the wristband is lost/falls off then the children immediately get a new one.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89B5BDC-28BB-4F86-A4DA-A468F11EB1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Sleeping arrangements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7107879-F2C3-4F2E-BB4D-0D3B82F85A0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3568" y="2132856"/>
            <a:ext cx="7404100" cy="4038600"/>
          </a:xfrm>
        </p:spPr>
        <p:txBody>
          <a:bodyPr/>
          <a:lstStyle/>
          <a:p>
            <a:pPr eaLnBrk="1" hangingPunct="1"/>
            <a:r>
              <a:rPr lang="en-GB" altLang="en-US" dirty="0"/>
              <a:t>Separate areas for boys and girls with staff next door on each side</a:t>
            </a:r>
          </a:p>
          <a:p>
            <a:pPr eaLnBrk="1" hangingPunct="1"/>
            <a:r>
              <a:rPr lang="en-GB" altLang="en-US" dirty="0"/>
              <a:t>Children in dorms of between 4 and 12</a:t>
            </a:r>
          </a:p>
          <a:p>
            <a:pPr eaLnBrk="1" hangingPunct="1"/>
            <a:r>
              <a:rPr lang="en-GB" altLang="en-US" dirty="0"/>
              <a:t>Rooms are mainly bunkbeds with a few single beds</a:t>
            </a:r>
          </a:p>
          <a:p>
            <a:pPr eaLnBrk="1" hangingPunct="1"/>
            <a:r>
              <a:rPr lang="en-GB" altLang="en-US" dirty="0"/>
              <a:t>All bedding provided</a:t>
            </a:r>
          </a:p>
          <a:p>
            <a:pPr eaLnBrk="1" hangingPunct="1"/>
            <a:r>
              <a:rPr lang="en-GB" altLang="en-US" dirty="0"/>
              <a:t>Most dorms have an </a:t>
            </a:r>
            <a:r>
              <a:rPr lang="en-GB" altLang="en-US" dirty="0" err="1"/>
              <a:t>en</a:t>
            </a:r>
            <a:r>
              <a:rPr lang="en-GB" altLang="en-US" dirty="0"/>
              <a:t> suite or a toilet/shower room just next door</a:t>
            </a:r>
          </a:p>
          <a:p>
            <a:pPr eaLnBrk="1" hangingPunct="1"/>
            <a:r>
              <a:rPr lang="en-GB" altLang="en-US" dirty="0" err="1"/>
              <a:t>Launde</a:t>
            </a:r>
            <a:r>
              <a:rPr lang="en-GB" altLang="en-US" dirty="0"/>
              <a:t> staff members are on duty each evening to ensure the children are sleeping</a:t>
            </a:r>
          </a:p>
          <a:p>
            <a:pPr eaLnBrk="1" hangingPunct="1"/>
            <a:r>
              <a:rPr lang="en-GB" altLang="en-US" dirty="0"/>
              <a:t>Condover staff members are patrolling the grounds each night</a:t>
            </a:r>
          </a:p>
          <a:p>
            <a:pPr eaLnBrk="1" hangingPunct="1"/>
            <a:r>
              <a:rPr lang="en-GB" altLang="en-US" dirty="0"/>
              <a:t>Bed time usually around 9pm but could change depending on the breakfast time/activity time the following day</a:t>
            </a:r>
          </a:p>
          <a:p>
            <a:pPr eaLnBrk="1" hangingPunct="1">
              <a:buFontTx/>
              <a:buNone/>
            </a:pPr>
            <a:endParaRPr lang="en-GB" altLang="en-US" dirty="0"/>
          </a:p>
        </p:txBody>
      </p:sp>
      <p:pic>
        <p:nvPicPr>
          <p:cNvPr id="16389" name="Picture 5" descr="dormitories.jpg">
            <a:extLst>
              <a:ext uri="{FF2B5EF4-FFF2-40B4-BE49-F238E27FC236}">
                <a16:creationId xmlns:a16="http://schemas.microsoft.com/office/drawing/2014/main" id="{9C0BF224-8CF4-4253-B31A-8D106D254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3912"/>
            <a:ext cx="2485653" cy="1649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2DA91CC4-2A45-457E-BF25-6251D7331D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does my child need to take?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18188313-FEBC-42EA-B6D8-973688FF06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925" indent="0" eaLnBrk="1" hangingPunct="1">
              <a:buNone/>
            </a:pPr>
            <a:r>
              <a:rPr lang="en-GB" altLang="en-US" dirty="0"/>
              <a:t>A full kit list is available </a:t>
            </a:r>
          </a:p>
          <a:p>
            <a:pPr eaLnBrk="1" hangingPunct="1">
              <a:buFontTx/>
              <a:buNone/>
            </a:pPr>
            <a:r>
              <a:rPr lang="en-GB" altLang="en-US" dirty="0"/>
              <a:t>   </a:t>
            </a:r>
          </a:p>
          <a:p>
            <a:pPr eaLnBrk="1" hangingPunct="1">
              <a:buFontTx/>
              <a:buNone/>
            </a:pPr>
            <a:r>
              <a:rPr lang="en-GB" altLang="en-US" dirty="0"/>
              <a:t>Please do not buy new clothes as they will only get muddy!</a:t>
            </a:r>
          </a:p>
        </p:txBody>
      </p:sp>
      <p:pic>
        <p:nvPicPr>
          <p:cNvPr id="18436" name="Picture 1">
            <a:extLst>
              <a:ext uri="{FF2B5EF4-FFF2-40B4-BE49-F238E27FC236}">
                <a16:creationId xmlns:a16="http://schemas.microsoft.com/office/drawing/2014/main" id="{B72B2C3C-18AD-4405-8503-FBF583CBD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810000"/>
            <a:ext cx="60388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36E05-4E33-451E-93DE-30AA75D01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Sample kit list – weather dependent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C98A4-213F-463F-8B7C-4E438DA91B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3202FD-BB40-4146-9116-CD6EAD8E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076171"/>
            <a:ext cx="7316221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4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1F05E8C-9B08-4CB2-8C30-2D6381393E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am I paying for?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6CE768EB-09AA-4365-A318-E5F942687F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7088" y="1628775"/>
            <a:ext cx="7405687" cy="4392613"/>
          </a:xfrm>
        </p:spPr>
        <p:txBody>
          <a:bodyPr rtlCol="0">
            <a:normAutofit fontScale="85000" lnSpcReduction="20000"/>
          </a:bodyPr>
          <a:lstStyle/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Full board accommodation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Full activity </a:t>
            </a:r>
            <a:r>
              <a:rPr lang="en-US" dirty="0" err="1"/>
              <a:t>programme</a:t>
            </a:r>
            <a:endParaRPr lang="en-US" dirty="0"/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Full holiday insurance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Evening entertainment </a:t>
            </a:r>
            <a:r>
              <a:rPr lang="en-US" dirty="0" err="1"/>
              <a:t>programme</a:t>
            </a:r>
            <a:endParaRPr lang="en-US" dirty="0"/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1:8 free places for accompanying adults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One dedicated multi-trained instructor per activity group for the duration of your trip, helping students to reach their full potential through trust and support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Achievement certificates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Coach travel to and from venue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altLang="en-US" dirty="0"/>
          </a:p>
          <a:p>
            <a:pPr indent="-137160" eaLnBrk="1" fontAlgn="auto" hangingPunct="1">
              <a:spcAft>
                <a:spcPts val="0"/>
              </a:spcAft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0678DF44-49E8-4A6C-9F09-450F36BD00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Times and dates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8E0B17AF-1F13-4F11-A88C-912164FE26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0425" y="1965325"/>
            <a:ext cx="7404100" cy="4038600"/>
          </a:xfrm>
        </p:spPr>
        <p:txBody>
          <a:bodyPr/>
          <a:lstStyle/>
          <a:p>
            <a:pPr eaLnBrk="1" hangingPunct="1"/>
            <a:r>
              <a:rPr lang="en-GB" altLang="en-US" dirty="0"/>
              <a:t>We will leave school on </a:t>
            </a:r>
            <a:r>
              <a:rPr lang="en-GB" altLang="en-US" b="1" dirty="0"/>
              <a:t>????????????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Will return back to school on </a:t>
            </a:r>
            <a:r>
              <a:rPr lang="en-GB" altLang="en-US" b="1" dirty="0"/>
              <a:t>?????????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374F0684-0D08-4AD3-8577-F9B3C6E53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Health and safety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E82C2E4C-10D3-4C5A-BB5E-DC5F9910A6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Have carried </a:t>
            </a:r>
            <a:r>
              <a:rPr lang="en-GB" altLang="en-US"/>
              <a:t>an investigation of </a:t>
            </a:r>
            <a:r>
              <a:rPr lang="en-GB" altLang="en-US" dirty="0"/>
              <a:t>the site and been on visit</a:t>
            </a:r>
          </a:p>
          <a:p>
            <a:pPr eaLnBrk="1" hangingPunct="1"/>
            <a:r>
              <a:rPr lang="en-GB" altLang="en-US" dirty="0"/>
              <a:t>Have received a risk assessment from the centre and coach companies</a:t>
            </a:r>
          </a:p>
          <a:p>
            <a:pPr eaLnBrk="1" hangingPunct="1"/>
            <a:r>
              <a:rPr lang="en-GB" altLang="en-US" dirty="0"/>
              <a:t>Security within the site is very high</a:t>
            </a:r>
          </a:p>
          <a:p>
            <a:pPr eaLnBrk="1" hangingPunct="1"/>
            <a:r>
              <a:rPr lang="en-GB" altLang="en-US" dirty="0"/>
              <a:t>Children will have clear guidelines for safety when carrying out the activities</a:t>
            </a:r>
          </a:p>
          <a:p>
            <a:pPr eaLnBrk="1" hangingPunct="1"/>
            <a:r>
              <a:rPr lang="en-GB" altLang="en-US" dirty="0"/>
              <a:t>Clear behaviour boundaries – we will not take children who cannot behave in school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AEEC5CD-72C4-4287-9D27-D7AB3598CD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Medicines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0F2713CF-AB54-499A-A253-BFD5BCD9A8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Parents to fill in questionnaires about medical needs and a first aider will be on the visit with the school.</a:t>
            </a:r>
          </a:p>
          <a:p>
            <a:pPr marL="34925" indent="0" eaLnBrk="1" hangingPunct="1">
              <a:buNone/>
            </a:pPr>
            <a:endParaRPr lang="en-GB" altLang="en-US" dirty="0"/>
          </a:p>
          <a:p>
            <a:pPr eaLnBrk="1" hangingPunct="1"/>
            <a:r>
              <a:rPr lang="en-GB" altLang="en-US" dirty="0"/>
              <a:t>Site has own first aider</a:t>
            </a:r>
          </a:p>
          <a:p>
            <a:pPr marL="34925" indent="0" eaLnBrk="1" hangingPunct="1">
              <a:buNone/>
            </a:pPr>
            <a:endParaRPr lang="en-GB" altLang="en-US" dirty="0"/>
          </a:p>
          <a:p>
            <a:pPr eaLnBrk="1" hangingPunct="1"/>
            <a:r>
              <a:rPr lang="en-GB" altLang="en-US" dirty="0"/>
              <a:t>Prescribed medicines will be administered</a:t>
            </a:r>
          </a:p>
          <a:p>
            <a:pPr marL="34925" indent="0" eaLnBrk="1" hangingPunct="1">
              <a:buNone/>
            </a:pPr>
            <a:endParaRPr lang="en-GB" altLang="en-US" dirty="0"/>
          </a:p>
          <a:p>
            <a:pPr eaLnBrk="1" hangingPunct="1"/>
            <a:r>
              <a:rPr lang="en-GB" altLang="en-US" dirty="0"/>
              <a:t>Others e.g. travel sick tablets can be stored with us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465683C-F6E2-42DB-93FD-D521D075E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188" y="549275"/>
            <a:ext cx="7921625" cy="3024188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/>
              <a:t>JCA are governed by, affiliated to and accredited with: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British Activity Providers Association (BAPA)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Institute for Outdoor Learning (IOL)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Adventure Activities Licensing Authority (AALA)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Association of British Travel Agents (ABTA)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Learning Outside the Classroom (</a:t>
            </a:r>
            <a:r>
              <a:rPr lang="en-US" dirty="0" err="1"/>
              <a:t>LOtC</a:t>
            </a:r>
            <a:r>
              <a:rPr lang="en-US" dirty="0"/>
              <a:t>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</a:t>
            </a:r>
            <a:r>
              <a:rPr lang="en-US" dirty="0" err="1"/>
              <a:t>Adventuremark</a:t>
            </a:r>
            <a:r>
              <a:rPr lang="en-US" dirty="0"/>
              <a:t> (AAIAC)</a:t>
            </a:r>
          </a:p>
          <a:p>
            <a:pPr marL="285750" indent="-28575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 Investor in People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675" name="Rectangle 4">
            <a:extLst>
              <a:ext uri="{FF2B5EF4-FFF2-40B4-BE49-F238E27FC236}">
                <a16:creationId xmlns:a16="http://schemas.microsoft.com/office/drawing/2014/main" id="{42DC5308-04DD-4E6F-A487-D48769B21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789363"/>
            <a:ext cx="2886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/>
              <a:t>The company’s website is:</a:t>
            </a:r>
          </a:p>
        </p:txBody>
      </p:sp>
      <p:sp>
        <p:nvSpPr>
          <p:cNvPr id="28676" name="TextBox 6">
            <a:extLst>
              <a:ext uri="{FF2B5EF4-FFF2-40B4-BE49-F238E27FC236}">
                <a16:creationId xmlns:a16="http://schemas.microsoft.com/office/drawing/2014/main" id="{B822F280-EBBC-4020-8F69-7C1CA8B23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206875"/>
            <a:ext cx="3908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>
                <a:latin typeface="Arial Black" panose="020B0A04020102020204" pitchFamily="34" charset="0"/>
              </a:rPr>
              <a:t>http://www.condoverhall.com/</a:t>
            </a:r>
            <a:endParaRPr lang="en-GB" altLang="en-US"/>
          </a:p>
        </p:txBody>
      </p:sp>
      <p:pic>
        <p:nvPicPr>
          <p:cNvPr id="28677" name="Picture 7">
            <a:extLst>
              <a:ext uri="{FF2B5EF4-FFF2-40B4-BE49-F238E27FC236}">
                <a16:creationId xmlns:a16="http://schemas.microsoft.com/office/drawing/2014/main" id="{D78BD281-6218-46DB-A9C5-8A7CC0C79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765675"/>
            <a:ext cx="35242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AEEC5CD-72C4-4287-9D27-D7AB3598CD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Any questions?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0F2713CF-AB54-499A-A253-BFD5BCD9A8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5268245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ED2642BC87974AAA6EE016AF9F8465" ma:contentTypeVersion="8" ma:contentTypeDescription="Create a new document." ma:contentTypeScope="" ma:versionID="ac183f5ac6e2158a22d6e69f1f736d7d">
  <xsd:schema xmlns:xsd="http://www.w3.org/2001/XMLSchema" xmlns:xs="http://www.w3.org/2001/XMLSchema" xmlns:p="http://schemas.microsoft.com/office/2006/metadata/properties" xmlns:ns2="da2f3a15-646d-45c9-83c7-9fc5b16718b0" targetNamespace="http://schemas.microsoft.com/office/2006/metadata/properties" ma:root="true" ma:fieldsID="7b91c6b86fe9a8fac072a174c6458bb9" ns2:_="">
    <xsd:import namespace="da2f3a15-646d-45c9-83c7-9fc5b16718b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2f3a15-646d-45c9-83c7-9fc5b16718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2E46F4-AB73-4A4C-9E0C-C979AD335ACF}">
  <ds:schemaRefs>
    <ds:schemaRef ds:uri="da2f3a15-646d-45c9-83c7-9fc5b16718b0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9D48153-C194-4E22-8300-8E6C9A24D8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37AE03-4C37-466D-A9C6-86BE3ACE66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2f3a15-646d-45c9-83c7-9fc5b16718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818</TotalTime>
  <Words>605</Words>
  <Application>Microsoft Office PowerPoint</Application>
  <PresentationFormat>On-screen Show (4:3)</PresentationFormat>
  <Paragraphs>123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Corbel</vt:lpstr>
      <vt:lpstr>Basis</vt:lpstr>
      <vt:lpstr>Condover Residential</vt:lpstr>
      <vt:lpstr>What is it like?</vt:lpstr>
      <vt:lpstr>What will the day be like?</vt:lpstr>
      <vt:lpstr>What will my child do?</vt:lpstr>
      <vt:lpstr>Will my child have enough food?</vt:lpstr>
      <vt:lpstr>Sleeping arrangements</vt:lpstr>
      <vt:lpstr>What does my child need to take?</vt:lpstr>
      <vt:lpstr>Sample kit list – weather dependent</vt:lpstr>
      <vt:lpstr>What am I paying for?</vt:lpstr>
      <vt:lpstr>Times and dates</vt:lpstr>
      <vt:lpstr>Health and safety</vt:lpstr>
      <vt:lpstr>Medicines</vt:lpstr>
      <vt:lpstr>PowerPoint Presentation</vt:lpstr>
      <vt:lpstr>Any questions?</vt:lpstr>
    </vt:vector>
  </TitlesOfParts>
  <Company>Leicestershire LfT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Kingswood Resendatail</dc:title>
  <dc:creator>Leicestershire County Council</dc:creator>
  <cp:lastModifiedBy>Kate Tobin</cp:lastModifiedBy>
  <cp:revision>45</cp:revision>
  <cp:lastPrinted>2017-01-24T12:01:25Z</cp:lastPrinted>
  <dcterms:created xsi:type="dcterms:W3CDTF">2003-03-20T14:55:01Z</dcterms:created>
  <dcterms:modified xsi:type="dcterms:W3CDTF">2025-06-02T16:13:20Z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0x010100C2ED2642BC87974AAA6EE016AF9F8465</vt:lpwstr>
  </property>
  <property fmtid="{D5CDD505-2E9C-101B-9397-08002B2CF9AE}" pid="3" name="_dlc_DocIdItemGuid">
    <vt:lpwstr>2fa8f07a-9b90-4ed8-8c4b-6bf9c1a43681</vt:lpwstr>
  </property>
</Properties>
</file>