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9" r:id="rId7"/>
    <p:sldId id="268" r:id="rId8"/>
    <p:sldId id="265" r:id="rId9"/>
    <p:sldId id="270" r:id="rId10"/>
    <p:sldId id="271" r:id="rId11"/>
    <p:sldId id="262" r:id="rId12"/>
    <p:sldId id="272" r:id="rId13"/>
    <p:sldId id="264" r:id="rId14"/>
    <p:sldId id="26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BD4"/>
    <a:srgbClr val="EDFCD4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4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A61252-EA36-443E-994F-0C03DCC783BE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499C5B-7A56-4C38-A694-62E682815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263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dirty="0">
                <a:latin typeface="SassoonCRInfant" panose="00000400000000000000" pitchFamily="2" charset="0"/>
              </a:rPr>
              <a:t>Kindness</a:t>
            </a:r>
            <a:r>
              <a:rPr lang="en-US" sz="1200" dirty="0">
                <a:latin typeface="SassoonCRInfant" panose="00000400000000000000" pitchFamily="2" charset="0"/>
              </a:rPr>
              <a:t>: Our children show kindness to each other at all times.</a:t>
            </a:r>
          </a:p>
          <a:p>
            <a:r>
              <a:rPr lang="en-US" sz="1200" b="1" dirty="0">
                <a:latin typeface="SassoonCRInfant" panose="00000400000000000000" pitchFamily="2" charset="0"/>
              </a:rPr>
              <a:t>Confidence</a:t>
            </a:r>
            <a:r>
              <a:rPr lang="en-US" sz="1200" dirty="0">
                <a:latin typeface="SassoonCRInfant" panose="00000400000000000000" pitchFamily="2" charset="0"/>
              </a:rPr>
              <a:t>: Our children show confidence in being themselves, to speak up for themselves, try new things and handle adversity.</a:t>
            </a:r>
          </a:p>
          <a:p>
            <a:r>
              <a:rPr lang="en-US" sz="1200" b="1" dirty="0">
                <a:latin typeface="SassoonCRInfant" panose="00000400000000000000" pitchFamily="2" charset="0"/>
              </a:rPr>
              <a:t>Resilience</a:t>
            </a:r>
            <a:r>
              <a:rPr lang="en-US" sz="1200" dirty="0">
                <a:latin typeface="SassoonCRInfant" panose="00000400000000000000" pitchFamily="2" charset="0"/>
              </a:rPr>
              <a:t>: Our children embrace mistakes as learning opportunities and they stay positive in difficult situations.</a:t>
            </a:r>
          </a:p>
          <a:p>
            <a:r>
              <a:rPr lang="en-US" sz="1200" b="1" dirty="0">
                <a:latin typeface="SassoonCRInfant" panose="00000400000000000000" pitchFamily="2" charset="0"/>
              </a:rPr>
              <a:t>Respect</a:t>
            </a:r>
            <a:r>
              <a:rPr lang="en-US" sz="1200" dirty="0">
                <a:latin typeface="SassoonCRInfant" panose="00000400000000000000" pitchFamily="2" charset="0"/>
              </a:rPr>
              <a:t>: Our children treat others kindly, value differences and listen to everyone’s ideas and opinions, even if this is different to their own.</a:t>
            </a:r>
          </a:p>
          <a:p>
            <a:r>
              <a:rPr lang="en-US" sz="1200" b="1" dirty="0">
                <a:latin typeface="SassoonCRInfant" panose="00000400000000000000" pitchFamily="2" charset="0"/>
              </a:rPr>
              <a:t>Curiosity</a:t>
            </a:r>
            <a:r>
              <a:rPr lang="en-US" sz="1200" dirty="0">
                <a:latin typeface="SassoonCRInfant" panose="00000400000000000000" pitchFamily="2" charset="0"/>
              </a:rPr>
              <a:t>: Our children are excited by their learning and are eager to explore new ideas.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2C13BE-117B-48A0-89C6-8BAEF43F36A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374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0EFEC-EB46-470C-B8D6-B9E6E0F3DF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75243F-45D2-4054-A9BE-E725ECBFF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281DB5-261F-475A-BDD5-CC5A88892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BF030-7E0F-494F-8B98-8FAA3AB4AC95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885947-CD64-4244-AEAA-A463837CF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29E25A-F464-4E84-AE68-BE47AB012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BC68-BF67-446E-97E0-685D38DD4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106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8DAFB-A8EA-4404-80FF-48F803C1B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18E99-B269-4244-BD8B-4726051AA1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D0D939-A2BF-402D-BBBF-EDD1D6811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BF030-7E0F-494F-8B98-8FAA3AB4AC95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DB1361-8F11-4FA7-903C-CFFA7ABB0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0587EA-82B4-4233-88E2-1CD5B3B62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BC68-BF67-446E-97E0-685D38DD4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997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941D7-D210-496B-AC44-DF08947CA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A2D929-4E47-41AD-8635-3DE6B24018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448995-CACA-4BB4-A1C9-CC8B96EB6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BF030-7E0F-494F-8B98-8FAA3AB4AC95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EC4345-2CDF-42CB-8393-31EB80500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56653-5027-4564-8D95-BCFA3E12E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BC68-BF67-446E-97E0-685D38DD4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414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8D83C-43CE-44D7-A9AE-5BDD20F04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F520E7-61F3-46C8-90BF-5792DC974D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9631E1-423C-4105-BAA2-D0A68E829B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9E951E-7FA5-4465-9945-DCFF8F9AB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BF030-7E0F-494F-8B98-8FAA3AB4AC95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9476DE-7369-4531-8F20-3A8B1AA44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00DB5-CA35-4C85-80C5-5CC238C29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BC68-BF67-446E-97E0-685D38DD4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23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FFA87-3091-4433-8CED-3D2768838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A554E8-B5CB-496A-B630-831802AA3B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EBA18-6CFB-4C38-A987-4FF205F437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E3B178-D65F-4539-96BC-9030AAD031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059A20-BA56-4A0B-912E-ECB14E387B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785A57-E0B0-4092-B601-6B7872342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BF030-7E0F-494F-8B98-8FAA3AB4AC95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7E2269-9E6F-419F-882F-73E5AA3C1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3AC75A-F9E6-452F-B502-D9F6C340A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BC68-BF67-446E-97E0-685D38DD4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79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3041B-F084-43F5-921A-CE36417C8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96B1FB-2CEA-4D5A-BFFF-A04226A5E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BF030-7E0F-494F-8B98-8FAA3AB4AC95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1EA148-BBEC-45F8-A053-27E769D42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7A9349-0856-4812-A28D-019E70B11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BC68-BF67-446E-97E0-685D38DD4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62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DDC6E6-1D96-471F-AE62-C0E57CA0D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BF030-7E0F-494F-8B98-8FAA3AB4AC95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B38FCE-38DA-443E-9945-7DD99F701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AA5A31-6A2F-46F5-9258-42B9F4953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BC68-BF67-446E-97E0-685D38DD4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884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9EB5C-3231-40BC-9E20-B6BB887B3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DD4DFE-25CD-4B4A-A349-BF0B5C4E9D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B83925-A8F5-40C3-B79E-31C5C14C87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2C6EDB-11A2-4DB6-A37F-3960E992A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BF030-7E0F-494F-8B98-8FAA3AB4AC95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0B1B6A-4C53-40F7-B55B-5775C4EE7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0BA6ED-966A-4B25-A1FC-A7199FC85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BC68-BF67-446E-97E0-685D38DD4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414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D0CB81-39A0-49DC-BC2C-9289FE4A65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E728ED-05AB-4BF4-BAF2-D284371D64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90F7F-A212-4CCD-A103-C350D59B4D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95B1EA-6E7F-4B17-821C-597D6AE09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BF030-7E0F-494F-8B98-8FAA3AB4AC95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C4B51D-5DDB-49D9-B3C3-54E7E1F52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57B702-6858-49CA-894C-5649EB61B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BC68-BF67-446E-97E0-685D38DD4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968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3DEE3-F309-4FC5-95E0-20DCC5EEC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CB7B35-5CE8-4D4C-BE20-C54FCD0529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E5103E-E074-452C-8C8C-96BE02F1F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BF030-7E0F-494F-8B98-8FAA3AB4AC95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CEDCE-CBD9-475B-BB0B-E55D42250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3506CC-C3A6-45E5-8860-DDC085F6C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BC68-BF67-446E-97E0-685D38DD4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302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4257CA-2449-4540-9B3A-280BD3153E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941DE1-557A-4AA5-A3E8-5C209E8B2C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FD55D0-3E8C-4CE5-BEE6-67175E5B4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BF030-7E0F-494F-8B98-8FAA3AB4AC95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F040ED-86EE-45C3-BCA5-EEF1509B2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2E37C1-493A-4FD0-851F-F8DCEF2F8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ABC68-BF67-446E-97E0-685D38DD4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179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81FB1B-032F-4B7B-84A0-0FBC77DD8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365FF3-0F28-440B-ADAB-59DAE783E4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036942-4DBF-4EFC-A5F5-8F91FB0FEA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FBF030-7E0F-494F-8B98-8FAA3AB4AC95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76BB33-090A-4BF6-8634-7107320F59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636BC0-350C-4290-8501-725F9E3A88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ABC68-BF67-446E-97E0-685D38DD4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002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3" Type="http://schemas.openxmlformats.org/officeDocument/2006/relationships/image" Target="../media/image6.emf"/><Relationship Id="rId7" Type="http://schemas.openxmlformats.org/officeDocument/2006/relationships/image" Target="../media/image9.png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" Type="http://schemas.openxmlformats.org/officeDocument/2006/relationships/image" Target="../media/image5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5" Type="http://schemas.microsoft.com/office/2007/relationships/hdphoto" Target="../media/hdphoto1.wdp"/><Relationship Id="rId15" Type="http://schemas.openxmlformats.org/officeDocument/2006/relationships/image" Target="../media/image17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7.png"/><Relationship Id="rId9" Type="http://schemas.openxmlformats.org/officeDocument/2006/relationships/image" Target="../media/image11.emf"/><Relationship Id="rId14" Type="http://schemas.openxmlformats.org/officeDocument/2006/relationships/image" Target="../media/image16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3D643-E47C-4E0C-AE49-46B50C5B43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FEB01A-1CAD-4BFB-8CD6-5D6B2D5D2D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9D176C-9333-4310-8666-8BC5964B81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097"/>
            <a:ext cx="12192000" cy="683580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897B241-8C8E-4F49-B20E-A3F8E6A832B0}"/>
              </a:ext>
            </a:extLst>
          </p:cNvPr>
          <p:cNvSpPr txBox="1"/>
          <p:nvPr/>
        </p:nvSpPr>
        <p:spPr>
          <a:xfrm>
            <a:off x="0" y="6262128"/>
            <a:ext cx="1198517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At Launde we create Curious Minds, Kind Hearts and Bright Futures</a:t>
            </a:r>
          </a:p>
        </p:txBody>
      </p:sp>
    </p:spTree>
    <p:extLst>
      <p:ext uri="{BB962C8B-B14F-4D97-AF65-F5344CB8AC3E}">
        <p14:creationId xmlns:p14="http://schemas.microsoft.com/office/powerpoint/2010/main" val="1803935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A55337-6617-46F9-911C-B7582ACBDE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437"/>
            <a:ext cx="12192000" cy="682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293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BD5E20-3445-4891-85DC-28614CF34C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36"/>
            <a:ext cx="12192000" cy="6849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80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B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CD4BF8-5B00-4757-A8DC-D77F0D8BE7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029"/>
            <a:ext cx="12192000" cy="6825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998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759FF4-CCF1-4346-B284-E5510673BC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389084"/>
            <a:ext cx="12192000" cy="146891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F514D0F-D89E-4CE1-B013-3BEDE3E749A5}"/>
              </a:ext>
            </a:extLst>
          </p:cNvPr>
          <p:cNvSpPr/>
          <p:nvPr/>
        </p:nvSpPr>
        <p:spPr>
          <a:xfrm>
            <a:off x="-6944" y="0"/>
            <a:ext cx="12192000" cy="538908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A9E56D-5A3F-42D5-A4D0-0FBBDAF9E2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54" r="5780"/>
          <a:stretch/>
        </p:blipFill>
        <p:spPr>
          <a:xfrm>
            <a:off x="0" y="4802889"/>
            <a:ext cx="12192001" cy="83249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F441BB-222F-4A96-BF7A-B1E413372005}"/>
              </a:ext>
            </a:extLst>
          </p:cNvPr>
          <p:cNvPicPr/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556" l="2174" r="97283">
                        <a14:foregroundMark x1="5435" y1="50556" x2="5435" y2="50556"/>
                        <a14:foregroundMark x1="22283" y1="24444" x2="22283" y2="24444"/>
                        <a14:foregroundMark x1="2174" y1="36111" x2="2174" y2="36111"/>
                        <a14:foregroundMark x1="34511" y1="86111" x2="34511" y2="86111"/>
                        <a14:foregroundMark x1="22826" y1="87778" x2="22826" y2="87778"/>
                        <a14:foregroundMark x1="15761" y1="90556" x2="15761" y2="90556"/>
                        <a14:foregroundMark x1="92663" y1="63889" x2="92663" y2="63889"/>
                        <a14:foregroundMark x1="97283" y1="63889" x2="97283" y2="63889"/>
                        <a14:foregroundMark x1="68207" y1="77222" x2="68207" y2="77222"/>
                        <a14:foregroundMark x1="66304" y1="13889" x2="66304" y2="13889"/>
                        <a14:foregroundMark x1="80163" y1="11111" x2="80163" y2="11111"/>
                        <a14:foregroundMark x1="87772" y1="10000" x2="87772" y2="1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904021">
            <a:off x="-106750" y="4897257"/>
            <a:ext cx="2488615" cy="1097280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A8ED80A-64F5-491B-BEF2-760B2F32EDC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040" y="2878266"/>
            <a:ext cx="2258914" cy="29746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6EBDA9B-CCB4-4D3E-8A31-D2C0256866AB}"/>
              </a:ext>
            </a:extLst>
          </p:cNvPr>
          <p:cNvPicPr/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556" l="2174" r="97283">
                        <a14:foregroundMark x1="5435" y1="50556" x2="5435" y2="50556"/>
                        <a14:foregroundMark x1="22283" y1="24444" x2="22283" y2="24444"/>
                        <a14:foregroundMark x1="2174" y1="36111" x2="2174" y2="36111"/>
                        <a14:foregroundMark x1="34511" y1="86111" x2="34511" y2="86111"/>
                        <a14:foregroundMark x1="22826" y1="87778" x2="22826" y2="87778"/>
                        <a14:foregroundMark x1="15761" y1="90556" x2="15761" y2="90556"/>
                        <a14:foregroundMark x1="92663" y1="63889" x2="92663" y2="63889"/>
                        <a14:foregroundMark x1="97283" y1="63889" x2="97283" y2="63889"/>
                        <a14:foregroundMark x1="68207" y1="77222" x2="68207" y2="77222"/>
                        <a14:foregroundMark x1="66304" y1="13889" x2="66304" y2="13889"/>
                        <a14:foregroundMark x1="80163" y1="11111" x2="80163" y2="11111"/>
                        <a14:foregroundMark x1="87772" y1="10000" x2="87772" y2="1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75709">
            <a:off x="10061546" y="4840444"/>
            <a:ext cx="2243455" cy="1097280"/>
          </a:xfrm>
          <a:prstGeom prst="rect">
            <a:avLst/>
          </a:prstGeom>
          <a:noFill/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C9FFB1E-247E-4DF4-BE24-7A79A1449E96}"/>
              </a:ext>
            </a:extLst>
          </p:cNvPr>
          <p:cNvPicPr/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556" l="2174" r="97283">
                        <a14:foregroundMark x1="5435" y1="50556" x2="5435" y2="50556"/>
                        <a14:foregroundMark x1="22283" y1="24444" x2="22283" y2="24444"/>
                        <a14:foregroundMark x1="2174" y1="36111" x2="2174" y2="36111"/>
                        <a14:foregroundMark x1="34511" y1="86111" x2="34511" y2="86111"/>
                        <a14:foregroundMark x1="22826" y1="87778" x2="22826" y2="87778"/>
                        <a14:foregroundMark x1="15761" y1="90556" x2="15761" y2="90556"/>
                        <a14:foregroundMark x1="92663" y1="63889" x2="92663" y2="63889"/>
                        <a14:foregroundMark x1="97283" y1="63889" x2="97283" y2="63889"/>
                        <a14:foregroundMark x1="68207" y1="77222" x2="68207" y2="77222"/>
                        <a14:foregroundMark x1="66304" y1="13889" x2="66304" y2="13889"/>
                        <a14:foregroundMark x1="80163" y1="11111" x2="80163" y2="11111"/>
                        <a14:foregroundMark x1="87772" y1="10000" x2="87772" y2="1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55665">
            <a:off x="3814539" y="4749903"/>
            <a:ext cx="2490943" cy="1097280"/>
          </a:xfrm>
          <a:prstGeom prst="rect">
            <a:avLst/>
          </a:prstGeom>
          <a:noFill/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13D622A-67A9-47E6-B9D2-E839B0ACD491}"/>
              </a:ext>
            </a:extLst>
          </p:cNvPr>
          <p:cNvPicPr/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556" l="2174" r="97283">
                        <a14:foregroundMark x1="5435" y1="50556" x2="5435" y2="50556"/>
                        <a14:foregroundMark x1="22283" y1="24444" x2="22283" y2="24444"/>
                        <a14:foregroundMark x1="2174" y1="36111" x2="2174" y2="36111"/>
                        <a14:foregroundMark x1="34511" y1="86111" x2="34511" y2="86111"/>
                        <a14:foregroundMark x1="22826" y1="87778" x2="22826" y2="87778"/>
                        <a14:foregroundMark x1="15761" y1="90556" x2="15761" y2="90556"/>
                        <a14:foregroundMark x1="92663" y1="63889" x2="92663" y2="63889"/>
                        <a14:foregroundMark x1="97283" y1="63889" x2="97283" y2="63889"/>
                        <a14:foregroundMark x1="68207" y1="77222" x2="68207" y2="77222"/>
                        <a14:foregroundMark x1="66304" y1="13889" x2="66304" y2="13889"/>
                        <a14:foregroundMark x1="80163" y1="11111" x2="80163" y2="11111"/>
                        <a14:foregroundMark x1="87772" y1="10000" x2="87772" y2="1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9868" y="4894183"/>
            <a:ext cx="2243455" cy="1169646"/>
          </a:xfrm>
          <a:prstGeom prst="rect">
            <a:avLst/>
          </a:prstGeom>
          <a:noFill/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A4AB775-0D6E-48DA-ADAE-C5FB1F84E16E}"/>
              </a:ext>
            </a:extLst>
          </p:cNvPr>
          <p:cNvPicPr/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556" l="2174" r="97283">
                        <a14:foregroundMark x1="5435" y1="50556" x2="5435" y2="50556"/>
                        <a14:foregroundMark x1="22283" y1="24444" x2="22283" y2="24444"/>
                        <a14:foregroundMark x1="2174" y1="36111" x2="2174" y2="36111"/>
                        <a14:foregroundMark x1="34511" y1="86111" x2="34511" y2="86111"/>
                        <a14:foregroundMark x1="22826" y1="87778" x2="22826" y2="87778"/>
                        <a14:foregroundMark x1="15761" y1="90556" x2="15761" y2="90556"/>
                        <a14:foregroundMark x1="92663" y1="63889" x2="92663" y2="63889"/>
                        <a14:foregroundMark x1="97283" y1="63889" x2="97283" y2="63889"/>
                        <a14:foregroundMark x1="68207" y1="77222" x2="68207" y2="77222"/>
                        <a14:foregroundMark x1="66304" y1="13889" x2="66304" y2="13889"/>
                        <a14:foregroundMark x1="80163" y1="11111" x2="80163" y2="11111"/>
                        <a14:foregroundMark x1="87772" y1="10000" x2="87772" y2="1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34313">
            <a:off x="6000259" y="4769574"/>
            <a:ext cx="2354395" cy="1097280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FCC97CA-2504-4C8C-9C6B-A92C46494D55}"/>
              </a:ext>
            </a:extLst>
          </p:cNvPr>
          <p:cNvSpPr txBox="1"/>
          <p:nvPr/>
        </p:nvSpPr>
        <p:spPr>
          <a:xfrm>
            <a:off x="74167" y="126675"/>
            <a:ext cx="4947011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000" b="1" i="0" u="none" strike="noStrike" baseline="0" dirty="0">
                <a:solidFill>
                  <a:srgbClr val="009151"/>
                </a:solidFill>
                <a:latin typeface="ADLaMDisplay-Regular"/>
              </a:rPr>
              <a:t>The Opal Play Team</a:t>
            </a:r>
            <a:endParaRPr lang="en-GB" sz="4000" b="1" dirty="0"/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92078D6D-D16F-4A23-BEFB-F27A138164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8E5E1AF-9EE0-4677-B388-0861D0FDF1E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6363" y="1103533"/>
            <a:ext cx="1705980" cy="222739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C97C957-5BE0-404B-B524-8512AB14B69A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/>
          <a:stretch/>
        </p:blipFill>
        <p:spPr>
          <a:xfrm>
            <a:off x="1932766" y="1105578"/>
            <a:ext cx="1705979" cy="222534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45DBD57-4E7C-4339-BE0F-C73B00220D04}"/>
              </a:ext>
            </a:extLst>
          </p:cNvPr>
          <p:cNvSpPr txBox="1"/>
          <p:nvPr/>
        </p:nvSpPr>
        <p:spPr>
          <a:xfrm>
            <a:off x="1969868" y="3523099"/>
            <a:ext cx="39596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Mr Mukadam and Mrs Barker are the</a:t>
            </a:r>
          </a:p>
          <a:p>
            <a:pPr algn="ctr"/>
            <a:r>
              <a:rPr lang="en-GB" dirty="0"/>
              <a:t>Play Coordinators (in charge</a:t>
            </a:r>
          </a:p>
          <a:p>
            <a:pPr algn="ctr"/>
            <a:r>
              <a:rPr lang="en-GB" dirty="0"/>
              <a:t>of the play and decides</a:t>
            </a:r>
          </a:p>
          <a:p>
            <a:pPr algn="ctr"/>
            <a:r>
              <a:rPr lang="en-GB" dirty="0"/>
              <a:t>what fun we have).</a:t>
            </a:r>
          </a:p>
          <a:p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CD8328-A189-4DEE-A156-5188F442F086}"/>
              </a:ext>
            </a:extLst>
          </p:cNvPr>
          <p:cNvSpPr txBox="1"/>
          <p:nvPr/>
        </p:nvSpPr>
        <p:spPr>
          <a:xfrm>
            <a:off x="124278" y="3330925"/>
            <a:ext cx="174806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Mrs Johnston is the</a:t>
            </a:r>
          </a:p>
          <a:p>
            <a:pPr algn="ctr"/>
            <a:r>
              <a:rPr lang="en-GB" dirty="0"/>
              <a:t>Curriculum Lead (in charge</a:t>
            </a:r>
          </a:p>
          <a:p>
            <a:pPr algn="ctr"/>
            <a:r>
              <a:rPr lang="en-GB" dirty="0"/>
              <a:t>of Opal and making things</a:t>
            </a:r>
          </a:p>
          <a:p>
            <a:pPr algn="ctr"/>
            <a:r>
              <a:rPr lang="en-GB" dirty="0"/>
              <a:t>happen and deciding what</a:t>
            </a:r>
          </a:p>
          <a:p>
            <a:pPr algn="ctr"/>
            <a:r>
              <a:rPr lang="en-GB" dirty="0"/>
              <a:t>fun we have).</a:t>
            </a:r>
          </a:p>
          <a:p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5BA0640-E327-4D54-96F4-EBD44BF5CD74}"/>
              </a:ext>
            </a:extLst>
          </p:cNvPr>
          <p:cNvSpPr txBox="1"/>
          <p:nvPr/>
        </p:nvSpPr>
        <p:spPr>
          <a:xfrm>
            <a:off x="5102289" y="117803"/>
            <a:ext cx="22588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 Play Team (they make</a:t>
            </a:r>
          </a:p>
          <a:p>
            <a:pPr algn="ctr"/>
            <a:r>
              <a:rPr lang="en-GB" dirty="0"/>
              <a:t>the play happen and ensure</a:t>
            </a:r>
          </a:p>
          <a:p>
            <a:pPr algn="ctr"/>
            <a:r>
              <a:rPr lang="en-GB" dirty="0"/>
              <a:t>you have fun.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25CAFE-DC86-459E-93DA-DDF7C07587CE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1758" y="91270"/>
            <a:ext cx="1089793" cy="135777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6B50494-8347-4EA5-8EB9-F1947E6341AF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6913" y="1109006"/>
            <a:ext cx="1630154" cy="224491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DD40420-EEFA-4799-AB5B-0B886D44A748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212" y="86381"/>
            <a:ext cx="1028787" cy="135777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9874862-1FCF-4AFD-B2D8-65A3EDBE46F0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762"/>
          <a:stretch/>
        </p:blipFill>
        <p:spPr>
          <a:xfrm>
            <a:off x="11036777" y="72611"/>
            <a:ext cx="1074628" cy="137154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4533D76-5FE5-4CBF-8222-77B913E8B854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452"/>
          <a:stretch/>
        </p:blipFill>
        <p:spPr>
          <a:xfrm>
            <a:off x="7831758" y="1481713"/>
            <a:ext cx="1048767" cy="132864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026A956-8F87-4C42-B042-B6BB8CE8DC5E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467"/>
          <a:stretch/>
        </p:blipFill>
        <p:spPr>
          <a:xfrm>
            <a:off x="9925765" y="2826902"/>
            <a:ext cx="1034171" cy="136225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21815BD-8D6E-4F94-97A1-91F1EA96C4D1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724"/>
          <a:stretch/>
        </p:blipFill>
        <p:spPr>
          <a:xfrm>
            <a:off x="9975999" y="86383"/>
            <a:ext cx="1028787" cy="135777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36475C8-45AF-4778-9831-AD58E289C7E6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216"/>
          <a:stretch/>
        </p:blipFill>
        <p:spPr>
          <a:xfrm>
            <a:off x="7089792" y="2843018"/>
            <a:ext cx="983365" cy="136225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7AE35BE1-F0C8-49CA-AC88-680F532467B6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043"/>
          <a:stretch/>
        </p:blipFill>
        <p:spPr>
          <a:xfrm>
            <a:off x="11067673" y="2820280"/>
            <a:ext cx="1012836" cy="135489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6206AC38-8C0E-4F71-AF84-0ACD49FFE68B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67673" y="1468916"/>
            <a:ext cx="1012836" cy="132660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FE4E802A-80F6-4888-86A4-3739F8DA5215}"/>
              </a:ext>
            </a:extLst>
          </p:cNvPr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8809" y="1481713"/>
            <a:ext cx="1055025" cy="1313812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DB4493D-F185-40CE-9EB9-F0465445CA90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223" b="2795"/>
          <a:stretch/>
        </p:blipFill>
        <p:spPr>
          <a:xfrm>
            <a:off x="10021421" y="1468916"/>
            <a:ext cx="983365" cy="131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974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838B67D-5411-4D88-A84A-AA0E3D6863C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3444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811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B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785" y="252285"/>
            <a:ext cx="10391444" cy="1254173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School Values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94273" y="79050"/>
            <a:ext cx="1251799" cy="125417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7E138F0-A217-4319-B48D-45E52208A967}"/>
              </a:ext>
            </a:extLst>
          </p:cNvPr>
          <p:cNvSpPr txBox="1"/>
          <p:nvPr/>
        </p:nvSpPr>
        <p:spPr>
          <a:xfrm>
            <a:off x="891628" y="1910778"/>
            <a:ext cx="4016797" cy="923330"/>
          </a:xfrm>
          <a:prstGeom prst="rect">
            <a:avLst/>
          </a:prstGeom>
          <a:solidFill>
            <a:srgbClr val="0070C0"/>
          </a:solidFill>
          <a:ln w="57150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latin typeface="SassoonCRInfant" panose="00000400000000000000" pitchFamily="2" charset="0"/>
              </a:rPr>
              <a:t>Respect</a:t>
            </a:r>
            <a:endParaRPr lang="en-GB" sz="5400" dirty="0">
              <a:latin typeface="SassoonCRInfant" panose="000004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6437378-48A2-45A4-8F80-1A945B8397D5}"/>
              </a:ext>
            </a:extLst>
          </p:cNvPr>
          <p:cNvSpPr txBox="1"/>
          <p:nvPr/>
        </p:nvSpPr>
        <p:spPr>
          <a:xfrm>
            <a:off x="7187942" y="1833082"/>
            <a:ext cx="3773972" cy="923330"/>
          </a:xfrm>
          <a:prstGeom prst="rect">
            <a:avLst/>
          </a:prstGeom>
          <a:solidFill>
            <a:srgbClr val="0070C0"/>
          </a:solidFill>
          <a:ln w="57150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latin typeface="SassoonCRInfant" panose="00000400000000000000" pitchFamily="2" charset="0"/>
              </a:rPr>
              <a:t>Kindness</a:t>
            </a:r>
            <a:endParaRPr lang="en-GB" sz="5400" dirty="0">
              <a:latin typeface="SassoonCRInfant" panose="000004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D468B4F-CC94-4D3A-BF32-B5EF63FB964C}"/>
              </a:ext>
            </a:extLst>
          </p:cNvPr>
          <p:cNvSpPr txBox="1"/>
          <p:nvPr/>
        </p:nvSpPr>
        <p:spPr>
          <a:xfrm>
            <a:off x="7283576" y="3409355"/>
            <a:ext cx="3678338" cy="923330"/>
          </a:xfrm>
          <a:prstGeom prst="rect">
            <a:avLst/>
          </a:prstGeom>
          <a:solidFill>
            <a:srgbClr val="0070C0"/>
          </a:solidFill>
          <a:ln w="57150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latin typeface="SassoonCRInfant" panose="00000400000000000000" pitchFamily="2" charset="0"/>
              </a:rPr>
              <a:t>Resilience</a:t>
            </a:r>
            <a:endParaRPr lang="en-GB" sz="5400" dirty="0">
              <a:latin typeface="SassoonCRInfant" panose="000004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0AC3-E056-427A-8730-6781B3D2B4EC}"/>
              </a:ext>
            </a:extLst>
          </p:cNvPr>
          <p:cNvSpPr txBox="1"/>
          <p:nvPr/>
        </p:nvSpPr>
        <p:spPr>
          <a:xfrm>
            <a:off x="1351823" y="3429000"/>
            <a:ext cx="3666491" cy="923330"/>
          </a:xfrm>
          <a:prstGeom prst="rect">
            <a:avLst/>
          </a:prstGeom>
          <a:solidFill>
            <a:srgbClr val="0070C0"/>
          </a:solidFill>
          <a:ln w="57150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latin typeface="SassoonCRInfant" panose="00000400000000000000" pitchFamily="2" charset="0"/>
              </a:rPr>
              <a:t>Curiosity</a:t>
            </a:r>
            <a:endParaRPr lang="en-GB" sz="5400" dirty="0">
              <a:latin typeface="SassoonCRInfant" panose="000004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9BCFE09-3C95-4FA6-8B76-EF69E1F3491D}"/>
              </a:ext>
            </a:extLst>
          </p:cNvPr>
          <p:cNvSpPr txBox="1"/>
          <p:nvPr/>
        </p:nvSpPr>
        <p:spPr>
          <a:xfrm>
            <a:off x="4466580" y="5031806"/>
            <a:ext cx="4708817" cy="923330"/>
          </a:xfrm>
          <a:prstGeom prst="rect">
            <a:avLst/>
          </a:prstGeom>
          <a:solidFill>
            <a:srgbClr val="0070C0"/>
          </a:solidFill>
          <a:ln w="57150"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latin typeface="SassoonCRInfant" panose="00000400000000000000" pitchFamily="2" charset="0"/>
              </a:rPr>
              <a:t>Confidence</a:t>
            </a:r>
            <a:endParaRPr lang="en-GB" sz="5400" dirty="0">
              <a:latin typeface="SassoonCRInfant" panose="00000400000000000000" pitchFamily="2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7E9CEE8-B551-4F92-B03F-4B59C4CD17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1617" y="1833082"/>
            <a:ext cx="1076325" cy="9144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5F9C105-1519-40CB-B72A-36A96836FB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785" y="3373734"/>
            <a:ext cx="1138291" cy="103386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EF910A5-8B89-4CCB-B1C8-7753EC5D18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532" y="1785274"/>
            <a:ext cx="1138291" cy="106240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73F5D1F-34F5-4F53-84F8-6E4D4C7FF5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35065" y="4998366"/>
            <a:ext cx="1049234" cy="105409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154EBA5-CE90-4D2C-8C91-782A63A34F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62221" y="3327544"/>
            <a:ext cx="1183384" cy="1024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5936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B4E18D-F826-4710-8EA3-69E72FF8AB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86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B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68B0B456-1BB0-4346-8665-D40DF2ACB44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657601" y="489857"/>
            <a:ext cx="3450771" cy="3450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8B9BAF-FBB0-45B8-84A5-1CBBE4786D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22712" y="0"/>
            <a:ext cx="6971659" cy="699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1197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B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A3E25B1F-D9E2-4FF0-9B11-6D61299BA8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445371" y="2892424"/>
            <a:ext cx="2548469" cy="191135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DD41AAB-7ED0-4340-8313-816ABCA1208A}"/>
              </a:ext>
            </a:extLst>
          </p:cNvPr>
          <p:cNvSpPr txBox="1"/>
          <p:nvPr/>
        </p:nvSpPr>
        <p:spPr>
          <a:xfrm>
            <a:off x="1785257" y="544286"/>
            <a:ext cx="6063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Photos of play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AE80D5-B85D-48AF-BFF5-7061A10A5F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64042" y="1509176"/>
            <a:ext cx="2548467" cy="19113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87E41B9-599F-4502-AD23-C9973A343A8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338792" y="2922059"/>
            <a:ext cx="2514600" cy="18859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C8845B-8AB3-49EB-8145-23F38C6DFF9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998259" y="4496856"/>
            <a:ext cx="2514601" cy="188595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9F72560-5F81-4623-A905-B4CFB81943E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5888768" y="1452380"/>
            <a:ext cx="2419853" cy="18148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474CF73-B076-48FE-B9E2-E2A77A708ED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498370" y="2935809"/>
            <a:ext cx="2548468" cy="191135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A222868-75FB-44AD-8685-791D9A80B13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9006418" y="4356096"/>
            <a:ext cx="2675469" cy="200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7251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CE71F7-1F49-4417-A6F6-7C4ED658AE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565" y="0"/>
            <a:ext cx="122251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5966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B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DD4406A-5480-4FBA-BA0B-B9AF228D3791}"/>
              </a:ext>
            </a:extLst>
          </p:cNvPr>
          <p:cNvSpPr txBox="1"/>
          <p:nvPr/>
        </p:nvSpPr>
        <p:spPr>
          <a:xfrm>
            <a:off x="2601685" y="533400"/>
            <a:ext cx="88718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/>
              <a:t>The Golden Welly Awards</a:t>
            </a:r>
          </a:p>
        </p:txBody>
      </p:sp>
      <p:pic>
        <p:nvPicPr>
          <p:cNvPr id="4098" name="Picture 2" descr="Ash Lea Special School">
            <a:extLst>
              <a:ext uri="{FF2B5EF4-FFF2-40B4-BE49-F238E27FC236}">
                <a16:creationId xmlns:a16="http://schemas.microsoft.com/office/drawing/2014/main" id="{88DB01D9-D047-4DBA-BDA9-ACA6EC1D16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8160" y="1749199"/>
            <a:ext cx="3046639" cy="4067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258F93-0EB6-47AB-B950-CD13FE0CA0BE}"/>
              </a:ext>
            </a:extLst>
          </p:cNvPr>
          <p:cNvSpPr txBox="1"/>
          <p:nvPr/>
        </p:nvSpPr>
        <p:spPr>
          <a:xfrm>
            <a:off x="4582885" y="1492508"/>
            <a:ext cx="6803571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0" i="0" dirty="0">
                <a:solidFill>
                  <a:srgbClr val="001D35"/>
                </a:solidFill>
                <a:effectLst/>
                <a:latin typeface="Google Sans"/>
              </a:rPr>
              <a:t>The "Golden Welly Award" is going to be introduced alongside the launch of OPAL, after half term.  It will celebrate children who demonstrate outstanding behaviour, imagination, and a positive attitude during l</a:t>
            </a:r>
            <a:r>
              <a:rPr lang="en-GB" sz="2800" dirty="0">
                <a:solidFill>
                  <a:srgbClr val="001D35"/>
                </a:solidFill>
                <a:latin typeface="Google Sans"/>
              </a:rPr>
              <a:t>unchtime play</a:t>
            </a:r>
            <a:r>
              <a:rPr lang="en-GB" sz="2800" b="0" i="0" dirty="0">
                <a:solidFill>
                  <a:srgbClr val="001D35"/>
                </a:solidFill>
                <a:effectLst/>
                <a:latin typeface="Google Sans"/>
              </a:rPr>
              <a:t>. Awarded weekly, the trophies (one for Key Stage One and one for Key Stage Two) </a:t>
            </a:r>
            <a:r>
              <a:rPr lang="en-GB" sz="2800" dirty="0">
                <a:solidFill>
                  <a:srgbClr val="001D35"/>
                </a:solidFill>
                <a:latin typeface="Google Sans"/>
              </a:rPr>
              <a:t>will be</a:t>
            </a:r>
            <a:r>
              <a:rPr lang="en-GB" sz="2800" b="0" i="0" dirty="0">
                <a:solidFill>
                  <a:srgbClr val="001D35"/>
                </a:solidFill>
                <a:effectLst/>
                <a:latin typeface="Google Sans"/>
              </a:rPr>
              <a:t> displayed in the winner's classroom for the week to recognise their great play and th</a:t>
            </a:r>
            <a:r>
              <a:rPr lang="en-GB" sz="2800" dirty="0">
                <a:solidFill>
                  <a:srgbClr val="001D35"/>
                </a:solidFill>
                <a:latin typeface="Google Sans"/>
              </a:rPr>
              <a:t>e </a:t>
            </a:r>
            <a:r>
              <a:rPr lang="en-GB" sz="2800" b="0" i="0" dirty="0">
                <a:solidFill>
                  <a:srgbClr val="001D35"/>
                </a:solidFill>
                <a:effectLst/>
                <a:latin typeface="Google Sans"/>
              </a:rPr>
              <a:t>positive contributions they have made to the playground.  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487516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88ABFA-6584-4B9F-9726-E6A3DD2440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143" y="63295"/>
            <a:ext cx="10472759" cy="647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3641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9EAAC6C-C842-4510-B278-B6D8CBA51C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7F69000-115C-40FC-B1F5-C6D073128206}"/>
              </a:ext>
            </a:extLst>
          </p:cNvPr>
          <p:cNvSpPr txBox="1"/>
          <p:nvPr/>
        </p:nvSpPr>
        <p:spPr>
          <a:xfrm>
            <a:off x="1817915" y="4026932"/>
            <a:ext cx="8055428" cy="584775"/>
          </a:xfrm>
          <a:prstGeom prst="rect">
            <a:avLst/>
          </a:prstGeom>
          <a:solidFill>
            <a:srgbClr val="EDFCD4"/>
          </a:solidFill>
        </p:spPr>
        <p:txBody>
          <a:bodyPr wrap="square" rtlCol="0">
            <a:spAutoFit/>
          </a:bodyPr>
          <a:lstStyle/>
          <a:p>
            <a:r>
              <a:rPr lang="en-GB" sz="3200" b="1"/>
              <a:t>Sand Pits </a:t>
            </a:r>
            <a:r>
              <a:rPr lang="en-GB" sz="3200" b="1" dirty="0"/>
              <a:t>to be dug on weekend of 5</a:t>
            </a:r>
            <a:r>
              <a:rPr lang="en-GB" sz="3200" b="1" baseline="30000" dirty="0"/>
              <a:t>th</a:t>
            </a:r>
            <a:r>
              <a:rPr lang="en-GB" sz="3200" b="1" dirty="0"/>
              <a:t> October</a:t>
            </a:r>
          </a:p>
        </p:txBody>
      </p:sp>
    </p:spTree>
    <p:extLst>
      <p:ext uri="{BB962C8B-B14F-4D97-AF65-F5344CB8AC3E}">
        <p14:creationId xmlns:p14="http://schemas.microsoft.com/office/powerpoint/2010/main" val="2347403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282</Words>
  <Application>Microsoft Office PowerPoint</Application>
  <PresentationFormat>Widescreen</PresentationFormat>
  <Paragraphs>30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ADLaMDisplay-Regular</vt:lpstr>
      <vt:lpstr>Arial</vt:lpstr>
      <vt:lpstr>Calibri</vt:lpstr>
      <vt:lpstr>Calibri Light</vt:lpstr>
      <vt:lpstr>Google Sans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Our School Values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Johnston</dc:creator>
  <cp:lastModifiedBy>Alice Smith</cp:lastModifiedBy>
  <cp:revision>12</cp:revision>
  <dcterms:created xsi:type="dcterms:W3CDTF">2025-09-26T11:50:52Z</dcterms:created>
  <dcterms:modified xsi:type="dcterms:W3CDTF">2025-10-09T11:26:26Z</dcterms:modified>
</cp:coreProperties>
</file>