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anose="020B0604020202020204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 Wells" userId="5814f3bfc86ded6c" providerId="LiveId" clId="{8BA9D167-1C18-4C5F-8CF6-946192FC3A67}"/>
    <pc:docChg chg="modSld">
      <pc:chgData name="Val Wells" userId="5814f3bfc86ded6c" providerId="LiveId" clId="{8BA9D167-1C18-4C5F-8CF6-946192FC3A67}" dt="2024-09-25T11:59:15.987" v="3" actId="6549"/>
      <pc:docMkLst>
        <pc:docMk/>
      </pc:docMkLst>
      <pc:sldChg chg="modSp mod">
        <pc:chgData name="Val Wells" userId="5814f3bfc86ded6c" providerId="LiveId" clId="{8BA9D167-1C18-4C5F-8CF6-946192FC3A67}" dt="2024-09-25T11:59:15.987" v="3" actId="6549"/>
        <pc:sldMkLst>
          <pc:docMk/>
          <pc:sldMk cId="1613691197" sldId="260"/>
        </pc:sldMkLst>
        <pc:spChg chg="mod">
          <ac:chgData name="Val Wells" userId="5814f3bfc86ded6c" providerId="LiveId" clId="{8BA9D167-1C18-4C5F-8CF6-946192FC3A67}" dt="2024-09-25T11:59:15.987" v="3" actId="6549"/>
          <ac:spMkLst>
            <pc:docMk/>
            <pc:sldMk cId="1613691197" sldId="260"/>
            <ac:spMk id="2" creationId="{82C3DDFE-830A-496A-8534-C26325574A5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Distillation equipment </a:t>
            </a:r>
            <a:r>
              <a:rPr lang="en-GB" dirty="0"/>
              <a:t>– United Learning</a:t>
            </a:r>
          </a:p>
          <a:p>
            <a:r>
              <a:rPr lang="en-GB" b="1" dirty="0"/>
              <a:t>Diagram representing a mixture </a:t>
            </a:r>
            <a:r>
              <a:rPr lang="en-GB" dirty="0"/>
              <a:t>– United Learning</a:t>
            </a:r>
          </a:p>
          <a:p>
            <a:r>
              <a:rPr lang="en-GB" b="1" dirty="0"/>
              <a:t>Evidence of chemical change </a:t>
            </a:r>
            <a:r>
              <a:rPr lang="en-GB" dirty="0"/>
              <a:t>– solid forming and gas bubbles 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799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6221229" cy="69229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2"/>
            <a:ext cx="5914319" cy="67453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65" y="240670"/>
            <a:ext cx="5999953" cy="705128"/>
          </a:xfrm>
        </p:spPr>
        <p:txBody>
          <a:bodyPr/>
          <a:lstStyle/>
          <a:p>
            <a:r>
              <a:rPr lang="en-US"/>
              <a:t>Physical and </a:t>
            </a:r>
            <a:r>
              <a:rPr lang="en-US" dirty="0"/>
              <a:t>Chemical Changes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76736" y="2812018"/>
            <a:ext cx="4341832" cy="3663783"/>
          </a:xfrm>
        </p:spPr>
        <p:txBody>
          <a:bodyPr anchor="t"/>
          <a:lstStyle/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dirty="0"/>
              <a:t>A new substance is formed when there is a chemical change.</a:t>
            </a:r>
          </a:p>
          <a:p>
            <a:pPr marL="108000" indent="-108000">
              <a:buFont typeface="Arial" panose="020B0604020202020204" pitchFamily="34" charset="0"/>
              <a:buChar char="•"/>
            </a:pPr>
            <a:endParaRPr lang="en-US" dirty="0"/>
          </a:p>
          <a:p>
            <a:pPr marL="108000" indent="-108000"/>
            <a:endParaRPr lang="en-US" sz="1400" b="0" i="0" dirty="0">
              <a:ea typeface="Roboto" panose="02000000000000000000" pitchFamily="2" charset="0"/>
            </a:endParaRPr>
          </a:p>
          <a:p>
            <a:pPr marL="108000" indent="-108000"/>
            <a:endParaRPr lang="en-US" dirty="0">
              <a:ea typeface="Roboto" panose="02000000000000000000" pitchFamily="2" charset="0"/>
            </a:endParaRPr>
          </a:p>
          <a:p>
            <a:pPr marL="108000" indent="-108000"/>
            <a:endParaRPr lang="en-US" sz="1400" b="0" i="0" dirty="0">
              <a:ea typeface="Roboto" panose="02000000000000000000" pitchFamily="2" charset="0"/>
            </a:endParaRPr>
          </a:p>
          <a:p>
            <a:pPr marL="108000" indent="-108000"/>
            <a:endParaRPr lang="en-US" dirty="0">
              <a:ea typeface="Roboto" panose="02000000000000000000" pitchFamily="2" charset="0"/>
            </a:endParaRPr>
          </a:p>
          <a:p>
            <a:pPr marL="108000" indent="-108000"/>
            <a:r>
              <a:rPr lang="en-US" dirty="0">
                <a:ea typeface="Roboto" panose="02000000000000000000" pitchFamily="2" charset="0"/>
              </a:rPr>
              <a:t> </a:t>
            </a:r>
            <a:endParaRPr lang="en-US" sz="1600" b="0" i="0" dirty="0">
              <a:ea typeface="Roboto" panose="02000000000000000000" pitchFamily="2" charset="0"/>
            </a:endParaRP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dirty="0">
                <a:ea typeface="Roboto" panose="02000000000000000000" pitchFamily="2" charset="0"/>
              </a:rPr>
              <a:t>Some chemical changes are reversible, some are irreversible.</a:t>
            </a:r>
          </a:p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dirty="0">
                <a:ea typeface="Roboto" panose="02000000000000000000" pitchFamily="2" charset="0"/>
              </a:rPr>
              <a:t>When </a:t>
            </a:r>
            <a:r>
              <a:rPr lang="en-US">
                <a:ea typeface="Roboto" panose="02000000000000000000" pitchFamily="2" charset="0"/>
              </a:rPr>
              <a:t>iron rusts, </a:t>
            </a:r>
            <a:r>
              <a:rPr lang="en-US" dirty="0">
                <a:ea typeface="Roboto" panose="02000000000000000000" pitchFamily="2" charset="0"/>
              </a:rPr>
              <a:t>a chemical change happens. The new chemical formed is called iron oxide.</a:t>
            </a: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42142" y="4335920"/>
            <a:ext cx="5341045" cy="34314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Physical changes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Chemistry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179EF244-7F3D-89D2-45B7-A4C446466D70}"/>
              </a:ext>
            </a:extLst>
          </p:cNvPr>
          <p:cNvSpPr/>
          <p:nvPr/>
        </p:nvSpPr>
        <p:spPr>
          <a:xfrm flipH="1">
            <a:off x="5582093" y="2444532"/>
            <a:ext cx="4281764" cy="35511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Chemical changes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19F7E2AD-C443-B75E-C9C7-7F894A7ABB5A}"/>
              </a:ext>
            </a:extLst>
          </p:cNvPr>
          <p:cNvSpPr txBox="1">
            <a:spLocks/>
          </p:cNvSpPr>
          <p:nvPr/>
        </p:nvSpPr>
        <p:spPr>
          <a:xfrm>
            <a:off x="42142" y="4730865"/>
            <a:ext cx="5341044" cy="152902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400" b="0" i="0" dirty="0">
                <a:latin typeface="United Curriculum" pitchFamily="2" charset="0"/>
                <a:ea typeface="Roboto" panose="02000000000000000000" pitchFamily="2" charset="0"/>
              </a:rPr>
              <a:t>When a physical change happens, the substance changes its properties, but it does not become a different substance. </a:t>
            </a:r>
          </a:p>
          <a:p>
            <a:pPr marL="108000" indent="-108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Water turning to ice and wood being changed into shavings are both physical changes.</a:t>
            </a:r>
            <a:r>
              <a:rPr lang="en-US" sz="1400" b="0" i="0" dirty="0">
                <a:latin typeface="United Curriculum" pitchFamily="2" charset="0"/>
                <a:ea typeface="Roboto" panose="02000000000000000000" pitchFamily="2" charset="0"/>
              </a:rPr>
              <a:t> </a:t>
            </a:r>
          </a:p>
          <a:p>
            <a:pPr marL="108000" indent="-1080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Some physical changes are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reversible</a:t>
            </a: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, some are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irreversible</a:t>
            </a: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.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7DCCB72-2291-DAE2-E8DA-E2231C7A63D7}"/>
              </a:ext>
            </a:extLst>
          </p:cNvPr>
          <p:cNvSpPr txBox="1">
            <a:spLocks/>
          </p:cNvSpPr>
          <p:nvPr/>
        </p:nvSpPr>
        <p:spPr>
          <a:xfrm>
            <a:off x="5275540" y="5971848"/>
            <a:ext cx="4341832" cy="503954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latin typeface="United Curriculum" pitchFamily="2" charset="0"/>
              <a:ea typeface="Roboto" panose="02000000000000000000" pitchFamily="2" charset="0"/>
            </a:endParaRPr>
          </a:p>
        </p:txBody>
      </p:sp>
      <p:pic>
        <p:nvPicPr>
          <p:cNvPr id="10" name="Picture 9" descr="A screenshot of a phone&#10;&#10;Description automatically generated with medium confidence">
            <a:extLst>
              <a:ext uri="{FF2B5EF4-FFF2-40B4-BE49-F238E27FC236}">
                <a16:creationId xmlns:a16="http://schemas.microsoft.com/office/drawing/2014/main" id="{97B6D9BA-FDED-D400-117E-4FB7D78DCF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894" y="3379050"/>
            <a:ext cx="525478" cy="1693920"/>
          </a:xfrm>
          <a:prstGeom prst="rect">
            <a:avLst/>
          </a:prstGeom>
        </p:spPr>
      </p:pic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8F094B23-4BD9-4E1C-2347-968FE01858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162" y="3385218"/>
            <a:ext cx="525478" cy="169392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D76F9E4-805F-DE5F-6E1E-941505BC4045}"/>
              </a:ext>
            </a:extLst>
          </p:cNvPr>
          <p:cNvSpPr/>
          <p:nvPr/>
        </p:nvSpPr>
        <p:spPr>
          <a:xfrm flipH="1">
            <a:off x="6390166" y="565526"/>
            <a:ext cx="3473691" cy="36749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82ECD31-EE28-C1CF-0492-5356A3977E87}"/>
              </a:ext>
            </a:extLst>
          </p:cNvPr>
          <p:cNvSpPr txBox="1">
            <a:spLocks/>
          </p:cNvSpPr>
          <p:nvPr/>
        </p:nvSpPr>
        <p:spPr>
          <a:xfrm>
            <a:off x="5857873" y="1033031"/>
            <a:ext cx="4008170" cy="1221509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400" b="1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irreversible changes </a:t>
            </a:r>
            <a:r>
              <a:rPr lang="en-GB" sz="1400" dirty="0"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(noun) </a:t>
            </a:r>
            <a:r>
              <a:rPr lang="en-GB" sz="14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– changes that we </a:t>
            </a:r>
            <a:r>
              <a:rPr lang="en-GB" sz="1400" u="sng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cannot</a:t>
            </a:r>
            <a:r>
              <a:rPr lang="en-GB" sz="14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 undo</a:t>
            </a:r>
          </a:p>
          <a:p>
            <a:pPr marL="72000" indent="-720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400" b="1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reversible changes </a:t>
            </a:r>
            <a:r>
              <a:rPr lang="en-GB" sz="1400" dirty="0">
                <a:effectLst/>
                <a:latin typeface="United Curriculum" pitchFamily="2" charset="0"/>
                <a:ea typeface="Roboto" panose="02000000000000000000" pitchFamily="2" charset="0"/>
                <a:cs typeface="Times New Roman" panose="02020603050405020304" pitchFamily="18" charset="0"/>
              </a:rPr>
              <a:t>(noun) – changes that we can undo, such as freezing water and then melting it again. </a:t>
            </a:r>
          </a:p>
          <a:p>
            <a:endParaRPr lang="en-US" sz="1400" b="0" i="0" dirty="0"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894732A6-3F92-0D16-78D7-2B549AA473B4}"/>
              </a:ext>
            </a:extLst>
          </p:cNvPr>
          <p:cNvSpPr/>
          <p:nvPr/>
        </p:nvSpPr>
        <p:spPr>
          <a:xfrm>
            <a:off x="42142" y="1142632"/>
            <a:ext cx="5341045" cy="35331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Mixtures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Shape, circle&#10;&#10;Description automatically generated">
            <a:extLst>
              <a:ext uri="{FF2B5EF4-FFF2-40B4-BE49-F238E27FC236}">
                <a16:creationId xmlns:a16="http://schemas.microsoft.com/office/drawing/2014/main" id="{168B5ABC-D049-D19D-BA41-2006EAAF0E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505" y="1614534"/>
            <a:ext cx="848157" cy="710380"/>
          </a:xfrm>
          <a:prstGeom prst="rect">
            <a:avLst/>
          </a:prstGeom>
        </p:spPr>
      </p:pic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933A82B-02C9-39A8-D759-A6FA64786C3E}"/>
              </a:ext>
            </a:extLst>
          </p:cNvPr>
          <p:cNvSpPr txBox="1">
            <a:spLocks/>
          </p:cNvSpPr>
          <p:nvPr/>
        </p:nvSpPr>
        <p:spPr>
          <a:xfrm>
            <a:off x="2487152" y="2592164"/>
            <a:ext cx="2896035" cy="106020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We can separate a solvent from a solution using a technique called simple distillation. The solvent is heated so it evaporates and is then cooled so it condenses.</a:t>
            </a:r>
            <a:endParaRPr lang="en-US" sz="1400" b="0" i="0" dirty="0"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1141B155-650A-2777-62B1-959CA458326B}"/>
              </a:ext>
            </a:extLst>
          </p:cNvPr>
          <p:cNvSpPr txBox="1">
            <a:spLocks/>
          </p:cNvSpPr>
          <p:nvPr/>
        </p:nvSpPr>
        <p:spPr>
          <a:xfrm>
            <a:off x="42142" y="1707766"/>
            <a:ext cx="4488761" cy="3683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</a:pPr>
            <a:r>
              <a:rPr lang="en-US" sz="1400" b="0" i="0" dirty="0">
                <a:latin typeface="United Curriculum" pitchFamily="2" charset="0"/>
                <a:ea typeface="Roboto" panose="02000000000000000000" pitchFamily="2" charset="0"/>
              </a:rPr>
              <a:t>A mixture is two or more substances that are mixed but not chemically joined together.</a:t>
            </a:r>
            <a:endParaRPr lang="en-US" dirty="0"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B9048FD5-D569-E2C2-FDDB-AE05A4D33F33}"/>
              </a:ext>
            </a:extLst>
          </p:cNvPr>
          <p:cNvSpPr txBox="1">
            <a:spLocks/>
          </p:cNvSpPr>
          <p:nvPr/>
        </p:nvSpPr>
        <p:spPr>
          <a:xfrm>
            <a:off x="5476735" y="3571130"/>
            <a:ext cx="2878895" cy="1717170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A chemical change has usually taken place if: gas bubbles appear; a new solid appears; it changes colour; or there is a change in temperature.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D7D69DC-C5C2-A1BF-EB5A-7250A7BB03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013" y="2151099"/>
            <a:ext cx="2438328" cy="187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281CEDF8-9908-4691-871C-4D08F5299B9B}"/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d30823e6-3702-4941-af94-3ad4b935a5a3"/>
    <ds:schemaRef ds:uri="bd16e5ec-bc09-46c2-b8b3-4338badcf7f0"/>
    <ds:schemaRef ds:uri="http://purl.org/dc/terms/"/>
  </ds:schemaRefs>
</ds:datastoreItem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244</Words>
  <Application>Microsoft Office PowerPoint</Application>
  <PresentationFormat>A4 Paper (210x297 mm)</PresentationFormat>
  <Paragraphs>28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United Curriculum</vt:lpstr>
      <vt:lpstr>Roboto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Proofed</cp:lastModifiedBy>
  <cp:revision>3</cp:revision>
  <dcterms:created xsi:type="dcterms:W3CDTF">2021-04-22T13:12:58Z</dcterms:created>
  <dcterms:modified xsi:type="dcterms:W3CDTF">2024-09-25T11:59:29Z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2313300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