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docx" ContentType="application/vnd.openxmlformats-officedocument.wordprocessingml.document"/>
  <Default Extension="vml" ContentType="application/vnd.openxmlformats-officedocument.vmlDrawing"/>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9" r:id="rId4"/>
  </p:sldMasterIdLst>
  <p:notesMasterIdLst>
    <p:notesMasterId r:id="rId22"/>
  </p:notesMasterIdLst>
  <p:handoutMasterIdLst>
    <p:handoutMasterId r:id="rId23"/>
  </p:handoutMasterIdLst>
  <p:sldIdLst>
    <p:sldId id="256" r:id="rId5"/>
    <p:sldId id="298" r:id="rId6"/>
    <p:sldId id="291" r:id="rId7"/>
    <p:sldId id="268" r:id="rId8"/>
    <p:sldId id="281" r:id="rId9"/>
    <p:sldId id="282" r:id="rId10"/>
    <p:sldId id="304" r:id="rId11"/>
    <p:sldId id="306" r:id="rId12"/>
    <p:sldId id="257" r:id="rId13"/>
    <p:sldId id="299" r:id="rId14"/>
    <p:sldId id="269" r:id="rId15"/>
    <p:sldId id="301" r:id="rId16"/>
    <p:sldId id="258" r:id="rId17"/>
    <p:sldId id="305" r:id="rId18"/>
    <p:sldId id="267" r:id="rId19"/>
    <p:sldId id="307" r:id="rId20"/>
    <p:sldId id="262" r:id="rId21"/>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015" autoAdjust="0"/>
    <p:restoredTop sz="91521" autoAdjust="0"/>
  </p:normalViewPr>
  <p:slideViewPr>
    <p:cSldViewPr snapToGrid="0">
      <p:cViewPr varScale="1">
        <p:scale>
          <a:sx n="79" d="100"/>
          <a:sy n="79" d="100"/>
        </p:scale>
        <p:origin x="71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0.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4F497E08-3222-4E93-B3A1-6E506B2F5A4D}" type="datetimeFigureOut">
              <a:rPr lang="en-GB" smtClean="0"/>
              <a:t>04/07/2024</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F0CD80B8-C76F-45B9-9CC9-ED5F03170BBA}" type="slidenum">
              <a:rPr lang="en-GB" smtClean="0"/>
              <a:t>‹#›</a:t>
            </a:fld>
            <a:endParaRPr lang="en-GB"/>
          </a:p>
        </p:txBody>
      </p:sp>
    </p:spTree>
    <p:extLst>
      <p:ext uri="{BB962C8B-B14F-4D97-AF65-F5344CB8AC3E}">
        <p14:creationId xmlns:p14="http://schemas.microsoft.com/office/powerpoint/2010/main" val="280704034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8638EEF5-2072-4E9E-9BD6-B64B159001E1}" type="datetimeFigureOut">
              <a:rPr lang="en-GB" smtClean="0"/>
              <a:t>04/07/2024</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872C13BE-117B-48A0-89C6-8BAEF43F36A6}" type="slidenum">
              <a:rPr lang="en-GB" smtClean="0"/>
              <a:t>‹#›</a:t>
            </a:fld>
            <a:endParaRPr lang="en-GB"/>
          </a:p>
        </p:txBody>
      </p:sp>
    </p:spTree>
    <p:extLst>
      <p:ext uri="{BB962C8B-B14F-4D97-AF65-F5344CB8AC3E}">
        <p14:creationId xmlns:p14="http://schemas.microsoft.com/office/powerpoint/2010/main" val="25721284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Sam</a:t>
            </a:r>
            <a:endParaRPr lang="en-GB" dirty="0"/>
          </a:p>
        </p:txBody>
      </p:sp>
      <p:sp>
        <p:nvSpPr>
          <p:cNvPr id="4" name="Slide Number Placeholder 3"/>
          <p:cNvSpPr>
            <a:spLocks noGrp="1"/>
          </p:cNvSpPr>
          <p:nvPr>
            <p:ph type="sldNum" sz="quarter" idx="5"/>
          </p:nvPr>
        </p:nvSpPr>
        <p:spPr/>
        <p:txBody>
          <a:bodyPr/>
          <a:lstStyle/>
          <a:p>
            <a:fld id="{872C13BE-117B-48A0-89C6-8BAEF43F36A6}" type="slidenum">
              <a:rPr lang="en-GB" smtClean="0"/>
              <a:t>1</a:t>
            </a:fld>
            <a:endParaRPr lang="en-GB"/>
          </a:p>
        </p:txBody>
      </p:sp>
    </p:spTree>
    <p:extLst>
      <p:ext uri="{BB962C8B-B14F-4D97-AF65-F5344CB8AC3E}">
        <p14:creationId xmlns:p14="http://schemas.microsoft.com/office/powerpoint/2010/main" val="16477737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All</a:t>
            </a:r>
            <a:endParaRPr lang="en-GB" dirty="0"/>
          </a:p>
        </p:txBody>
      </p:sp>
      <p:sp>
        <p:nvSpPr>
          <p:cNvPr id="4" name="Slide Number Placeholder 3"/>
          <p:cNvSpPr>
            <a:spLocks noGrp="1"/>
          </p:cNvSpPr>
          <p:nvPr>
            <p:ph type="sldNum" sz="quarter" idx="5"/>
          </p:nvPr>
        </p:nvSpPr>
        <p:spPr/>
        <p:txBody>
          <a:bodyPr/>
          <a:lstStyle/>
          <a:p>
            <a:fld id="{872C13BE-117B-48A0-89C6-8BAEF43F36A6}" type="slidenum">
              <a:rPr lang="en-GB" smtClean="0"/>
              <a:t>2</a:t>
            </a:fld>
            <a:endParaRPr lang="en-GB"/>
          </a:p>
        </p:txBody>
      </p:sp>
    </p:spTree>
    <p:extLst>
      <p:ext uri="{BB962C8B-B14F-4D97-AF65-F5344CB8AC3E}">
        <p14:creationId xmlns:p14="http://schemas.microsoft.com/office/powerpoint/2010/main" val="40347925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Sharn</a:t>
            </a:r>
            <a:endParaRPr lang="en-GB" dirty="0"/>
          </a:p>
        </p:txBody>
      </p:sp>
      <p:sp>
        <p:nvSpPr>
          <p:cNvPr id="4" name="Slide Number Placeholder 3"/>
          <p:cNvSpPr>
            <a:spLocks noGrp="1"/>
          </p:cNvSpPr>
          <p:nvPr>
            <p:ph type="sldNum" sz="quarter" idx="10"/>
          </p:nvPr>
        </p:nvSpPr>
        <p:spPr/>
        <p:txBody>
          <a:bodyPr/>
          <a:lstStyle/>
          <a:p>
            <a:fld id="{02E77157-204E-4872-A44F-740D4754F21C}" type="slidenum">
              <a:rPr lang="en-GB" smtClean="0"/>
              <a:t>3</a:t>
            </a:fld>
            <a:endParaRPr lang="en-GB"/>
          </a:p>
        </p:txBody>
      </p:sp>
    </p:spTree>
    <p:extLst>
      <p:ext uri="{BB962C8B-B14F-4D97-AF65-F5344CB8AC3E}">
        <p14:creationId xmlns:p14="http://schemas.microsoft.com/office/powerpoint/2010/main" val="12125934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Sharn</a:t>
            </a:r>
            <a:endParaRPr lang="en-GB" dirty="0"/>
          </a:p>
        </p:txBody>
      </p:sp>
      <p:sp>
        <p:nvSpPr>
          <p:cNvPr id="4" name="Slide Number Placeholder 3"/>
          <p:cNvSpPr>
            <a:spLocks noGrp="1"/>
          </p:cNvSpPr>
          <p:nvPr>
            <p:ph type="sldNum" sz="quarter" idx="5"/>
          </p:nvPr>
        </p:nvSpPr>
        <p:spPr/>
        <p:txBody>
          <a:bodyPr/>
          <a:lstStyle/>
          <a:p>
            <a:fld id="{872C13BE-117B-48A0-89C6-8BAEF43F36A6}" type="slidenum">
              <a:rPr lang="en-GB" smtClean="0"/>
              <a:t>4</a:t>
            </a:fld>
            <a:endParaRPr lang="en-GB"/>
          </a:p>
        </p:txBody>
      </p:sp>
    </p:spTree>
    <p:extLst>
      <p:ext uri="{BB962C8B-B14F-4D97-AF65-F5344CB8AC3E}">
        <p14:creationId xmlns:p14="http://schemas.microsoft.com/office/powerpoint/2010/main" val="17483747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Raheema</a:t>
            </a:r>
            <a:endParaRPr lang="en-GB" dirty="0"/>
          </a:p>
        </p:txBody>
      </p:sp>
      <p:sp>
        <p:nvSpPr>
          <p:cNvPr id="4" name="Slide Number Placeholder 3"/>
          <p:cNvSpPr>
            <a:spLocks noGrp="1"/>
          </p:cNvSpPr>
          <p:nvPr>
            <p:ph type="sldNum" sz="quarter" idx="5"/>
          </p:nvPr>
        </p:nvSpPr>
        <p:spPr/>
        <p:txBody>
          <a:bodyPr/>
          <a:lstStyle/>
          <a:p>
            <a:fld id="{872C13BE-117B-48A0-89C6-8BAEF43F36A6}" type="slidenum">
              <a:rPr lang="en-GB" smtClean="0"/>
              <a:t>5</a:t>
            </a:fld>
            <a:endParaRPr lang="en-GB"/>
          </a:p>
        </p:txBody>
      </p:sp>
    </p:spTree>
    <p:extLst>
      <p:ext uri="{BB962C8B-B14F-4D97-AF65-F5344CB8AC3E}">
        <p14:creationId xmlns:p14="http://schemas.microsoft.com/office/powerpoint/2010/main" val="1361528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Raheema</a:t>
            </a:r>
            <a:endParaRPr lang="en-GB" dirty="0"/>
          </a:p>
        </p:txBody>
      </p:sp>
      <p:sp>
        <p:nvSpPr>
          <p:cNvPr id="4" name="Slide Number Placeholder 3"/>
          <p:cNvSpPr>
            <a:spLocks noGrp="1"/>
          </p:cNvSpPr>
          <p:nvPr>
            <p:ph type="sldNum" sz="quarter" idx="5"/>
          </p:nvPr>
        </p:nvSpPr>
        <p:spPr/>
        <p:txBody>
          <a:bodyPr/>
          <a:lstStyle/>
          <a:p>
            <a:fld id="{872C13BE-117B-48A0-89C6-8BAEF43F36A6}" type="slidenum">
              <a:rPr lang="en-GB" smtClean="0"/>
              <a:t>6</a:t>
            </a:fld>
            <a:endParaRPr lang="en-GB"/>
          </a:p>
        </p:txBody>
      </p:sp>
    </p:spTree>
    <p:extLst>
      <p:ext uri="{BB962C8B-B14F-4D97-AF65-F5344CB8AC3E}">
        <p14:creationId xmlns:p14="http://schemas.microsoft.com/office/powerpoint/2010/main" val="36796650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Sam</a:t>
            </a:r>
          </a:p>
        </p:txBody>
      </p:sp>
      <p:sp>
        <p:nvSpPr>
          <p:cNvPr id="4" name="Slide Number Placeholder 3"/>
          <p:cNvSpPr>
            <a:spLocks noGrp="1"/>
          </p:cNvSpPr>
          <p:nvPr>
            <p:ph type="sldNum" sz="quarter" idx="5"/>
          </p:nvPr>
        </p:nvSpPr>
        <p:spPr/>
        <p:txBody>
          <a:bodyPr/>
          <a:lstStyle/>
          <a:p>
            <a:fld id="{02E77157-204E-4872-A44F-740D4754F21C}" type="slidenum">
              <a:rPr lang="en-GB" smtClean="0"/>
              <a:t>7</a:t>
            </a:fld>
            <a:endParaRPr lang="en-GB"/>
          </a:p>
        </p:txBody>
      </p:sp>
    </p:spTree>
    <p:extLst>
      <p:ext uri="{BB962C8B-B14F-4D97-AF65-F5344CB8AC3E}">
        <p14:creationId xmlns:p14="http://schemas.microsoft.com/office/powerpoint/2010/main" val="39925220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Sam</a:t>
            </a:r>
            <a:endParaRPr lang="en-GB" dirty="0"/>
          </a:p>
        </p:txBody>
      </p:sp>
      <p:sp>
        <p:nvSpPr>
          <p:cNvPr id="4" name="Slide Number Placeholder 3"/>
          <p:cNvSpPr>
            <a:spLocks noGrp="1"/>
          </p:cNvSpPr>
          <p:nvPr>
            <p:ph type="sldNum" sz="quarter" idx="5"/>
          </p:nvPr>
        </p:nvSpPr>
        <p:spPr/>
        <p:txBody>
          <a:bodyPr/>
          <a:lstStyle/>
          <a:p>
            <a:fld id="{872C13BE-117B-48A0-89C6-8BAEF43F36A6}" type="slidenum">
              <a:rPr lang="en-GB" smtClean="0"/>
              <a:t>8</a:t>
            </a:fld>
            <a:endParaRPr lang="en-GB"/>
          </a:p>
        </p:txBody>
      </p:sp>
    </p:spTree>
    <p:extLst>
      <p:ext uri="{BB962C8B-B14F-4D97-AF65-F5344CB8AC3E}">
        <p14:creationId xmlns:p14="http://schemas.microsoft.com/office/powerpoint/2010/main" val="2172269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Sharn</a:t>
            </a:r>
            <a:endParaRPr lang="en-GB" dirty="0"/>
          </a:p>
        </p:txBody>
      </p:sp>
      <p:sp>
        <p:nvSpPr>
          <p:cNvPr id="4" name="Slide Number Placeholder 3"/>
          <p:cNvSpPr>
            <a:spLocks noGrp="1"/>
          </p:cNvSpPr>
          <p:nvPr>
            <p:ph type="sldNum" sz="quarter" idx="5"/>
          </p:nvPr>
        </p:nvSpPr>
        <p:spPr/>
        <p:txBody>
          <a:bodyPr/>
          <a:lstStyle/>
          <a:p>
            <a:fld id="{872C13BE-117B-48A0-89C6-8BAEF43F36A6}" type="slidenum">
              <a:rPr lang="en-GB" smtClean="0"/>
              <a:t>9</a:t>
            </a:fld>
            <a:endParaRPr lang="en-GB"/>
          </a:p>
        </p:txBody>
      </p:sp>
    </p:spTree>
    <p:extLst>
      <p:ext uri="{BB962C8B-B14F-4D97-AF65-F5344CB8AC3E}">
        <p14:creationId xmlns:p14="http://schemas.microsoft.com/office/powerpoint/2010/main" val="37568204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Sharn</a:t>
            </a:r>
            <a:endParaRPr lang="en-GB" dirty="0"/>
          </a:p>
        </p:txBody>
      </p:sp>
      <p:sp>
        <p:nvSpPr>
          <p:cNvPr id="4" name="Slide Number Placeholder 3"/>
          <p:cNvSpPr>
            <a:spLocks noGrp="1"/>
          </p:cNvSpPr>
          <p:nvPr>
            <p:ph type="sldNum" sz="quarter" idx="5"/>
          </p:nvPr>
        </p:nvSpPr>
        <p:spPr/>
        <p:txBody>
          <a:bodyPr/>
          <a:lstStyle/>
          <a:p>
            <a:fld id="{872C13BE-117B-48A0-89C6-8BAEF43F36A6}" type="slidenum">
              <a:rPr lang="en-GB" smtClean="0"/>
              <a:t>10</a:t>
            </a:fld>
            <a:endParaRPr lang="en-GB"/>
          </a:p>
        </p:txBody>
      </p:sp>
    </p:spTree>
    <p:extLst>
      <p:ext uri="{BB962C8B-B14F-4D97-AF65-F5344CB8AC3E}">
        <p14:creationId xmlns:p14="http://schemas.microsoft.com/office/powerpoint/2010/main" val="11883072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Raheema</a:t>
            </a:r>
            <a:endParaRPr lang="en-GB" dirty="0"/>
          </a:p>
        </p:txBody>
      </p:sp>
      <p:sp>
        <p:nvSpPr>
          <p:cNvPr id="4" name="Slide Number Placeholder 3"/>
          <p:cNvSpPr>
            <a:spLocks noGrp="1"/>
          </p:cNvSpPr>
          <p:nvPr>
            <p:ph type="sldNum" sz="quarter" idx="5"/>
          </p:nvPr>
        </p:nvSpPr>
        <p:spPr/>
        <p:txBody>
          <a:bodyPr/>
          <a:lstStyle/>
          <a:p>
            <a:fld id="{872C13BE-117B-48A0-89C6-8BAEF43F36A6}" type="slidenum">
              <a:rPr lang="en-GB" smtClean="0"/>
              <a:t>11</a:t>
            </a:fld>
            <a:endParaRPr lang="en-GB"/>
          </a:p>
        </p:txBody>
      </p:sp>
    </p:spTree>
    <p:extLst>
      <p:ext uri="{BB962C8B-B14F-4D97-AF65-F5344CB8AC3E}">
        <p14:creationId xmlns:p14="http://schemas.microsoft.com/office/powerpoint/2010/main" val="1111244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Raheema</a:t>
            </a:r>
            <a:endParaRPr lang="en-GB" dirty="0"/>
          </a:p>
        </p:txBody>
      </p:sp>
      <p:sp>
        <p:nvSpPr>
          <p:cNvPr id="4" name="Slide Number Placeholder 3"/>
          <p:cNvSpPr>
            <a:spLocks noGrp="1"/>
          </p:cNvSpPr>
          <p:nvPr>
            <p:ph type="sldNum" sz="quarter" idx="5"/>
          </p:nvPr>
        </p:nvSpPr>
        <p:spPr/>
        <p:txBody>
          <a:bodyPr/>
          <a:lstStyle/>
          <a:p>
            <a:fld id="{872C13BE-117B-48A0-89C6-8BAEF43F36A6}" type="slidenum">
              <a:rPr lang="en-GB" smtClean="0"/>
              <a:t>12</a:t>
            </a:fld>
            <a:endParaRPr lang="en-GB"/>
          </a:p>
        </p:txBody>
      </p:sp>
    </p:spTree>
    <p:extLst>
      <p:ext uri="{BB962C8B-B14F-4D97-AF65-F5344CB8AC3E}">
        <p14:creationId xmlns:p14="http://schemas.microsoft.com/office/powerpoint/2010/main" val="333469421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Sam</a:t>
            </a:r>
            <a:endParaRPr lang="en-GB" dirty="0"/>
          </a:p>
        </p:txBody>
      </p:sp>
      <p:sp>
        <p:nvSpPr>
          <p:cNvPr id="4" name="Slide Number Placeholder 3"/>
          <p:cNvSpPr>
            <a:spLocks noGrp="1"/>
          </p:cNvSpPr>
          <p:nvPr>
            <p:ph type="sldNum" sz="quarter" idx="5"/>
          </p:nvPr>
        </p:nvSpPr>
        <p:spPr/>
        <p:txBody>
          <a:bodyPr/>
          <a:lstStyle/>
          <a:p>
            <a:fld id="{872C13BE-117B-48A0-89C6-8BAEF43F36A6}" type="slidenum">
              <a:rPr lang="en-GB" smtClean="0"/>
              <a:t>13</a:t>
            </a:fld>
            <a:endParaRPr lang="en-GB"/>
          </a:p>
        </p:txBody>
      </p:sp>
    </p:spTree>
    <p:extLst>
      <p:ext uri="{BB962C8B-B14F-4D97-AF65-F5344CB8AC3E}">
        <p14:creationId xmlns:p14="http://schemas.microsoft.com/office/powerpoint/2010/main" val="367493891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Sam</a:t>
            </a:r>
            <a:endParaRPr lang="en-GB" dirty="0"/>
          </a:p>
        </p:txBody>
      </p:sp>
      <p:sp>
        <p:nvSpPr>
          <p:cNvPr id="4" name="Slide Number Placeholder 3"/>
          <p:cNvSpPr>
            <a:spLocks noGrp="1"/>
          </p:cNvSpPr>
          <p:nvPr>
            <p:ph type="sldNum" sz="quarter" idx="5"/>
          </p:nvPr>
        </p:nvSpPr>
        <p:spPr/>
        <p:txBody>
          <a:bodyPr/>
          <a:lstStyle/>
          <a:p>
            <a:fld id="{872C13BE-117B-48A0-89C6-8BAEF43F36A6}" type="slidenum">
              <a:rPr lang="en-GB" smtClean="0"/>
              <a:t>14</a:t>
            </a:fld>
            <a:endParaRPr lang="en-GB"/>
          </a:p>
        </p:txBody>
      </p:sp>
    </p:spTree>
    <p:extLst>
      <p:ext uri="{BB962C8B-B14F-4D97-AF65-F5344CB8AC3E}">
        <p14:creationId xmlns:p14="http://schemas.microsoft.com/office/powerpoint/2010/main" val="99195018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Sam</a:t>
            </a:r>
            <a:endParaRPr lang="en-GB" dirty="0"/>
          </a:p>
        </p:txBody>
      </p:sp>
      <p:sp>
        <p:nvSpPr>
          <p:cNvPr id="4" name="Slide Number Placeholder 3"/>
          <p:cNvSpPr>
            <a:spLocks noGrp="1"/>
          </p:cNvSpPr>
          <p:nvPr>
            <p:ph type="sldNum" sz="quarter" idx="5"/>
          </p:nvPr>
        </p:nvSpPr>
        <p:spPr/>
        <p:txBody>
          <a:bodyPr/>
          <a:lstStyle/>
          <a:p>
            <a:fld id="{872C13BE-117B-48A0-89C6-8BAEF43F36A6}" type="slidenum">
              <a:rPr lang="en-GB" smtClean="0"/>
              <a:t>15</a:t>
            </a:fld>
            <a:endParaRPr lang="en-GB"/>
          </a:p>
        </p:txBody>
      </p:sp>
    </p:spTree>
    <p:extLst>
      <p:ext uri="{BB962C8B-B14F-4D97-AF65-F5344CB8AC3E}">
        <p14:creationId xmlns:p14="http://schemas.microsoft.com/office/powerpoint/2010/main" val="5310287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Clare?</a:t>
            </a:r>
            <a:endParaRPr lang="en-GB" dirty="0"/>
          </a:p>
        </p:txBody>
      </p:sp>
      <p:sp>
        <p:nvSpPr>
          <p:cNvPr id="4" name="Slide Number Placeholder 3"/>
          <p:cNvSpPr>
            <a:spLocks noGrp="1"/>
          </p:cNvSpPr>
          <p:nvPr>
            <p:ph type="sldNum" sz="quarter" idx="5"/>
          </p:nvPr>
        </p:nvSpPr>
        <p:spPr/>
        <p:txBody>
          <a:bodyPr/>
          <a:lstStyle/>
          <a:p>
            <a:fld id="{872C13BE-117B-48A0-89C6-8BAEF43F36A6}" type="slidenum">
              <a:rPr lang="en-GB" smtClean="0"/>
              <a:t>16</a:t>
            </a:fld>
            <a:endParaRPr lang="en-GB"/>
          </a:p>
        </p:txBody>
      </p:sp>
    </p:spTree>
    <p:extLst>
      <p:ext uri="{BB962C8B-B14F-4D97-AF65-F5344CB8AC3E}">
        <p14:creationId xmlns:p14="http://schemas.microsoft.com/office/powerpoint/2010/main" val="26507555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Sharn</a:t>
            </a:r>
            <a:endParaRPr lang="en-GB" dirty="0"/>
          </a:p>
        </p:txBody>
      </p:sp>
      <p:sp>
        <p:nvSpPr>
          <p:cNvPr id="4" name="Slide Number Placeholder 3"/>
          <p:cNvSpPr>
            <a:spLocks noGrp="1"/>
          </p:cNvSpPr>
          <p:nvPr>
            <p:ph type="sldNum" sz="quarter" idx="5"/>
          </p:nvPr>
        </p:nvSpPr>
        <p:spPr/>
        <p:txBody>
          <a:bodyPr/>
          <a:lstStyle/>
          <a:p>
            <a:fld id="{872C13BE-117B-48A0-89C6-8BAEF43F36A6}" type="slidenum">
              <a:rPr lang="en-GB" smtClean="0"/>
              <a:t>17</a:t>
            </a:fld>
            <a:endParaRPr lang="en-GB"/>
          </a:p>
        </p:txBody>
      </p:sp>
    </p:spTree>
    <p:extLst>
      <p:ext uri="{BB962C8B-B14F-4D97-AF65-F5344CB8AC3E}">
        <p14:creationId xmlns:p14="http://schemas.microsoft.com/office/powerpoint/2010/main" val="174213913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9" name="Rectangle 8"/>
          <p:cNvSpPr/>
          <p:nvPr/>
        </p:nvSpPr>
        <p:spPr bwMode="ltGray">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80322" y="2733709"/>
            <a:ext cx="8144134" cy="1373070"/>
          </a:xfrm>
        </p:spPr>
        <p:txBody>
          <a:bodyPr anchor="b">
            <a:noAutofit/>
          </a:bodyPr>
          <a:lstStyle>
            <a:lvl1pPr algn="r">
              <a:defRPr sz="5400"/>
            </a:lvl1pPr>
          </a:lstStyle>
          <a:p>
            <a:r>
              <a:rPr lang="en-US"/>
              <a:t>Click to edit Master title style</a:t>
            </a:r>
            <a:endParaRPr lang="en-US" dirty="0"/>
          </a:p>
        </p:txBody>
      </p:sp>
      <p:sp>
        <p:nvSpPr>
          <p:cNvPr id="3" name="Subtitle 2"/>
          <p:cNvSpPr>
            <a:spLocks noGrp="1"/>
          </p:cNvSpPr>
          <p:nvPr>
            <p:ph type="subTitle" idx="1"/>
          </p:nvPr>
        </p:nvSpPr>
        <p:spPr>
          <a:xfrm>
            <a:off x="680322" y="4394039"/>
            <a:ext cx="8144134"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8ABE3C1-DBE1-495D-B57B-2849774B866A}" type="datetimeFigureOut">
              <a:rPr lang="en-US" smtClean="0"/>
              <a:t>7/4/2024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9255346" y="2750337"/>
            <a:ext cx="1171888" cy="1356442"/>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1929723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2DE42F4-6EEF-4EF7-8ED4-2208F0F89A08}" type="datetimeFigureOut">
              <a:rPr lang="en-US" smtClean="0"/>
              <a:t>7/4/2024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8525187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086907"/>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4" y="4087901"/>
            <a:ext cx="1602997" cy="144270"/>
          </a:xfrm>
          <a:prstGeom prst="rect">
            <a:avLst/>
          </a:prstGeom>
        </p:spPr>
      </p:pic>
      <p:sp>
        <p:nvSpPr>
          <p:cNvPr id="9" name="Rectangle 8"/>
          <p:cNvSpPr/>
          <p:nvPr/>
        </p:nvSpPr>
        <p:spPr bwMode="ltGray">
          <a:xfrm>
            <a:off x="-2" y="2726267"/>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5" y="2726267"/>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2869895"/>
            <a:ext cx="9613860" cy="1090788"/>
          </a:xfrm>
        </p:spPr>
        <p:txBody>
          <a:bodyPr anchor="ctr">
            <a:normAutofit/>
          </a:bodyPr>
          <a:lstStyle>
            <a:lvl1pPr algn="r">
              <a:defRPr sz="3600"/>
            </a:lvl1pPr>
          </a:lstStyle>
          <a:p>
            <a:r>
              <a:rPr lang="en-US"/>
              <a:t>Click to edit Master title style</a:t>
            </a:r>
            <a:endParaRPr lang="en-US" dirty="0"/>
          </a:p>
        </p:txBody>
      </p:sp>
      <p:sp>
        <p:nvSpPr>
          <p:cNvPr id="3" name="Text Placeholder 2"/>
          <p:cNvSpPr>
            <a:spLocks noGrp="1"/>
          </p:cNvSpPr>
          <p:nvPr>
            <p:ph type="body" idx="1"/>
          </p:nvPr>
        </p:nvSpPr>
        <p:spPr>
          <a:xfrm>
            <a:off x="680322" y="4232171"/>
            <a:ext cx="961386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0578ACC-22D6-47C1-A373-4FD133E34F3C}" type="datetimeFigureOut">
              <a:rPr lang="en-US" smtClean="0"/>
              <a:t>7/4/2024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729455" y="2869895"/>
            <a:ext cx="1154151" cy="1090789"/>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9202531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0320" y="2336873"/>
            <a:ext cx="4698358" cy="359931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594123" y="2336873"/>
            <a:ext cx="4700058" cy="359931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E5A6C69-6797-4E8A-BF37-F2C3751466E9}" type="datetimeFigureOut">
              <a:rPr lang="en-US" smtClean="0"/>
              <a:t>7/4/2024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5845991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1" name="Picture 10"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2" name="Rectangle 11"/>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753229"/>
            <a:ext cx="9613863" cy="1080937"/>
          </a:xfrm>
        </p:spPr>
        <p:txBody>
          <a:bodyPr/>
          <a:lstStyle/>
          <a:p>
            <a:r>
              <a:rPr lang="en-US"/>
              <a:t>Click to edit Master title style</a:t>
            </a:r>
            <a:endParaRPr lang="en-US" dirty="0"/>
          </a:p>
        </p:txBody>
      </p:sp>
      <p:sp>
        <p:nvSpPr>
          <p:cNvPr id="3" name="Text Placeholder 2"/>
          <p:cNvSpPr>
            <a:spLocks noGrp="1"/>
          </p:cNvSpPr>
          <p:nvPr>
            <p:ph type="body" idx="1"/>
          </p:nvPr>
        </p:nvSpPr>
        <p:spPr>
          <a:xfrm>
            <a:off x="906350" y="2336873"/>
            <a:ext cx="4472327"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0322" y="3030008"/>
            <a:ext cx="4698355" cy="29061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820154" y="2336873"/>
            <a:ext cx="4474028"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594123" y="3030008"/>
            <a:ext cx="4700059" cy="29061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82014A1-A632-4878-A0D3-F52BA7563730}" type="datetimeFigureOut">
              <a:rPr lang="en-US" smtClean="0"/>
              <a:t>7/4/2024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9119022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7" name="Picture 6"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8" name="Rectangle 7"/>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E99F462-093F-4566-844B-4C71F2739DA5}" type="datetimeFigureOut">
              <a:rPr lang="en-US" smtClean="0"/>
              <a:t>7/4/2024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6024738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HD-ShadowShor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6" name="Rectangle 5"/>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3D24A7AC-904D-4781-85BA-7D10C17ED021}" type="datetimeFigureOut">
              <a:rPr lang="en-US" smtClean="0"/>
              <a:t>7/4/2024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2683892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1" y="753227"/>
            <a:ext cx="9613859" cy="1080940"/>
          </a:xfrm>
        </p:spPr>
        <p:txBody>
          <a:bodyPr anchor="ct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a:xfrm>
            <a:off x="4685846" y="2336873"/>
            <a:ext cx="5608336" cy="359931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0322" y="2336872"/>
            <a:ext cx="3790078"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331444B-B92B-4E27-8C94-BB93EAF5CB18}" type="datetimeFigureOut">
              <a:rPr lang="en-US" smtClean="0"/>
              <a:t>7/4/2024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2271008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3" y="753228"/>
            <a:ext cx="9613857" cy="1080938"/>
          </a:xfrm>
        </p:spPr>
        <p:txBody>
          <a:bodyPr anchor="ctr">
            <a:normAutofit/>
          </a:bodyPr>
          <a:lstStyle>
            <a:lvl1pPr>
              <a:defRPr sz="36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868333" y="2336874"/>
            <a:ext cx="5425849" cy="3599312"/>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0323" y="2336873"/>
            <a:ext cx="3876256" cy="3599315"/>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63EFA5E-FA76-400D-B3DC-F0BA90E6D107}" type="datetimeFigureOut">
              <a:rPr lang="en-US" smtClean="0"/>
              <a:t>7/4/2024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0061779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4711616"/>
            <a:ext cx="9613859" cy="453051"/>
          </a:xfrm>
        </p:spPr>
        <p:txBody>
          <a:bodyPr anchor="b">
            <a:normAutofit/>
          </a:bodyPr>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0322" y="609597"/>
            <a:ext cx="9613859" cy="3589575"/>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0319" y="5169583"/>
            <a:ext cx="9613862" cy="6229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46C117F-5CCF-4837-BE5F-2B92066CAFAF}" type="datetimeFigureOut">
              <a:rPr lang="en-US" smtClean="0"/>
              <a:t>7/4/2024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309"/>
            <a:ext cx="1154151" cy="1090789"/>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9513871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609597"/>
            <a:ext cx="9613858" cy="3592750"/>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0322" y="4711615"/>
            <a:ext cx="9613859" cy="1090789"/>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4EB90BD-B6CE-46B7-997F-7313B992CCDC}" type="datetimeFigureOut">
              <a:rPr lang="en-US" smtClean="0"/>
              <a:t>7/4/2024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615"/>
            <a:ext cx="1154151" cy="1090789"/>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2373841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3" name="Picture 12"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4" name="Rectangle 13"/>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127856" y="609598"/>
            <a:ext cx="8718877" cy="3036061"/>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402288" y="3653379"/>
            <a:ext cx="815657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680322" y="4711615"/>
            <a:ext cx="9613859" cy="1090789"/>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DB9D11F-B188-461D-B23F-39381795C052}" type="datetimeFigureOut">
              <a:rPr lang="en-US" smtClean="0"/>
              <a:t>7/4/2024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smtClean="0"/>
              <a:t>‹#›</a:t>
            </a:fld>
            <a:endParaRPr lang="en-US" dirty="0"/>
          </a:p>
        </p:txBody>
      </p:sp>
      <p:sp>
        <p:nvSpPr>
          <p:cNvPr id="16" name="TextBox 15"/>
          <p:cNvSpPr txBox="1"/>
          <p:nvPr/>
        </p:nvSpPr>
        <p:spPr>
          <a:xfrm>
            <a:off x="583572" y="74811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dirty="0">
                <a:solidFill>
                  <a:schemeClr val="tx1"/>
                </a:solidFill>
                <a:effectLst/>
              </a:rPr>
              <a:t>“</a:t>
            </a:r>
          </a:p>
        </p:txBody>
      </p:sp>
      <p:sp>
        <p:nvSpPr>
          <p:cNvPr id="17" name="TextBox 16"/>
          <p:cNvSpPr txBox="1"/>
          <p:nvPr/>
        </p:nvSpPr>
        <p:spPr>
          <a:xfrm>
            <a:off x="9662809" y="30335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dirty="0">
                <a:solidFill>
                  <a:schemeClr val="tx1"/>
                </a:solidFill>
                <a:effectLst/>
              </a:rPr>
              <a:t>”</a:t>
            </a:r>
          </a:p>
        </p:txBody>
      </p:sp>
    </p:spTree>
    <p:extLst>
      <p:ext uri="{BB962C8B-B14F-4D97-AF65-F5344CB8AC3E}">
        <p14:creationId xmlns:p14="http://schemas.microsoft.com/office/powerpoint/2010/main" val="25765411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9" name="Picture 8"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0" name="Picture 9"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1" name="Rectangle 10"/>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4711615"/>
            <a:ext cx="9613862" cy="5885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0320" y="5300149"/>
            <a:ext cx="9613862" cy="50225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2E6D8D9-55A2-4063-B0F3-121F44549695}" type="datetimeFigureOut">
              <a:rPr lang="en-US" smtClean="0"/>
              <a:t>7/4/2024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3575974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4" name="Picture 13"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6" name="Rectangle 15"/>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Title 1"/>
          <p:cNvSpPr>
            <a:spLocks noGrp="1"/>
          </p:cNvSpPr>
          <p:nvPr>
            <p:ph type="title"/>
          </p:nvPr>
        </p:nvSpPr>
        <p:spPr>
          <a:xfrm>
            <a:off x="669222" y="753228"/>
            <a:ext cx="9624960" cy="1080938"/>
          </a:xfrm>
        </p:spPr>
        <p:txBody>
          <a:bodyPr/>
          <a:lstStyle/>
          <a:p>
            <a:r>
              <a:rPr lang="en-US"/>
              <a:t>Click to edit Master title style</a:t>
            </a:r>
            <a:endParaRPr lang="en-US" dirty="0"/>
          </a:p>
        </p:txBody>
      </p:sp>
      <p:sp>
        <p:nvSpPr>
          <p:cNvPr id="7" name="Text Placeholder 2"/>
          <p:cNvSpPr>
            <a:spLocks noGrp="1"/>
          </p:cNvSpPr>
          <p:nvPr>
            <p:ph type="body" idx="1"/>
          </p:nvPr>
        </p:nvSpPr>
        <p:spPr>
          <a:xfrm>
            <a:off x="660946" y="2336873"/>
            <a:ext cx="3070034"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680322" y="3022673"/>
            <a:ext cx="3049702"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3956025" y="233687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3945470" y="3022673"/>
            <a:ext cx="306324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224156" y="2336873"/>
            <a:ext cx="307002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224156" y="3022673"/>
            <a:ext cx="3070025"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D4B24536-994D-4021-A283-9F449C0DB509}" type="datetimeFigureOut">
              <a:rPr lang="en-US" smtClean="0"/>
              <a:t>7/4/2024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32908096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Title 1"/>
          <p:cNvSpPr>
            <a:spLocks noGrp="1"/>
          </p:cNvSpPr>
          <p:nvPr>
            <p:ph type="title"/>
          </p:nvPr>
        </p:nvSpPr>
        <p:spPr>
          <a:xfrm>
            <a:off x="680322" y="753228"/>
            <a:ext cx="9613860" cy="1080938"/>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0318" y="4297503"/>
            <a:ext cx="30497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680318" y="2336873"/>
            <a:ext cx="30497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0318" y="4873765"/>
            <a:ext cx="3049705"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3945471" y="429750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3945470" y="2336873"/>
            <a:ext cx="306324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3944117" y="4873764"/>
            <a:ext cx="306729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230678" y="4297503"/>
            <a:ext cx="30635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230677" y="2336873"/>
            <a:ext cx="30635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230553" y="4873762"/>
            <a:ext cx="3067563"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3CBBBB78-C96F-47B7-AB17-D852CA960AC9}" type="datetimeFigureOut">
              <a:rPr lang="en-US" smtClean="0"/>
              <a:t>7/4/2024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26600586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9" name="Rectangle 8"/>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lvl1pPr algn="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FA3F48C-C7C6-4055-9F49-3777875E72AE}" type="datetimeFigureOut">
              <a:rPr lang="en-US" smtClean="0"/>
              <a:t>7/4/2024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86510527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bwMode="ltGray">
          <a:xfrm rot="5400000">
            <a:off x="8116207" y="1869395"/>
            <a:ext cx="5106988"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rot="5400000">
            <a:off x="9868202" y="5372403"/>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0129231" y="609597"/>
            <a:ext cx="1073802" cy="435376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0322" y="609597"/>
            <a:ext cx="8870004" cy="532658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6807126" y="5936187"/>
            <a:ext cx="2743200" cy="365125"/>
          </a:xfrm>
        </p:spPr>
        <p:txBody>
          <a:bodyPr/>
          <a:lstStyle/>
          <a:p>
            <a:fld id="{6178E61D-D431-422C-9764-11DAFE33AB63}" type="datetimeFigureOut">
              <a:rPr lang="en-US" smtClean="0"/>
              <a:t>7/4/2024</a:t>
            </a:fld>
            <a:endParaRPr lang="en-US" dirty="0"/>
          </a:p>
        </p:txBody>
      </p:sp>
      <p:sp>
        <p:nvSpPr>
          <p:cNvPr id="5" name="Footer Placeholder 4"/>
          <p:cNvSpPr>
            <a:spLocks noGrp="1"/>
          </p:cNvSpPr>
          <p:nvPr>
            <p:ph type="ftr" sz="quarter" idx="11"/>
          </p:nvPr>
        </p:nvSpPr>
        <p:spPr>
          <a:xfrm>
            <a:off x="680321" y="5936188"/>
            <a:ext cx="6126805" cy="365125"/>
          </a:xfrm>
        </p:spPr>
        <p:txBody>
          <a:bodyPr/>
          <a:lstStyle/>
          <a:p>
            <a:endParaRPr lang="en-US" dirty="0"/>
          </a:p>
        </p:txBody>
      </p:sp>
      <p:sp>
        <p:nvSpPr>
          <p:cNvPr id="6" name="Slide Number Placeholder 5"/>
          <p:cNvSpPr>
            <a:spLocks noGrp="1"/>
          </p:cNvSpPr>
          <p:nvPr>
            <p:ph type="sldNum" sz="quarter" idx="12"/>
          </p:nvPr>
        </p:nvSpPr>
        <p:spPr>
          <a:xfrm>
            <a:off x="10097550" y="5398633"/>
            <a:ext cx="1154151" cy="1090789"/>
          </a:xfrm>
        </p:spPr>
        <p:txBody>
          <a:bodyPr anchor="t"/>
          <a:lstStyle>
            <a:lvl1pPr algn="ctr">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8673653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6" descr="hashOverlay-FullResolve.png"/>
          <p:cNvPicPr>
            <a:picLocks noChangeAspect="1"/>
          </p:cNvPicPr>
          <p:nvPr/>
        </p:nvPicPr>
        <p:blipFill>
          <a:blip r:embed="rId19">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80321" y="753228"/>
            <a:ext cx="9613861" cy="108093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0321" y="2336873"/>
            <a:ext cx="9613861" cy="359931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0981" y="5936187"/>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9D6E9DEC-419B-4CC5-A080-3B06BD5A8291}" type="datetimeFigureOut">
              <a:rPr lang="en-US" smtClean="0"/>
              <a:t>7/4/2024</a:t>
            </a:fld>
            <a:endParaRPr lang="en-US" dirty="0"/>
          </a:p>
        </p:txBody>
      </p:sp>
      <p:sp>
        <p:nvSpPr>
          <p:cNvPr id="5" name="Footer Placeholder 4"/>
          <p:cNvSpPr>
            <a:spLocks noGrp="1"/>
          </p:cNvSpPr>
          <p:nvPr>
            <p:ph type="ftr" sz="quarter" idx="3"/>
          </p:nvPr>
        </p:nvSpPr>
        <p:spPr>
          <a:xfrm>
            <a:off x="680321" y="5936188"/>
            <a:ext cx="687066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729455" y="753227"/>
            <a:ext cx="1154151" cy="1090789"/>
          </a:xfrm>
          <a:prstGeom prst="rect">
            <a:avLst/>
          </a:prstGeom>
        </p:spPr>
        <p:txBody>
          <a:bodyPr vert="horz" lIns="91440" tIns="45720" rIns="91440" bIns="45720" rtlCol="0" anchor="ctr"/>
          <a:lstStyle>
            <a:lvl1pPr algn="l">
              <a:defRPr sz="3600">
                <a:solidFill>
                  <a:schemeClr val="tx1">
                    <a:tint val="75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522916384"/>
      </p:ext>
    </p:extLst>
  </p:cSld>
  <p:clrMap bg1="dk1" tx1="lt1" bg2="dk2" tx2="lt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Lst>
  <p:hf sldNum="0" hdr="0" ftr="0" dt="0"/>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2.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image" Target="../media/image5.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16.jpe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7.xml"/><Relationship Id="rId1" Type="http://schemas.openxmlformats.org/officeDocument/2006/relationships/slideLayout" Target="../slideLayouts/slideLayout6.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6.xml"/><Relationship Id="rId4" Type="http://schemas.openxmlformats.org/officeDocument/2006/relationships/image" Target="../media/image18.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6.xml"/><Relationship Id="rId4" Type="http://schemas.openxmlformats.org/officeDocument/2006/relationships/image" Target="../media/image20.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21.pn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6.xml"/><Relationship Id="rId5" Type="http://schemas.openxmlformats.org/officeDocument/2006/relationships/image" Target="../media/image22.png"/><Relationship Id="rId4" Type="http://schemas.openxmlformats.org/officeDocument/2006/relationships/image" Target="../media/image21.pn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24.jpeg"/><Relationship Id="rId4" Type="http://schemas.openxmlformats.org/officeDocument/2006/relationships/image" Target="../media/image23.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28.jpe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27.jpeg"/><Relationship Id="rId5" Type="http://schemas.openxmlformats.org/officeDocument/2006/relationships/image" Target="../media/image26.jpeg"/><Relationship Id="rId4" Type="http://schemas.openxmlformats.org/officeDocument/2006/relationships/image" Target="../media/image25.jpe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29.JPG"/><Relationship Id="rId4" Type="http://schemas.openxmlformats.org/officeDocument/2006/relationships/image" Target="../media/image22.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6.xml"/><Relationship Id="rId1" Type="http://schemas.openxmlformats.org/officeDocument/2006/relationships/vmlDrawing" Target="../drawings/vmlDrawing1.vml"/><Relationship Id="rId5" Type="http://schemas.openxmlformats.org/officeDocument/2006/relationships/image" Target="../media/image30.emf"/><Relationship Id="rId4" Type="http://schemas.openxmlformats.org/officeDocument/2006/relationships/package" Target="../embeddings/Microsoft_Word_Document.docx"/></Relationships>
</file>

<file path=ppt/slides/_rels/slide17.xml.rels><?xml version="1.0" encoding="UTF-8" standalone="yes"?>
<Relationships xmlns="http://schemas.openxmlformats.org/package/2006/relationships"><Relationship Id="rId3" Type="http://schemas.openxmlformats.org/officeDocument/2006/relationships/hyperlink" Target="https://summerreadingchallenge.org.uk/" TargetMode="External"/><Relationship Id="rId7" Type="http://schemas.openxmlformats.org/officeDocument/2006/relationships/image" Target="../media/image32.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31.png"/><Relationship Id="rId5" Type="http://schemas.openxmlformats.org/officeDocument/2006/relationships/image" Target="../media/image5.png"/><Relationship Id="rId4" Type="http://schemas.openxmlformats.org/officeDocument/2006/relationships/image" Target="../media/image22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latin typeface="Arial" panose="020B0604020202020204" pitchFamily="34" charset="0"/>
                <a:cs typeface="Arial" panose="020B0604020202020204" pitchFamily="34" charset="0"/>
              </a:rPr>
              <a:t>Welcome Evening</a:t>
            </a:r>
          </a:p>
        </p:txBody>
      </p:sp>
      <p:sp>
        <p:nvSpPr>
          <p:cNvPr id="3" name="Subtitle 2"/>
          <p:cNvSpPr>
            <a:spLocks noGrp="1"/>
          </p:cNvSpPr>
          <p:nvPr>
            <p:ph type="subTitle" idx="1"/>
          </p:nvPr>
        </p:nvSpPr>
        <p:spPr>
          <a:xfrm>
            <a:off x="680322" y="4394039"/>
            <a:ext cx="9169072" cy="2111264"/>
          </a:xfrm>
        </p:spPr>
        <p:txBody>
          <a:bodyPr>
            <a:normAutofit/>
          </a:bodyPr>
          <a:lstStyle/>
          <a:p>
            <a:r>
              <a:rPr lang="en-GB" sz="2400" dirty="0">
                <a:latin typeface="Arial" panose="020B0604020202020204" pitchFamily="34" charset="0"/>
                <a:cs typeface="Arial" panose="020B0604020202020204" pitchFamily="34" charset="0"/>
              </a:rPr>
              <a:t>Welcome to Year 5 at Launde Primary School </a:t>
            </a:r>
          </a:p>
          <a:p>
            <a:r>
              <a:rPr lang="en-GB" sz="2400" dirty="0">
                <a:latin typeface="Arial" panose="020B0604020202020204" pitchFamily="34" charset="0"/>
                <a:cs typeface="Arial" panose="020B0604020202020204" pitchFamily="34" charset="0"/>
              </a:rPr>
              <a:t>2024-25</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52920" y="2636779"/>
            <a:ext cx="1346056" cy="1561425"/>
          </a:xfrm>
          <a:prstGeom prst="rect">
            <a:avLst/>
          </a:prstGeom>
        </p:spPr>
      </p:pic>
    </p:spTree>
    <p:extLst>
      <p:ext uri="{BB962C8B-B14F-4D97-AF65-F5344CB8AC3E}">
        <p14:creationId xmlns:p14="http://schemas.microsoft.com/office/powerpoint/2010/main" val="23133588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dirty="0">
                <a:latin typeface="Arial" panose="020B0604020202020204" pitchFamily="34" charset="0"/>
                <a:cs typeface="Arial" panose="020B0604020202020204" pitchFamily="34" charset="0"/>
              </a:rPr>
              <a:t>Staff Introductions</a:t>
            </a:r>
          </a:p>
        </p:txBody>
      </p:sp>
      <p:sp>
        <p:nvSpPr>
          <p:cNvPr id="3" name="Content Placeholder 2"/>
          <p:cNvSpPr txBox="1">
            <a:spLocks/>
          </p:cNvSpPr>
          <p:nvPr/>
        </p:nvSpPr>
        <p:spPr>
          <a:xfrm>
            <a:off x="680321" y="2619536"/>
            <a:ext cx="9613861" cy="359931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a:lstStyle>
          <a:p>
            <a:r>
              <a:rPr lang="en-GB" dirty="0">
                <a:latin typeface="Arial" panose="020B0604020202020204" pitchFamily="34" charset="0"/>
                <a:cs typeface="Arial" panose="020B0604020202020204" pitchFamily="34" charset="0"/>
              </a:rPr>
              <a:t>Speedwell    	Miss Patel</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Rivendell 		Mrs Johal</a:t>
            </a:r>
          </a:p>
          <a:p>
            <a:pPr marL="0" indent="0">
              <a:buFont typeface="Arial" panose="020B0604020202020204" pitchFamily="34" charset="0"/>
              <a:buNone/>
            </a:pP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Strath</a:t>
            </a:r>
            <a:r>
              <a:rPr lang="en-GB" dirty="0">
                <a:latin typeface="Arial" panose="020B0604020202020204" pitchFamily="34" charset="0"/>
                <a:cs typeface="Arial" panose="020B0604020202020204" pitchFamily="34" charset="0"/>
              </a:rPr>
              <a:t> Avon	 	Mr Frost</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pic>
        <p:nvPicPr>
          <p:cNvPr id="5" name="Picture 4" descr="Text&#10;&#10;Description automatically generated">
            <a:extLst>
              <a:ext uri="{FF2B5EF4-FFF2-40B4-BE49-F238E27FC236}">
                <a16:creationId xmlns:a16="http://schemas.microsoft.com/office/drawing/2014/main" id="{6252FCD8-BA7A-4FA7-8B56-1307DA25439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Tree>
    <p:extLst>
      <p:ext uri="{BB962C8B-B14F-4D97-AF65-F5344CB8AC3E}">
        <p14:creationId xmlns:p14="http://schemas.microsoft.com/office/powerpoint/2010/main" val="22753642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Partnership</a:t>
            </a:r>
          </a:p>
        </p:txBody>
      </p:sp>
      <p:sp>
        <p:nvSpPr>
          <p:cNvPr id="3" name="Content Placeholder 2"/>
          <p:cNvSpPr>
            <a:spLocks noGrp="1"/>
          </p:cNvSpPr>
          <p:nvPr>
            <p:ph idx="1"/>
          </p:nvPr>
        </p:nvSpPr>
        <p:spPr>
          <a:xfrm>
            <a:off x="680321" y="2505456"/>
            <a:ext cx="6916233" cy="3599316"/>
          </a:xfrm>
        </p:spPr>
        <p:txBody>
          <a:bodyPr>
            <a:normAutofit lnSpcReduction="10000"/>
          </a:bodyPr>
          <a:lstStyle/>
          <a:p>
            <a:pPr marL="0" indent="0">
              <a:buNone/>
            </a:pPr>
            <a:r>
              <a:rPr lang="en-GB" sz="2600" dirty="0"/>
              <a:t>We hope your child is looking forward to their transition into </a:t>
            </a:r>
            <a:r>
              <a:rPr lang="en-GB" sz="2600"/>
              <a:t>Year 5.  </a:t>
            </a:r>
            <a:endParaRPr lang="en-GB" sz="2600" dirty="0"/>
          </a:p>
          <a:p>
            <a:pPr marL="0" indent="0">
              <a:buNone/>
            </a:pPr>
            <a:endParaRPr lang="en-GB" sz="2600" dirty="0"/>
          </a:p>
          <a:p>
            <a:pPr marL="0" indent="0">
              <a:buNone/>
            </a:pPr>
            <a:r>
              <a:rPr lang="en-GB" sz="2600" dirty="0"/>
              <a:t>Your child’s wellbeing is our first priority and we want to ensure that they feel happy and safe coming into school. </a:t>
            </a:r>
          </a:p>
          <a:p>
            <a:pPr marL="0" indent="0">
              <a:buNone/>
            </a:pPr>
            <a:endParaRPr lang="en-GB" sz="2600" dirty="0"/>
          </a:p>
          <a:p>
            <a:pPr marL="0" indent="0">
              <a:buNone/>
            </a:pPr>
            <a:r>
              <a:rPr lang="en-GB" sz="2600" dirty="0"/>
              <a:t>You are always welcome to speak with us. W</a:t>
            </a:r>
            <a:r>
              <a:rPr lang="en-GB" sz="2600" dirty="0">
                <a:latin typeface="+mj-lt"/>
              </a:rPr>
              <a:t>e are here to support you and your child. </a:t>
            </a:r>
          </a:p>
          <a:p>
            <a:pPr marL="0" indent="0">
              <a:buNone/>
            </a:pPr>
            <a:endParaRPr lang="en-GB" dirty="0"/>
          </a:p>
          <a:p>
            <a:pPr marL="0" indent="0">
              <a:buNone/>
            </a:pPr>
            <a:endParaRPr lang="en-GB" dirty="0">
              <a:latin typeface="Arial" panose="020B0604020202020204" pitchFamily="34" charset="0"/>
              <a:cs typeface="Arial" panose="020B0604020202020204" pitchFamily="34" charset="0"/>
            </a:endParaRPr>
          </a:p>
          <a:p>
            <a:pPr marL="0" indent="0">
              <a:buNone/>
            </a:pPr>
            <a:endParaRPr lang="en-GB" dirty="0"/>
          </a:p>
          <a:p>
            <a:pPr marL="0" indent="0">
              <a:buNone/>
            </a:pPr>
            <a:endParaRPr lang="en-GB" dirty="0"/>
          </a:p>
          <a:p>
            <a:pPr marL="0" indent="0">
              <a:buNone/>
            </a:pPr>
            <a:endParaRPr lang="en-GB" dirty="0"/>
          </a:p>
        </p:txBody>
      </p:sp>
      <p:pic>
        <p:nvPicPr>
          <p:cNvPr id="4" name="Picture 3">
            <a:extLst>
              <a:ext uri="{FF2B5EF4-FFF2-40B4-BE49-F238E27FC236}">
                <a16:creationId xmlns:a16="http://schemas.microsoft.com/office/drawing/2014/main" id="{356C8ED7-E52A-4DF6-9DB7-3F61F1E7CCA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pic>
        <p:nvPicPr>
          <p:cNvPr id="1026" name="Picture 2" descr="Pin on Stick People">
            <a:extLst>
              <a:ext uri="{FF2B5EF4-FFF2-40B4-BE49-F238E27FC236}">
                <a16:creationId xmlns:a16="http://schemas.microsoft.com/office/drawing/2014/main" id="{70977F30-C027-429A-865F-0834E1AED74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01556" y="3062884"/>
            <a:ext cx="4135659" cy="22423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02734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4785" y="753228"/>
            <a:ext cx="9613861" cy="1080938"/>
          </a:xfrm>
        </p:spPr>
        <p:txBody>
          <a:bodyPr>
            <a:normAutofit/>
          </a:bodyPr>
          <a:lstStyle/>
          <a:p>
            <a:r>
              <a:rPr lang="en-GB" sz="4000" dirty="0">
                <a:latin typeface="Arial" panose="020B0604020202020204" pitchFamily="34" charset="0"/>
                <a:cs typeface="Arial" panose="020B0604020202020204" pitchFamily="34" charset="0"/>
              </a:rPr>
              <a:t>Developing their Character</a:t>
            </a:r>
          </a:p>
        </p:txBody>
      </p:sp>
      <p:sp>
        <p:nvSpPr>
          <p:cNvPr id="3" name="Content Placeholder 2"/>
          <p:cNvSpPr>
            <a:spLocks noGrp="1"/>
          </p:cNvSpPr>
          <p:nvPr>
            <p:ph idx="1"/>
          </p:nvPr>
        </p:nvSpPr>
        <p:spPr>
          <a:xfrm>
            <a:off x="212104" y="2107355"/>
            <a:ext cx="11624439" cy="4554110"/>
          </a:xfrm>
        </p:spPr>
        <p:txBody>
          <a:bodyPr vert="horz" lIns="91440" tIns="45720" rIns="91440" bIns="45720" rtlCol="0" anchor="t">
            <a:normAutofit fontScale="92500"/>
          </a:bodyPr>
          <a:lstStyle/>
          <a:p>
            <a:pPr marL="0" indent="0">
              <a:buNone/>
            </a:pPr>
            <a:r>
              <a:rPr lang="en-GB" sz="2600" dirty="0">
                <a:latin typeface="Arial" panose="020B0604020202020204" pitchFamily="34" charset="0"/>
                <a:cs typeface="Arial" panose="020B0604020202020204" pitchFamily="34" charset="0"/>
              </a:rPr>
              <a:t>It is important to develop the children’s characters through the curriculum we teach.</a:t>
            </a:r>
          </a:p>
          <a:p>
            <a:pPr marL="0" indent="0">
              <a:buNone/>
            </a:pPr>
            <a:r>
              <a:rPr lang="en-GB" sz="2600" dirty="0">
                <a:latin typeface="Arial" panose="020B0604020202020204" pitchFamily="34" charset="0"/>
                <a:cs typeface="Arial" panose="020B0604020202020204" pitchFamily="34" charset="0"/>
              </a:rPr>
              <a:t>These are some of the personality traits endeavour to develop:</a:t>
            </a:r>
          </a:p>
          <a:p>
            <a:pPr marL="0" indent="0">
              <a:buNone/>
            </a:pPr>
            <a:endParaRPr lang="en-GB" sz="2600" dirty="0">
              <a:latin typeface="Arial" panose="020B0604020202020204" pitchFamily="34" charset="0"/>
              <a:cs typeface="Arial" panose="020B0604020202020204" pitchFamily="34" charset="0"/>
            </a:endParaRPr>
          </a:p>
          <a:p>
            <a:r>
              <a:rPr lang="en-GB" sz="2600" dirty="0">
                <a:latin typeface="Arial" panose="020B0604020202020204" pitchFamily="34" charset="0"/>
                <a:cs typeface="Arial" panose="020B0604020202020204" pitchFamily="34" charset="0"/>
              </a:rPr>
              <a:t>Independence</a:t>
            </a:r>
          </a:p>
          <a:p>
            <a:r>
              <a:rPr lang="en-GB" sz="2600" dirty="0">
                <a:latin typeface="Arial" panose="020B0604020202020204" pitchFamily="34" charset="0"/>
                <a:cs typeface="Arial" panose="020B0604020202020204" pitchFamily="34" charset="0"/>
              </a:rPr>
              <a:t>Positive attitude to learning</a:t>
            </a:r>
          </a:p>
          <a:p>
            <a:r>
              <a:rPr lang="en-GB" sz="2600" dirty="0">
                <a:latin typeface="Arial" panose="020B0604020202020204" pitchFamily="34" charset="0"/>
                <a:cs typeface="Arial" panose="020B0604020202020204" pitchFamily="34" charset="0"/>
              </a:rPr>
              <a:t>Adaptation to different situations</a:t>
            </a:r>
          </a:p>
          <a:p>
            <a:r>
              <a:rPr lang="en-GB" sz="2600" dirty="0">
                <a:latin typeface="Arial" panose="020B0604020202020204" pitchFamily="34" charset="0"/>
                <a:cs typeface="Arial" panose="020B0604020202020204" pitchFamily="34" charset="0"/>
              </a:rPr>
              <a:t>Good communication</a:t>
            </a:r>
          </a:p>
          <a:p>
            <a:r>
              <a:rPr lang="en-GB" sz="2600" dirty="0">
                <a:latin typeface="Arial" panose="020B0604020202020204" pitchFamily="34" charset="0"/>
                <a:cs typeface="Arial" panose="020B0604020202020204" pitchFamily="34" charset="0"/>
              </a:rPr>
              <a:t>Sense of pride</a:t>
            </a:r>
          </a:p>
          <a:p>
            <a:r>
              <a:rPr lang="en-GB" sz="2600" dirty="0">
                <a:latin typeface="Arial" panose="020B0604020202020204" pitchFamily="34" charset="0"/>
                <a:cs typeface="Arial" panose="020B0604020202020204" pitchFamily="34" charset="0"/>
              </a:rPr>
              <a:t>Resilience</a:t>
            </a:r>
          </a:p>
          <a:p>
            <a:r>
              <a:rPr lang="en-GB" sz="2600" dirty="0">
                <a:latin typeface="Arial" panose="020B0604020202020204" pitchFamily="34" charset="0"/>
                <a:cs typeface="Arial" panose="020B0604020202020204" pitchFamily="34" charset="0"/>
              </a:rPr>
              <a:t>Taking responsibility</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pic>
        <p:nvPicPr>
          <p:cNvPr id="5" name="Picture 5" descr="A screenshot of a cell phone&#10;&#10;Description generated with very high confidence">
            <a:extLst>
              <a:ext uri="{FF2B5EF4-FFF2-40B4-BE49-F238E27FC236}">
                <a16:creationId xmlns:a16="http://schemas.microsoft.com/office/drawing/2014/main" id="{E606ABB2-1E36-46A0-AF0A-B4E1DD9AB1BB}"/>
              </a:ext>
            </a:extLst>
          </p:cNvPr>
          <p:cNvPicPr>
            <a:picLocks noChangeAspect="1"/>
          </p:cNvPicPr>
          <p:nvPr/>
        </p:nvPicPr>
        <p:blipFill>
          <a:blip r:embed="rId4"/>
          <a:stretch>
            <a:fillRect/>
          </a:stretch>
        </p:blipFill>
        <p:spPr>
          <a:xfrm>
            <a:off x="5487251" y="3585651"/>
            <a:ext cx="3161686" cy="2780698"/>
          </a:xfrm>
          <a:prstGeom prst="rect">
            <a:avLst/>
          </a:prstGeom>
        </p:spPr>
      </p:pic>
      <p:pic>
        <p:nvPicPr>
          <p:cNvPr id="6" name="Picture 13" descr="A screenshot of a cell phone&#10;&#10;Description generated with very high confidence">
            <a:extLst>
              <a:ext uri="{FF2B5EF4-FFF2-40B4-BE49-F238E27FC236}">
                <a16:creationId xmlns:a16="http://schemas.microsoft.com/office/drawing/2014/main" id="{95FAA035-015E-479C-8D50-B74F3EF87BFA}"/>
              </a:ext>
            </a:extLst>
          </p:cNvPr>
          <p:cNvPicPr>
            <a:picLocks noChangeAspect="1"/>
          </p:cNvPicPr>
          <p:nvPr/>
        </p:nvPicPr>
        <p:blipFill>
          <a:blip r:embed="rId5"/>
          <a:stretch>
            <a:fillRect/>
          </a:stretch>
        </p:blipFill>
        <p:spPr>
          <a:xfrm>
            <a:off x="8883531" y="3579698"/>
            <a:ext cx="3031210" cy="2786651"/>
          </a:xfrm>
          <a:prstGeom prst="rect">
            <a:avLst/>
          </a:prstGeom>
        </p:spPr>
      </p:pic>
    </p:spTree>
    <p:extLst>
      <p:ext uri="{BB962C8B-B14F-4D97-AF65-F5344CB8AC3E}">
        <p14:creationId xmlns:p14="http://schemas.microsoft.com/office/powerpoint/2010/main" val="29665936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dirty="0">
                <a:latin typeface="Arial" panose="020B0604020202020204" pitchFamily="34" charset="0"/>
                <a:cs typeface="Arial" panose="020B0604020202020204" pitchFamily="34" charset="0"/>
              </a:rPr>
              <a:t>Equipment and Uniform</a:t>
            </a:r>
          </a:p>
        </p:txBody>
      </p:sp>
      <p:sp>
        <p:nvSpPr>
          <p:cNvPr id="3" name="Content Placeholder 2"/>
          <p:cNvSpPr>
            <a:spLocks noGrp="1"/>
          </p:cNvSpPr>
          <p:nvPr>
            <p:ph idx="1"/>
          </p:nvPr>
        </p:nvSpPr>
        <p:spPr>
          <a:xfrm>
            <a:off x="153580" y="2054086"/>
            <a:ext cx="7161620" cy="4678017"/>
          </a:xfrm>
        </p:spPr>
        <p:txBody>
          <a:bodyPr>
            <a:normAutofit fontScale="25000" lnSpcReduction="20000"/>
          </a:bodyPr>
          <a:lstStyle/>
          <a:p>
            <a:pPr>
              <a:lnSpc>
                <a:spcPct val="120000"/>
              </a:lnSpc>
            </a:pPr>
            <a:r>
              <a:rPr lang="en-GB" sz="8000" dirty="0">
                <a:latin typeface="Arial" panose="020B0604020202020204" pitchFamily="34" charset="0"/>
                <a:ea typeface="Times New Roman" panose="02020603050405020304" pitchFamily="18" charset="0"/>
                <a:cs typeface="Arial" panose="020B0604020202020204" pitchFamily="34" charset="0"/>
              </a:rPr>
              <a:t>School uniform has been updated – white polo t-shirts, red jumpers or cardigans and trousers/skirts can be </a:t>
            </a:r>
            <a:r>
              <a:rPr lang="en-GB" sz="8000" b="1" dirty="0">
                <a:latin typeface="Arial" panose="020B0604020202020204" pitchFamily="34" charset="0"/>
                <a:ea typeface="Times New Roman" panose="02020603050405020304" pitchFamily="18" charset="0"/>
                <a:cs typeface="Arial" panose="020B0604020202020204" pitchFamily="34" charset="0"/>
              </a:rPr>
              <a:t>black, grey or navy</a:t>
            </a:r>
            <a:r>
              <a:rPr lang="en-GB" sz="8000" dirty="0">
                <a:latin typeface="Arial" panose="020B0604020202020204" pitchFamily="34" charset="0"/>
                <a:ea typeface="Times New Roman" panose="02020603050405020304" pitchFamily="18" charset="0"/>
                <a:cs typeface="Arial" panose="020B0604020202020204" pitchFamily="34" charset="0"/>
              </a:rPr>
              <a:t>.</a:t>
            </a:r>
          </a:p>
          <a:p>
            <a:pPr>
              <a:lnSpc>
                <a:spcPct val="120000"/>
              </a:lnSpc>
            </a:pPr>
            <a:r>
              <a:rPr lang="en-GB" sz="8000" dirty="0">
                <a:latin typeface="Arial" panose="020B0604020202020204" pitchFamily="34" charset="0"/>
                <a:ea typeface="Times New Roman" panose="02020603050405020304" pitchFamily="18" charset="0"/>
                <a:cs typeface="Arial" panose="020B0604020202020204" pitchFamily="34" charset="0"/>
              </a:rPr>
              <a:t>Each child will have access to equipment and resources at school, nothing needs to be brought in from home</a:t>
            </a:r>
          </a:p>
          <a:p>
            <a:pPr>
              <a:lnSpc>
                <a:spcPct val="120000"/>
              </a:lnSpc>
            </a:pPr>
            <a:r>
              <a:rPr lang="en-GB" sz="8000" dirty="0">
                <a:latin typeface="Arial" panose="020B0604020202020204" pitchFamily="34" charset="0"/>
                <a:ea typeface="Times New Roman" panose="02020603050405020304" pitchFamily="18" charset="0"/>
                <a:cs typeface="Arial" panose="020B0604020202020204" pitchFamily="34" charset="0"/>
              </a:rPr>
              <a:t>Please ensure all clothes are labelled with your child’s name – very important!</a:t>
            </a:r>
          </a:p>
          <a:p>
            <a:pPr>
              <a:lnSpc>
                <a:spcPct val="120000"/>
              </a:lnSpc>
            </a:pPr>
            <a:r>
              <a:rPr lang="en-GB" sz="8000" dirty="0">
                <a:latin typeface="Arial" panose="020B0604020202020204" pitchFamily="34" charset="0"/>
                <a:ea typeface="Times New Roman" panose="02020603050405020304" pitchFamily="18" charset="0"/>
                <a:cs typeface="Arial" panose="020B0604020202020204" pitchFamily="34" charset="0"/>
              </a:rPr>
              <a:t>Book bags (not backpacks please)</a:t>
            </a:r>
          </a:p>
          <a:p>
            <a:pPr>
              <a:lnSpc>
                <a:spcPct val="120000"/>
              </a:lnSpc>
            </a:pPr>
            <a:r>
              <a:rPr lang="en-GB" sz="8000" dirty="0">
                <a:latin typeface="Arial" panose="020B0604020202020204" pitchFamily="34" charset="0"/>
                <a:ea typeface="Times New Roman" panose="02020603050405020304" pitchFamily="18" charset="0"/>
                <a:cs typeface="Arial" panose="020B0604020202020204" pitchFamily="34" charset="0"/>
              </a:rPr>
              <a:t>Black shoes - branded trainers are not to be worn</a:t>
            </a:r>
          </a:p>
          <a:p>
            <a:pPr>
              <a:lnSpc>
                <a:spcPct val="120000"/>
              </a:lnSpc>
            </a:pPr>
            <a:r>
              <a:rPr lang="en-GB" sz="8000" dirty="0">
                <a:latin typeface="Arial" panose="020B0604020202020204" pitchFamily="34" charset="0"/>
                <a:ea typeface="Times New Roman" panose="02020603050405020304" pitchFamily="18" charset="0"/>
                <a:cs typeface="Arial" panose="020B0604020202020204" pitchFamily="34" charset="0"/>
              </a:rPr>
              <a:t>There should be no jewellery, nail varnish or hair accessories worn</a:t>
            </a:r>
          </a:p>
          <a:p>
            <a:pPr>
              <a:lnSpc>
                <a:spcPct val="120000"/>
              </a:lnSpc>
            </a:pPr>
            <a:r>
              <a:rPr lang="en-GB" sz="8000" dirty="0">
                <a:latin typeface="Arial" panose="020B0604020202020204" pitchFamily="34" charset="0"/>
                <a:ea typeface="Times New Roman" panose="02020603050405020304" pitchFamily="18" charset="0"/>
                <a:cs typeface="Arial" panose="020B0604020202020204" pitchFamily="34" charset="0"/>
              </a:rPr>
              <a:t>All long hair should be tied up with a simple bobble</a:t>
            </a:r>
          </a:p>
          <a:p>
            <a:pPr>
              <a:spcAft>
                <a:spcPts val="0"/>
              </a:spcAft>
            </a:pPr>
            <a:endParaRPr lang="en-GB" sz="2800" dirty="0">
              <a:latin typeface="Arial" panose="020B0604020202020204" pitchFamily="34" charset="0"/>
              <a:ea typeface="Times New Roman" panose="02020603050405020304" pitchFamily="18" charset="0"/>
              <a:cs typeface="Arial" panose="020B0604020202020204" pitchFamily="34" charset="0"/>
            </a:endParaRPr>
          </a:p>
        </p:txBody>
      </p:sp>
      <p:pic>
        <p:nvPicPr>
          <p:cNvPr id="5" name="Picture 4"/>
          <p:cNvPicPr>
            <a:picLocks noChangeAspect="1"/>
          </p:cNvPicPr>
          <p:nvPr/>
        </p:nvPicPr>
        <p:blipFill rotWithShape="1">
          <a:blip r:embed="rId3"/>
          <a:srcRect l="36059" t="31824" r="25294" b="18899"/>
          <a:stretch/>
        </p:blipFill>
        <p:spPr>
          <a:xfrm>
            <a:off x="7528334" y="2054086"/>
            <a:ext cx="1774688" cy="3465449"/>
          </a:xfrm>
          <a:prstGeom prst="rect">
            <a:avLst/>
          </a:prstGeom>
        </p:spPr>
      </p:pic>
      <p:pic>
        <p:nvPicPr>
          <p:cNvPr id="6" name="Picture 5"/>
          <p:cNvPicPr>
            <a:picLocks noChangeAspect="1"/>
          </p:cNvPicPr>
          <p:nvPr/>
        </p:nvPicPr>
        <p:blipFill rotWithShape="1">
          <a:blip r:embed="rId4"/>
          <a:srcRect l="33781" t="34178" r="29873" b="18590"/>
          <a:stretch/>
        </p:blipFill>
        <p:spPr>
          <a:xfrm>
            <a:off x="9705805" y="2054086"/>
            <a:ext cx="1745213" cy="3465449"/>
          </a:xfrm>
          <a:prstGeom prst="rect">
            <a:avLst/>
          </a:prstGeom>
        </p:spPr>
      </p:pic>
      <p:pic>
        <p:nvPicPr>
          <p:cNvPr id="12" name="Picture 11">
            <a:extLst>
              <a:ext uri="{FF2B5EF4-FFF2-40B4-BE49-F238E27FC236}">
                <a16:creationId xmlns:a16="http://schemas.microsoft.com/office/drawing/2014/main" id="{C016B18B-B9B0-4815-B5C1-7F671E64162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pic>
        <p:nvPicPr>
          <p:cNvPr id="8" name="Picture 4" descr="Launde Primary Crew Neck Sweatshirt w/Logo">
            <a:extLst>
              <a:ext uri="{FF2B5EF4-FFF2-40B4-BE49-F238E27FC236}">
                <a16:creationId xmlns:a16="http://schemas.microsoft.com/office/drawing/2014/main" id="{D3BA1154-4B0F-4F6C-9DF2-C17BA6034FE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20958581">
            <a:off x="8114584" y="4865354"/>
            <a:ext cx="1835237" cy="1839922"/>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6" descr="Red School Sweatshirt - Crew Neck">
            <a:extLst>
              <a:ext uri="{FF2B5EF4-FFF2-40B4-BE49-F238E27FC236}">
                <a16:creationId xmlns:a16="http://schemas.microsoft.com/office/drawing/2014/main" id="{54583D8D-9814-4C2D-AE78-65102A2811C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833494">
            <a:off x="9708763" y="4879469"/>
            <a:ext cx="1597137" cy="15971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03260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dirty="0">
                <a:latin typeface="Arial" panose="020B0604020202020204" pitchFamily="34" charset="0"/>
                <a:cs typeface="Arial" panose="020B0604020202020204" pitchFamily="34" charset="0"/>
              </a:rPr>
              <a:t>PE Kit</a:t>
            </a:r>
          </a:p>
        </p:txBody>
      </p:sp>
      <p:sp>
        <p:nvSpPr>
          <p:cNvPr id="3" name="Content Placeholder 2"/>
          <p:cNvSpPr>
            <a:spLocks noGrp="1"/>
          </p:cNvSpPr>
          <p:nvPr>
            <p:ph idx="1"/>
          </p:nvPr>
        </p:nvSpPr>
        <p:spPr>
          <a:xfrm>
            <a:off x="238010" y="2077387"/>
            <a:ext cx="5088008" cy="4364178"/>
          </a:xfrm>
        </p:spPr>
        <p:txBody>
          <a:bodyPr>
            <a:normAutofit fontScale="92500" lnSpcReduction="10000"/>
          </a:bodyPr>
          <a:lstStyle/>
          <a:p>
            <a:pPr marL="0" indent="0">
              <a:buNone/>
            </a:pPr>
            <a:r>
              <a:rPr lang="en-GB" dirty="0">
                <a:latin typeface="Arial" panose="020B0604020202020204" pitchFamily="34" charset="0"/>
                <a:ea typeface="Times New Roman" panose="02020603050405020304" pitchFamily="18" charset="0"/>
                <a:cs typeface="Arial" panose="020B0604020202020204" pitchFamily="34" charset="0"/>
              </a:rPr>
              <a:t>P.E. kit will need to be worn on the days that your child has PE. </a:t>
            </a:r>
          </a:p>
          <a:p>
            <a:pPr marL="0" indent="0">
              <a:buNone/>
            </a:pPr>
            <a:r>
              <a:rPr lang="en-GB" dirty="0">
                <a:latin typeface="Arial" panose="020B0604020202020204" pitchFamily="34" charset="0"/>
                <a:ea typeface="Times New Roman" panose="02020603050405020304" pitchFamily="18" charset="0"/>
                <a:cs typeface="Arial" panose="020B0604020202020204" pitchFamily="34" charset="0"/>
              </a:rPr>
              <a:t>The children should come to school in their PE kits:</a:t>
            </a:r>
          </a:p>
          <a:p>
            <a:r>
              <a:rPr lang="en-GB" dirty="0">
                <a:latin typeface="Arial" panose="020B0604020202020204" pitchFamily="34" charset="0"/>
                <a:ea typeface="Times New Roman" panose="02020603050405020304" pitchFamily="18" charset="0"/>
                <a:cs typeface="Arial" panose="020B0604020202020204" pitchFamily="34" charset="0"/>
              </a:rPr>
              <a:t>Red/white T/polo shirt, sweat shirt</a:t>
            </a:r>
          </a:p>
          <a:p>
            <a:r>
              <a:rPr lang="en-GB" dirty="0">
                <a:latin typeface="Arial" panose="020B0604020202020204" pitchFamily="34" charset="0"/>
                <a:ea typeface="Times New Roman" panose="02020603050405020304" pitchFamily="18" charset="0"/>
                <a:cs typeface="Arial" panose="020B0604020202020204" pitchFamily="34" charset="0"/>
              </a:rPr>
              <a:t>Red/black joggers or shorts </a:t>
            </a:r>
          </a:p>
          <a:p>
            <a:r>
              <a:rPr lang="en-GB" dirty="0">
                <a:latin typeface="Arial" panose="020B0604020202020204" pitchFamily="34" charset="0"/>
                <a:ea typeface="Times New Roman" panose="02020603050405020304" pitchFamily="18" charset="0"/>
                <a:cs typeface="Arial" panose="020B0604020202020204" pitchFamily="34" charset="0"/>
              </a:rPr>
              <a:t>White or black trainers (not school shoes or branded trainers)</a:t>
            </a:r>
          </a:p>
          <a:p>
            <a:r>
              <a:rPr lang="en-US" dirty="0">
                <a:latin typeface="Arial" panose="020B0604020202020204" pitchFamily="34" charset="0"/>
                <a:ea typeface="Times New Roman" panose="02020603050405020304" pitchFamily="18" charset="0"/>
                <a:cs typeface="Arial" panose="020B0604020202020204" pitchFamily="34" charset="0"/>
              </a:rPr>
              <a:t>Earrings to be removed or earring tape to be worn</a:t>
            </a:r>
            <a:endParaRPr lang="en-GB" dirty="0">
              <a:latin typeface="Arial" panose="020B0604020202020204" pitchFamily="34" charset="0"/>
              <a:ea typeface="Times New Roman" panose="02020603050405020304" pitchFamily="18" charset="0"/>
              <a:cs typeface="Arial" panose="020B0604020202020204" pitchFamily="34" charset="0"/>
            </a:endParaRPr>
          </a:p>
          <a:p>
            <a:pPr marL="0" indent="0">
              <a:buNone/>
            </a:pPr>
            <a:r>
              <a:rPr lang="en-GB" dirty="0">
                <a:latin typeface="Arial" panose="020B0604020202020204" pitchFamily="34" charset="0"/>
                <a:ea typeface="Times New Roman" panose="02020603050405020304" pitchFamily="18" charset="0"/>
                <a:cs typeface="Arial" panose="020B0604020202020204" pitchFamily="34" charset="0"/>
              </a:rPr>
              <a:t>Please make sure that your child is dressed appropriately for the weather on the day of their PE.</a:t>
            </a:r>
          </a:p>
          <a:p>
            <a:pPr marL="0" indent="0">
              <a:buNone/>
            </a:pPr>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pic>
        <p:nvPicPr>
          <p:cNvPr id="5" name="Picture 4"/>
          <p:cNvPicPr>
            <a:picLocks noChangeAspect="1"/>
          </p:cNvPicPr>
          <p:nvPr/>
        </p:nvPicPr>
        <p:blipFill rotWithShape="1">
          <a:blip r:embed="rId3"/>
          <a:srcRect l="25341" t="24562" r="30121" b="11264"/>
          <a:stretch/>
        </p:blipFill>
        <p:spPr>
          <a:xfrm>
            <a:off x="5487251" y="2409321"/>
            <a:ext cx="1998430" cy="4032244"/>
          </a:xfrm>
          <a:prstGeom prst="rect">
            <a:avLst/>
          </a:prstGeom>
        </p:spPr>
      </p:pic>
      <p:pic>
        <p:nvPicPr>
          <p:cNvPr id="18" name="Picture 17">
            <a:extLst>
              <a:ext uri="{FF2B5EF4-FFF2-40B4-BE49-F238E27FC236}">
                <a16:creationId xmlns:a16="http://schemas.microsoft.com/office/drawing/2014/main" id="{A70B8109-4FC1-4ED8-8287-6A262326066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pic>
        <p:nvPicPr>
          <p:cNvPr id="7" name="Picture 10" descr="2pk Boys' Stain Resist School Polo ...">
            <a:extLst>
              <a:ext uri="{FF2B5EF4-FFF2-40B4-BE49-F238E27FC236}">
                <a16:creationId xmlns:a16="http://schemas.microsoft.com/office/drawing/2014/main" id="{239CDA61-CE3C-4CFC-9806-BEA53A42159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66297" y="2409321"/>
            <a:ext cx="2858616" cy="371475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Boynton Primary School PE Plain Black ...">
            <a:extLst>
              <a:ext uri="{FF2B5EF4-FFF2-40B4-BE49-F238E27FC236}">
                <a16:creationId xmlns:a16="http://schemas.microsoft.com/office/drawing/2014/main" id="{5D2CAA09-EEE1-4B70-A7B2-70989E218A0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485481" y="2409321"/>
            <a:ext cx="1651668" cy="1921652"/>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Girls Trainers Boys Trainers ...">
            <a:extLst>
              <a:ext uri="{FF2B5EF4-FFF2-40B4-BE49-F238E27FC236}">
                <a16:creationId xmlns:a16="http://schemas.microsoft.com/office/drawing/2014/main" id="{3B43D1CE-EF3A-4C64-941D-C32097A22E8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615313" y="4819510"/>
            <a:ext cx="1392004" cy="9347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92286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71A3FC-5E9F-4430-BC29-E8AEAA03578E}"/>
              </a:ext>
            </a:extLst>
          </p:cNvPr>
          <p:cNvSpPr>
            <a:spLocks noGrp="1"/>
          </p:cNvSpPr>
          <p:nvPr>
            <p:ph type="title"/>
          </p:nvPr>
        </p:nvSpPr>
        <p:spPr/>
        <p:txBody>
          <a:bodyPr/>
          <a:lstStyle/>
          <a:p>
            <a:r>
              <a:rPr lang="en-GB" dirty="0"/>
              <a:t>Year 5 Curriculum Content</a:t>
            </a:r>
          </a:p>
        </p:txBody>
      </p:sp>
      <p:sp>
        <p:nvSpPr>
          <p:cNvPr id="3" name="Rectangle 2">
            <a:extLst>
              <a:ext uri="{FF2B5EF4-FFF2-40B4-BE49-F238E27FC236}">
                <a16:creationId xmlns:a16="http://schemas.microsoft.com/office/drawing/2014/main" id="{29A31C88-9D78-47FE-A952-A98EFF5FC347}"/>
              </a:ext>
            </a:extLst>
          </p:cNvPr>
          <p:cNvSpPr/>
          <p:nvPr/>
        </p:nvSpPr>
        <p:spPr>
          <a:xfrm>
            <a:off x="311995" y="2394812"/>
            <a:ext cx="7474044" cy="4278094"/>
          </a:xfrm>
          <a:prstGeom prst="rect">
            <a:avLst/>
          </a:prstGeom>
        </p:spPr>
        <p:txBody>
          <a:bodyPr wrap="square">
            <a:spAutoFit/>
          </a:bodyPr>
          <a:lstStyle/>
          <a:p>
            <a:r>
              <a:rPr lang="en-GB" sz="2400" dirty="0"/>
              <a:t>In Year 5 we have selected a variety of fun, interesting and exciting topics for our lessons. </a:t>
            </a:r>
          </a:p>
          <a:p>
            <a:endParaRPr lang="en-GB" sz="2400" dirty="0"/>
          </a:p>
          <a:p>
            <a:r>
              <a:rPr lang="en-GB" sz="2400" dirty="0"/>
              <a:t>We will teach a variety of subjects including Reading, Writing, Maths, Science, Geography, History, RE, PE, Art, D&amp;T, Computing and Music.</a:t>
            </a:r>
          </a:p>
          <a:p>
            <a:endParaRPr lang="en-GB" sz="2400" dirty="0"/>
          </a:p>
          <a:p>
            <a:r>
              <a:rPr lang="en-GB" sz="2400" dirty="0"/>
              <a:t>Each term, parents will be provided with a termly overview with more details about which topics will be taught.</a:t>
            </a:r>
          </a:p>
          <a:p>
            <a:endParaRPr lang="en-GB" sz="3200" dirty="0"/>
          </a:p>
        </p:txBody>
      </p:sp>
      <p:pic>
        <p:nvPicPr>
          <p:cNvPr id="3076" name="Picture 4" descr="Free Scientist Pictures, Download Free Clip Art, Free - Science Experiment  Clipart, HD Png Download , Transparent Png Image - PNGitem">
            <a:extLst>
              <a:ext uri="{FF2B5EF4-FFF2-40B4-BE49-F238E27FC236}">
                <a16:creationId xmlns:a16="http://schemas.microsoft.com/office/drawing/2014/main" id="{82D81230-F102-48BE-BDAA-D8C28262BEA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46074" y="2394812"/>
            <a:ext cx="3630552" cy="403187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86629383-F70B-4C30-BAAF-398A55B412E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Tree>
    <p:extLst>
      <p:ext uri="{BB962C8B-B14F-4D97-AF65-F5344CB8AC3E}">
        <p14:creationId xmlns:p14="http://schemas.microsoft.com/office/powerpoint/2010/main" val="23953942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dirty="0">
                <a:latin typeface="Arial" panose="020B0604020202020204" pitchFamily="34" charset="0"/>
                <a:cs typeface="Arial" panose="020B0604020202020204" pitchFamily="34" charset="0"/>
              </a:rPr>
              <a:t>Behaviour Curriculum</a:t>
            </a:r>
          </a:p>
        </p:txBody>
      </p:sp>
      <p:pic>
        <p:nvPicPr>
          <p:cNvPr id="6" name="Picture 5" descr="Text&#10;&#10;Description automatically generated">
            <a:extLst>
              <a:ext uri="{FF2B5EF4-FFF2-40B4-BE49-F238E27FC236}">
                <a16:creationId xmlns:a16="http://schemas.microsoft.com/office/drawing/2014/main" id="{A40798B0-E239-40FA-9495-20EB657108A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pic>
        <p:nvPicPr>
          <p:cNvPr id="2050" name="Picture 2" descr="https://www.launde.leics.sch.uk/_site/data/files/images/auto_upload/page/147/132DDBE041DF822F00C41EBC8F6CC120.png">
            <a:extLst>
              <a:ext uri="{FF2B5EF4-FFF2-40B4-BE49-F238E27FC236}">
                <a16:creationId xmlns:a16="http://schemas.microsoft.com/office/drawing/2014/main" id="{03378783-0528-4D3B-A70E-7F42CF988CD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00330" y="2894106"/>
            <a:ext cx="4636885" cy="321066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6332BDC4-BDC2-4D18-B4B7-B3FDF9CC56E3}"/>
              </a:ext>
            </a:extLst>
          </p:cNvPr>
          <p:cNvSpPr txBox="1"/>
          <p:nvPr/>
        </p:nvSpPr>
        <p:spPr>
          <a:xfrm>
            <a:off x="60232" y="2232386"/>
            <a:ext cx="7045545" cy="1938992"/>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2000" dirty="0" err="1"/>
              <a:t>Launde</a:t>
            </a:r>
            <a:r>
              <a:rPr lang="en-GB" sz="2000" dirty="0"/>
              <a:t> has a fully implemented behaviour curriculum to support children in developing good habits and to help foster an inclusive, nurturing environment where every child feels safe and valued.</a:t>
            </a:r>
          </a:p>
          <a:p>
            <a:pPr algn="ctr"/>
            <a:endParaRPr lang="en-GB" sz="2000" dirty="0"/>
          </a:p>
          <a:p>
            <a:pPr algn="ctr"/>
            <a:r>
              <a:rPr lang="en-GB" sz="2000" dirty="0"/>
              <a:t>We achieve this by teaching three fundamental principles:</a:t>
            </a:r>
          </a:p>
        </p:txBody>
      </p:sp>
      <p:sp>
        <p:nvSpPr>
          <p:cNvPr id="8" name="Rectangle: Rounded Corners 7">
            <a:extLst>
              <a:ext uri="{FF2B5EF4-FFF2-40B4-BE49-F238E27FC236}">
                <a16:creationId xmlns:a16="http://schemas.microsoft.com/office/drawing/2014/main" id="{15FC4D6C-EF4B-47DB-A926-FF80599B6A6C}"/>
              </a:ext>
            </a:extLst>
          </p:cNvPr>
          <p:cNvSpPr/>
          <p:nvPr/>
        </p:nvSpPr>
        <p:spPr>
          <a:xfrm>
            <a:off x="119277" y="4429515"/>
            <a:ext cx="2140085" cy="929894"/>
          </a:xfrm>
          <a:prstGeom prst="roundRect">
            <a:avLst/>
          </a:prstGeom>
          <a:solidFill>
            <a:srgbClr val="00B0F0"/>
          </a:solid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3200"/>
              <a:t>Be Ready</a:t>
            </a:r>
          </a:p>
        </p:txBody>
      </p:sp>
      <p:sp>
        <p:nvSpPr>
          <p:cNvPr id="9" name="Rectangle: Rounded Corners 8">
            <a:extLst>
              <a:ext uri="{FF2B5EF4-FFF2-40B4-BE49-F238E27FC236}">
                <a16:creationId xmlns:a16="http://schemas.microsoft.com/office/drawing/2014/main" id="{2B43D8F7-C60D-4DD1-A833-FFE00649F92D}"/>
              </a:ext>
            </a:extLst>
          </p:cNvPr>
          <p:cNvSpPr/>
          <p:nvPr/>
        </p:nvSpPr>
        <p:spPr>
          <a:xfrm>
            <a:off x="2546678" y="4429515"/>
            <a:ext cx="2140085" cy="929894"/>
          </a:xfrm>
          <a:prstGeom prst="roundRect">
            <a:avLst/>
          </a:prstGeom>
          <a:solidFill>
            <a:srgbClr val="00B0F0"/>
          </a:solid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2400" dirty="0"/>
              <a:t>Be Respectful</a:t>
            </a:r>
          </a:p>
        </p:txBody>
      </p:sp>
      <p:sp>
        <p:nvSpPr>
          <p:cNvPr id="10" name="Rectangle: Rounded Corners 9">
            <a:extLst>
              <a:ext uri="{FF2B5EF4-FFF2-40B4-BE49-F238E27FC236}">
                <a16:creationId xmlns:a16="http://schemas.microsoft.com/office/drawing/2014/main" id="{CB4CA71F-5DB0-49AB-843C-180F728EC50F}"/>
              </a:ext>
            </a:extLst>
          </p:cNvPr>
          <p:cNvSpPr/>
          <p:nvPr/>
        </p:nvSpPr>
        <p:spPr>
          <a:xfrm>
            <a:off x="4974079" y="4429515"/>
            <a:ext cx="2140085" cy="929894"/>
          </a:xfrm>
          <a:prstGeom prst="roundRect">
            <a:avLst/>
          </a:prstGeom>
          <a:solidFill>
            <a:srgbClr val="00B0F0"/>
          </a:solid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3200"/>
              <a:t>Be Brave</a:t>
            </a:r>
          </a:p>
        </p:txBody>
      </p:sp>
      <p:sp>
        <p:nvSpPr>
          <p:cNvPr id="12" name="Rectangle 11">
            <a:extLst>
              <a:ext uri="{FF2B5EF4-FFF2-40B4-BE49-F238E27FC236}">
                <a16:creationId xmlns:a16="http://schemas.microsoft.com/office/drawing/2014/main" id="{779B9739-7F4B-47D5-85DD-054E7A2225A0}"/>
              </a:ext>
            </a:extLst>
          </p:cNvPr>
          <p:cNvSpPr/>
          <p:nvPr/>
        </p:nvSpPr>
        <p:spPr>
          <a:xfrm>
            <a:off x="171821" y="5566163"/>
            <a:ext cx="7128509" cy="1077218"/>
          </a:xfrm>
          <a:prstGeom prst="rect">
            <a:avLst/>
          </a:prstGeom>
        </p:spPr>
        <p:txBody>
          <a:bodyPr wrap="square">
            <a:spAutoFit/>
          </a:bodyPr>
          <a:lstStyle/>
          <a:p>
            <a:r>
              <a:rPr lang="en-US" sz="2000" dirty="0">
                <a:latin typeface="Arial" panose="020B0604020202020204" pitchFamily="34" charset="0"/>
                <a:cs typeface="Arial" panose="020B0604020202020204" pitchFamily="34" charset="0"/>
              </a:rPr>
              <a:t>These principles are then rewarded when we see them in school, in a number of different ways.</a:t>
            </a:r>
          </a:p>
          <a:p>
            <a:pPr marL="342900" indent="-342900">
              <a:buFont typeface="Arial" panose="020B0604020202020204" pitchFamily="34" charset="0"/>
              <a:buChar char="•"/>
            </a:pP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671711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dirty="0">
                <a:latin typeface="Arial" panose="020B0604020202020204" pitchFamily="34" charset="0"/>
                <a:cs typeface="Arial" panose="020B0604020202020204" pitchFamily="34" charset="0"/>
              </a:rPr>
              <a:t>Writing</a:t>
            </a:r>
          </a:p>
        </p:txBody>
      </p:sp>
      <p:sp>
        <p:nvSpPr>
          <p:cNvPr id="3" name="Content Placeholder 2"/>
          <p:cNvSpPr>
            <a:spLocks noGrp="1"/>
          </p:cNvSpPr>
          <p:nvPr>
            <p:ph idx="1"/>
          </p:nvPr>
        </p:nvSpPr>
        <p:spPr>
          <a:xfrm>
            <a:off x="7585002" y="2053290"/>
            <a:ext cx="4352213" cy="4804710"/>
          </a:xfrm>
        </p:spPr>
        <p:txBody>
          <a:bodyPr>
            <a:normAutofit lnSpcReduction="10000"/>
          </a:bodyPr>
          <a:lstStyle/>
          <a:p>
            <a:pPr marL="0" indent="0">
              <a:buNone/>
            </a:pPr>
            <a:r>
              <a:rPr lang="en-GB" sz="1800" b="1" u="sng" dirty="0">
                <a:latin typeface="Arial" panose="020B0604020202020204" pitchFamily="34" charset="0"/>
                <a:cs typeface="Arial" panose="020B0604020202020204" pitchFamily="34" charset="0"/>
              </a:rPr>
              <a:t>Autumn</a:t>
            </a:r>
          </a:p>
          <a:p>
            <a:r>
              <a:rPr lang="en-GB" sz="1800" b="1" dirty="0">
                <a:latin typeface="Arial" panose="020B0604020202020204" pitchFamily="34" charset="0"/>
                <a:cs typeface="Arial" panose="020B0604020202020204" pitchFamily="34" charset="0"/>
              </a:rPr>
              <a:t>The Golden Horsemen of Baghdad </a:t>
            </a:r>
            <a:r>
              <a:rPr lang="en-GB" sz="1800" dirty="0">
                <a:latin typeface="Arial" panose="020B0604020202020204" pitchFamily="34" charset="0"/>
                <a:cs typeface="Arial" panose="020B0604020202020204" pitchFamily="34" charset="0"/>
              </a:rPr>
              <a:t>by </a:t>
            </a:r>
            <a:r>
              <a:rPr lang="en-GB" sz="1800" b="1" dirty="0">
                <a:latin typeface="Arial" panose="020B0604020202020204" pitchFamily="34" charset="0"/>
                <a:cs typeface="Arial" panose="020B0604020202020204" pitchFamily="34" charset="0"/>
              </a:rPr>
              <a:t>Saviour </a:t>
            </a:r>
            <a:r>
              <a:rPr lang="en-GB" sz="1800" b="1" dirty="0" err="1">
                <a:latin typeface="Arial" panose="020B0604020202020204" pitchFamily="34" charset="0"/>
                <a:cs typeface="Arial" panose="020B0604020202020204" pitchFamily="34" charset="0"/>
              </a:rPr>
              <a:t>Pirotta</a:t>
            </a:r>
            <a:endParaRPr lang="en-GB" sz="1800" b="1" dirty="0">
              <a:latin typeface="Arial" panose="020B0604020202020204" pitchFamily="34" charset="0"/>
              <a:cs typeface="Arial" panose="020B0604020202020204" pitchFamily="34" charset="0"/>
            </a:endParaRPr>
          </a:p>
          <a:p>
            <a:r>
              <a:rPr lang="en-GB" sz="1800" b="1" dirty="0">
                <a:latin typeface="Arial" panose="020B0604020202020204" pitchFamily="34" charset="0"/>
                <a:cs typeface="Arial" panose="020B0604020202020204" pitchFamily="34" charset="0"/>
              </a:rPr>
              <a:t>Shackleton’s Journey</a:t>
            </a:r>
            <a:r>
              <a:rPr lang="en-GB" sz="1800" dirty="0">
                <a:latin typeface="Arial" panose="020B0604020202020204" pitchFamily="34" charset="0"/>
                <a:cs typeface="Arial" panose="020B0604020202020204" pitchFamily="34" charset="0"/>
              </a:rPr>
              <a:t> by </a:t>
            </a:r>
            <a:r>
              <a:rPr lang="en-GB" sz="1800" b="1" dirty="0">
                <a:latin typeface="Arial" panose="020B0604020202020204" pitchFamily="34" charset="0"/>
                <a:cs typeface="Arial" panose="020B0604020202020204" pitchFamily="34" charset="0"/>
              </a:rPr>
              <a:t>William Grill</a:t>
            </a:r>
          </a:p>
          <a:p>
            <a:r>
              <a:rPr lang="en-GB" sz="1800" b="1" dirty="0">
                <a:latin typeface="Arial" panose="020B0604020202020204" pitchFamily="34" charset="0"/>
                <a:cs typeface="Arial" panose="020B0604020202020204" pitchFamily="34" charset="0"/>
              </a:rPr>
              <a:t>Race to the Frozen North</a:t>
            </a:r>
            <a:r>
              <a:rPr lang="en-GB" sz="1800" dirty="0">
                <a:latin typeface="Arial" panose="020B0604020202020204" pitchFamily="34" charset="0"/>
                <a:cs typeface="Arial" panose="020B0604020202020204" pitchFamily="34" charset="0"/>
              </a:rPr>
              <a:t> by </a:t>
            </a:r>
            <a:r>
              <a:rPr lang="en-GB" sz="1800" b="1" dirty="0">
                <a:latin typeface="Arial" panose="020B0604020202020204" pitchFamily="34" charset="0"/>
                <a:cs typeface="Arial" panose="020B0604020202020204" pitchFamily="34" charset="0"/>
              </a:rPr>
              <a:t>Catherine Johnson</a:t>
            </a:r>
          </a:p>
          <a:p>
            <a:pPr marL="0" indent="0">
              <a:buNone/>
            </a:pPr>
            <a:r>
              <a:rPr lang="en-GB" sz="1800" b="1" u="sng" dirty="0">
                <a:latin typeface="Arial" panose="020B0604020202020204" pitchFamily="34" charset="0"/>
                <a:cs typeface="Arial" panose="020B0604020202020204" pitchFamily="34" charset="0"/>
              </a:rPr>
              <a:t>Spring</a:t>
            </a:r>
          </a:p>
          <a:p>
            <a:r>
              <a:rPr lang="en-GB" sz="1800" b="1" dirty="0">
                <a:latin typeface="Arial" panose="020B0604020202020204" pitchFamily="34" charset="0"/>
                <a:cs typeface="Arial" panose="020B0604020202020204" pitchFamily="34" charset="0"/>
              </a:rPr>
              <a:t>The Explorer </a:t>
            </a:r>
            <a:r>
              <a:rPr lang="en-GB" sz="1800" dirty="0">
                <a:latin typeface="Arial" panose="020B0604020202020204" pitchFamily="34" charset="0"/>
                <a:cs typeface="Arial" panose="020B0604020202020204" pitchFamily="34" charset="0"/>
              </a:rPr>
              <a:t>by </a:t>
            </a:r>
            <a:r>
              <a:rPr lang="en-GB" sz="1800" b="1" dirty="0">
                <a:latin typeface="Arial" panose="020B0604020202020204" pitchFamily="34" charset="0"/>
                <a:cs typeface="Arial" panose="020B0604020202020204" pitchFamily="34" charset="0"/>
              </a:rPr>
              <a:t>Katherine </a:t>
            </a:r>
            <a:r>
              <a:rPr lang="en-GB" sz="1800" b="1" dirty="0" err="1">
                <a:latin typeface="Arial" panose="020B0604020202020204" pitchFamily="34" charset="0"/>
                <a:cs typeface="Arial" panose="020B0604020202020204" pitchFamily="34" charset="0"/>
              </a:rPr>
              <a:t>Rundell</a:t>
            </a:r>
            <a:endParaRPr lang="en-GB" sz="1800" b="1" dirty="0">
              <a:latin typeface="Arial" panose="020B0604020202020204" pitchFamily="34" charset="0"/>
              <a:cs typeface="Arial" panose="020B0604020202020204" pitchFamily="34" charset="0"/>
            </a:endParaRPr>
          </a:p>
          <a:p>
            <a:r>
              <a:rPr lang="en-GB" sz="1800" b="1" dirty="0">
                <a:latin typeface="Arial" panose="020B0604020202020204" pitchFamily="34" charset="0"/>
                <a:cs typeface="Arial" panose="020B0604020202020204" pitchFamily="34" charset="0"/>
              </a:rPr>
              <a:t>Coraline </a:t>
            </a:r>
            <a:r>
              <a:rPr lang="en-GB" sz="1800" dirty="0">
                <a:latin typeface="Arial" panose="020B0604020202020204" pitchFamily="34" charset="0"/>
                <a:cs typeface="Arial" panose="020B0604020202020204" pitchFamily="34" charset="0"/>
              </a:rPr>
              <a:t>by </a:t>
            </a:r>
            <a:r>
              <a:rPr lang="en-GB" sz="1800" b="1" dirty="0">
                <a:latin typeface="Arial" panose="020B0604020202020204" pitchFamily="34" charset="0"/>
                <a:cs typeface="Arial" panose="020B0604020202020204" pitchFamily="34" charset="0"/>
              </a:rPr>
              <a:t>Neil </a:t>
            </a:r>
            <a:r>
              <a:rPr lang="en-GB" sz="1800" b="1" dirty="0" err="1">
                <a:latin typeface="Arial" panose="020B0604020202020204" pitchFamily="34" charset="0"/>
                <a:cs typeface="Arial" panose="020B0604020202020204" pitchFamily="34" charset="0"/>
              </a:rPr>
              <a:t>Giaman</a:t>
            </a:r>
            <a:endParaRPr lang="en-GB" sz="1800" dirty="0">
              <a:latin typeface="Arial" panose="020B0604020202020204" pitchFamily="34" charset="0"/>
              <a:cs typeface="Arial" panose="020B0604020202020204" pitchFamily="34" charset="0"/>
            </a:endParaRPr>
          </a:p>
          <a:p>
            <a:pPr marL="0" indent="0">
              <a:buNone/>
            </a:pPr>
            <a:r>
              <a:rPr lang="en-GB" sz="1800" b="1" u="sng" dirty="0">
                <a:latin typeface="Arial" panose="020B0604020202020204" pitchFamily="34" charset="0"/>
                <a:cs typeface="Arial" panose="020B0604020202020204" pitchFamily="34" charset="0"/>
              </a:rPr>
              <a:t>Summer</a:t>
            </a:r>
          </a:p>
          <a:p>
            <a:r>
              <a:rPr lang="en-GB" sz="1800" b="1" dirty="0">
                <a:latin typeface="Arial" panose="020B0604020202020204" pitchFamily="34" charset="0"/>
                <a:cs typeface="Arial" panose="020B0604020202020204" pitchFamily="34" charset="0"/>
              </a:rPr>
              <a:t>The Girl Who Stole and Elephant </a:t>
            </a:r>
            <a:r>
              <a:rPr lang="en-GB" sz="1800" dirty="0">
                <a:latin typeface="Arial" panose="020B0604020202020204" pitchFamily="34" charset="0"/>
                <a:cs typeface="Arial" panose="020B0604020202020204" pitchFamily="34" charset="0"/>
              </a:rPr>
              <a:t>by </a:t>
            </a:r>
            <a:r>
              <a:rPr lang="en-GB" sz="1800" b="1" dirty="0" err="1">
                <a:latin typeface="Arial" panose="020B0604020202020204" pitchFamily="34" charset="0"/>
                <a:cs typeface="Arial" panose="020B0604020202020204" pitchFamily="34" charset="0"/>
              </a:rPr>
              <a:t>Nirzana</a:t>
            </a:r>
            <a:r>
              <a:rPr lang="en-GB" sz="1800" b="1" dirty="0">
                <a:latin typeface="Arial" panose="020B0604020202020204" pitchFamily="34" charset="0"/>
                <a:cs typeface="Arial" panose="020B0604020202020204" pitchFamily="34" charset="0"/>
              </a:rPr>
              <a:t> Farook</a:t>
            </a:r>
          </a:p>
          <a:p>
            <a:r>
              <a:rPr lang="en-GB" sz="1800" b="1" dirty="0">
                <a:latin typeface="Arial" panose="020B0604020202020204" pitchFamily="34" charset="0"/>
                <a:cs typeface="Arial" panose="020B0604020202020204" pitchFamily="34" charset="0"/>
              </a:rPr>
              <a:t>The Boy in the Tower </a:t>
            </a:r>
            <a:r>
              <a:rPr lang="en-GB" sz="1800" dirty="0">
                <a:latin typeface="Arial" panose="020B0604020202020204" pitchFamily="34" charset="0"/>
                <a:cs typeface="Arial" panose="020B0604020202020204" pitchFamily="34" charset="0"/>
              </a:rPr>
              <a:t>by </a:t>
            </a:r>
            <a:r>
              <a:rPr lang="en-GB" sz="1800" b="1" dirty="0">
                <a:latin typeface="Arial" panose="020B0604020202020204" pitchFamily="34" charset="0"/>
                <a:cs typeface="Arial" panose="020B0604020202020204" pitchFamily="34" charset="0"/>
              </a:rPr>
              <a:t>Polly Ho-Yen</a:t>
            </a:r>
            <a:endParaRPr lang="en-US" sz="1700" b="1" dirty="0">
              <a:latin typeface="Arial" panose="020B0604020202020204" pitchFamily="34" charset="0"/>
              <a:cs typeface="Arial" panose="020B0604020202020204" pitchFamily="34" charset="0"/>
            </a:endParaRPr>
          </a:p>
          <a:p>
            <a:endParaRPr lang="en-GB" sz="3200" b="1"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pPr marL="0" indent="0">
              <a:buNone/>
            </a:pPr>
            <a:endParaRPr lang="en-GB" dirty="0">
              <a:latin typeface="Arial" panose="020B0604020202020204" pitchFamily="34" charset="0"/>
              <a:cs typeface="Arial" panose="020B0604020202020204" pitchFamily="34"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
        <p:nvSpPr>
          <p:cNvPr id="8" name="Rectangle 7"/>
          <p:cNvSpPr/>
          <p:nvPr/>
        </p:nvSpPr>
        <p:spPr>
          <a:xfrm>
            <a:off x="254785" y="3764392"/>
            <a:ext cx="7605160" cy="3416320"/>
          </a:xfrm>
          <a:prstGeom prst="rect">
            <a:avLst/>
          </a:prstGeom>
        </p:spPr>
        <p:txBody>
          <a:bodyPr wrap="square">
            <a:spAutoFit/>
          </a:bodyPr>
          <a:lstStyle/>
          <a:p>
            <a:r>
              <a:rPr lang="en-US" sz="2400" dirty="0">
                <a:latin typeface="Arial" panose="020B0604020202020204" pitchFamily="34" charset="0"/>
                <a:cs typeface="Arial" panose="020B0604020202020204" pitchFamily="34" charset="0"/>
              </a:rPr>
              <a:t>Some skills we will teach them to use include:</a:t>
            </a:r>
          </a:p>
          <a:p>
            <a:pPr marL="342900" indent="-342900">
              <a:buFont typeface="Arial" panose="020B0604020202020204" pitchFamily="34" charset="0"/>
              <a:buChar char="•"/>
            </a:pPr>
            <a:r>
              <a:rPr lang="en-US" sz="2400" dirty="0">
                <a:latin typeface="Arial" panose="020B0604020202020204" pitchFamily="34" charset="0"/>
                <a:cs typeface="Arial" panose="020B0604020202020204" pitchFamily="34" charset="0"/>
              </a:rPr>
              <a:t>Prepositional phrases</a:t>
            </a:r>
          </a:p>
          <a:p>
            <a:pPr marL="342900" indent="-342900">
              <a:buFont typeface="Arial" panose="020B0604020202020204" pitchFamily="34" charset="0"/>
              <a:buChar char="•"/>
            </a:pPr>
            <a:r>
              <a:rPr lang="en-US" sz="2400" dirty="0">
                <a:latin typeface="Arial" panose="020B0604020202020204" pitchFamily="34" charset="0"/>
                <a:cs typeface="Arial" panose="020B0604020202020204" pitchFamily="34" charset="0"/>
              </a:rPr>
              <a:t>Relative clauses</a:t>
            </a:r>
          </a:p>
          <a:p>
            <a:pPr marL="342900" indent="-342900">
              <a:buFont typeface="Arial" panose="020B0604020202020204" pitchFamily="34" charset="0"/>
              <a:buChar char="•"/>
            </a:pPr>
            <a:r>
              <a:rPr lang="en-US" sz="2400" dirty="0">
                <a:latin typeface="Arial" panose="020B0604020202020204" pitchFamily="34" charset="0"/>
                <a:cs typeface="Arial" panose="020B0604020202020204" pitchFamily="34" charset="0"/>
              </a:rPr>
              <a:t>Figurative language (similes, metaphors)</a:t>
            </a:r>
          </a:p>
          <a:p>
            <a:pPr marL="342900" indent="-342900">
              <a:buFont typeface="Arial" panose="020B0604020202020204" pitchFamily="34" charset="0"/>
              <a:buChar char="•"/>
            </a:pPr>
            <a:r>
              <a:rPr lang="en-US" sz="2400" dirty="0">
                <a:latin typeface="Arial" panose="020B0604020202020204" pitchFamily="34" charset="0"/>
                <a:cs typeface="Arial" panose="020B0604020202020204" pitchFamily="34" charset="0"/>
              </a:rPr>
              <a:t>Semi-colons</a:t>
            </a:r>
          </a:p>
          <a:p>
            <a:pPr marL="342900" indent="-342900">
              <a:buFont typeface="Arial" panose="020B0604020202020204" pitchFamily="34" charset="0"/>
              <a:buChar char="•"/>
            </a:pPr>
            <a:r>
              <a:rPr lang="en-US" sz="2400" dirty="0">
                <a:latin typeface="Arial" panose="020B0604020202020204" pitchFamily="34" charset="0"/>
                <a:cs typeface="Arial" panose="020B0604020202020204" pitchFamily="34" charset="0"/>
              </a:rPr>
              <a:t>Varied sentence openers</a:t>
            </a:r>
          </a:p>
          <a:p>
            <a:pPr marL="342900" indent="-342900">
              <a:buFont typeface="Arial" panose="020B0604020202020204" pitchFamily="34" charset="0"/>
              <a:buChar char="•"/>
            </a:pPr>
            <a:r>
              <a:rPr lang="en-US" sz="2400" dirty="0">
                <a:latin typeface="Arial" panose="020B0604020202020204" pitchFamily="34" charset="0"/>
                <a:cs typeface="Arial" panose="020B0604020202020204" pitchFamily="34" charset="0"/>
              </a:rPr>
              <a:t>All past tense forms</a:t>
            </a:r>
          </a:p>
          <a:p>
            <a:pPr marL="342900" indent="-342900">
              <a:buFont typeface="Arial" panose="020B0604020202020204" pitchFamily="34" charset="0"/>
              <a:buChar char="•"/>
            </a:pPr>
            <a:r>
              <a:rPr lang="en-US" sz="2400" dirty="0">
                <a:latin typeface="Arial" panose="020B0604020202020204" pitchFamily="34" charset="0"/>
                <a:cs typeface="Arial" panose="020B0604020202020204" pitchFamily="34" charset="0"/>
              </a:rPr>
              <a:t>Formal and informal language</a:t>
            </a:r>
          </a:p>
          <a:p>
            <a:pPr marL="342900" indent="-342900">
              <a:buFont typeface="Arial" panose="020B0604020202020204" pitchFamily="34" charset="0"/>
              <a:buChar char="•"/>
            </a:pPr>
            <a:endParaRPr lang="en-US" sz="2400" dirty="0">
              <a:latin typeface="Arial" panose="020B0604020202020204" pitchFamily="34" charset="0"/>
              <a:cs typeface="Arial" panose="020B0604020202020204" pitchFamily="34" charset="0"/>
            </a:endParaRPr>
          </a:p>
        </p:txBody>
      </p:sp>
      <p:sp>
        <p:nvSpPr>
          <p:cNvPr id="10" name="Rectangle 9">
            <a:extLst>
              <a:ext uri="{FF2B5EF4-FFF2-40B4-BE49-F238E27FC236}">
                <a16:creationId xmlns:a16="http://schemas.microsoft.com/office/drawing/2014/main" id="{0DD686F3-0589-448E-8912-63E64B378B6C}"/>
              </a:ext>
            </a:extLst>
          </p:cNvPr>
          <p:cNvSpPr/>
          <p:nvPr/>
        </p:nvSpPr>
        <p:spPr>
          <a:xfrm>
            <a:off x="254784" y="2024861"/>
            <a:ext cx="7128509" cy="1938992"/>
          </a:xfrm>
          <a:prstGeom prst="rect">
            <a:avLst/>
          </a:prstGeom>
        </p:spPr>
        <p:txBody>
          <a:bodyPr wrap="square">
            <a:spAutoFit/>
          </a:bodyPr>
          <a:lstStyle/>
          <a:p>
            <a:r>
              <a:rPr lang="en-US" sz="2400" dirty="0">
                <a:latin typeface="Arial" panose="020B0604020202020204" pitchFamily="34" charset="0"/>
                <a:cs typeface="Arial" panose="020B0604020202020204" pitchFamily="34" charset="0"/>
              </a:rPr>
              <a:t>Throughout the year, the children will write setting and character descriptions, non-chronological reports, comparative reports, diary entries, newspaper reports, biographies and letters.</a:t>
            </a:r>
          </a:p>
          <a:p>
            <a:pPr marL="342900" indent="-342900">
              <a:buFont typeface="Arial" panose="020B0604020202020204" pitchFamily="34" charset="0"/>
              <a:buChar char="•"/>
            </a:pPr>
            <a:endParaRPr lang="en-US" sz="2400" dirty="0">
              <a:latin typeface="Arial" panose="020B0604020202020204" pitchFamily="34" charset="0"/>
              <a:cs typeface="Arial" panose="020B0604020202020204" pitchFamily="34" charset="0"/>
            </a:endParaRPr>
          </a:p>
        </p:txBody>
      </p:sp>
      <p:pic>
        <p:nvPicPr>
          <p:cNvPr id="5" name="Picture 2" descr="Image preview">
            <a:extLst>
              <a:ext uri="{FF2B5EF4-FFF2-40B4-BE49-F238E27FC236}">
                <a16:creationId xmlns:a16="http://schemas.microsoft.com/office/drawing/2014/main" id="{B66A3668-464B-41AA-BAE3-9FE4E89B6D2A}"/>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3133" t="12243" r="3510" b="23886"/>
          <a:stretch/>
        </p:blipFill>
        <p:spPr bwMode="auto">
          <a:xfrm>
            <a:off x="6663447" y="76018"/>
            <a:ext cx="3210128" cy="18677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66395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dirty="0">
                <a:latin typeface="Arial" panose="020B0604020202020204" pitchFamily="34" charset="0"/>
                <a:cs typeface="Arial" panose="020B0604020202020204" pitchFamily="34" charset="0"/>
              </a:rPr>
              <a:t>Reading </a:t>
            </a:r>
          </a:p>
        </p:txBody>
      </p:sp>
      <p:pic>
        <p:nvPicPr>
          <p:cNvPr id="6" name="Picture 5" descr="Text&#10;&#10;Description automatically generated">
            <a:extLst>
              <a:ext uri="{FF2B5EF4-FFF2-40B4-BE49-F238E27FC236}">
                <a16:creationId xmlns:a16="http://schemas.microsoft.com/office/drawing/2014/main" id="{A40798B0-E239-40FA-9495-20EB657108A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pic>
        <p:nvPicPr>
          <p:cNvPr id="5" name="Picture 4">
            <a:extLst>
              <a:ext uri="{FF2B5EF4-FFF2-40B4-BE49-F238E27FC236}">
                <a16:creationId xmlns:a16="http://schemas.microsoft.com/office/drawing/2014/main" id="{5AF2CF39-FD92-4127-A031-EA88266691B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
        <p:nvSpPr>
          <p:cNvPr id="7" name="Content Placeholder 2">
            <a:extLst>
              <a:ext uri="{FF2B5EF4-FFF2-40B4-BE49-F238E27FC236}">
                <a16:creationId xmlns:a16="http://schemas.microsoft.com/office/drawing/2014/main" id="{1883FE31-B458-4EFA-B3BB-703787243205}"/>
              </a:ext>
            </a:extLst>
          </p:cNvPr>
          <p:cNvSpPr txBox="1">
            <a:spLocks/>
          </p:cNvSpPr>
          <p:nvPr/>
        </p:nvSpPr>
        <p:spPr>
          <a:xfrm>
            <a:off x="307975" y="2337439"/>
            <a:ext cx="6385207" cy="414295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a:lstStyle>
          <a:p>
            <a:pPr>
              <a:lnSpc>
                <a:spcPct val="150000"/>
              </a:lnSpc>
            </a:pPr>
            <a:r>
              <a:rPr lang="en-GB" sz="2800" dirty="0"/>
              <a:t>Daily whole class reading lessons</a:t>
            </a:r>
          </a:p>
          <a:p>
            <a:pPr>
              <a:lnSpc>
                <a:spcPct val="150000"/>
              </a:lnSpc>
            </a:pPr>
            <a:r>
              <a:rPr lang="en-GB" sz="2800" dirty="0"/>
              <a:t>Builds fluency </a:t>
            </a:r>
          </a:p>
          <a:p>
            <a:pPr>
              <a:lnSpc>
                <a:spcPct val="150000"/>
              </a:lnSpc>
            </a:pPr>
            <a:r>
              <a:rPr lang="en-GB" sz="2800" dirty="0"/>
              <a:t>Answer questions related to the key areas of comprehension (VIPERS)</a:t>
            </a:r>
          </a:p>
          <a:p>
            <a:pPr>
              <a:lnSpc>
                <a:spcPct val="150000"/>
              </a:lnSpc>
            </a:pPr>
            <a:r>
              <a:rPr lang="en-GB" sz="2800" dirty="0"/>
              <a:t>New vocabulary is explicitly taught. </a:t>
            </a:r>
          </a:p>
          <a:p>
            <a:endParaRPr lang="en-GB" sz="2800" dirty="0">
              <a:solidFill>
                <a:schemeClr val="bg1"/>
              </a:solidFill>
            </a:endParaRPr>
          </a:p>
          <a:p>
            <a:endParaRPr lang="en-GB" sz="2800" dirty="0">
              <a:solidFill>
                <a:schemeClr val="bg1"/>
              </a:solidFill>
            </a:endParaRPr>
          </a:p>
          <a:p>
            <a:pPr marL="0" indent="0">
              <a:buFont typeface="Arial" panose="020B0604020202020204" pitchFamily="34" charset="0"/>
              <a:buNone/>
            </a:pPr>
            <a:endParaRPr lang="en-GB" sz="2800" dirty="0"/>
          </a:p>
          <a:p>
            <a:pPr marL="0" indent="0">
              <a:buFont typeface="Arial" panose="020B0604020202020204" pitchFamily="34" charset="0"/>
              <a:buNone/>
            </a:pPr>
            <a:endParaRPr lang="en-GB" dirty="0"/>
          </a:p>
        </p:txBody>
      </p:sp>
      <p:sp>
        <p:nvSpPr>
          <p:cNvPr id="8" name="AutoShape 2" descr="Image result for reading eggs">
            <a:extLst>
              <a:ext uri="{FF2B5EF4-FFF2-40B4-BE49-F238E27FC236}">
                <a16:creationId xmlns:a16="http://schemas.microsoft.com/office/drawing/2014/main" id="{E4C7B174-6B5C-457A-A473-9F91C9F87BBF}"/>
              </a:ext>
            </a:extLst>
          </p:cNvP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rebuchet MS" panose="020B0603020202020204"/>
              <a:ea typeface="+mn-ea"/>
              <a:cs typeface="+mn-cs"/>
            </a:endParaRPr>
          </a:p>
        </p:txBody>
      </p:sp>
      <p:pic>
        <p:nvPicPr>
          <p:cNvPr id="9" name="Picture 2" descr="Image preview">
            <a:extLst>
              <a:ext uri="{FF2B5EF4-FFF2-40B4-BE49-F238E27FC236}">
                <a16:creationId xmlns:a16="http://schemas.microsoft.com/office/drawing/2014/main" id="{AAE6D55A-9C0A-424C-8473-2D913E80E37C}"/>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3598" b="24724"/>
          <a:stretch/>
        </p:blipFill>
        <p:spPr bwMode="auto">
          <a:xfrm>
            <a:off x="6777388" y="2842441"/>
            <a:ext cx="5306457" cy="25889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25085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dirty="0">
                <a:latin typeface="Arial" panose="020B0604020202020204" pitchFamily="34" charset="0"/>
                <a:cs typeface="Arial" panose="020B0604020202020204" pitchFamily="34" charset="0"/>
              </a:rPr>
              <a:t>Maths</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
        <p:nvSpPr>
          <p:cNvPr id="5" name="Rectangle 4"/>
          <p:cNvSpPr/>
          <p:nvPr/>
        </p:nvSpPr>
        <p:spPr>
          <a:xfrm>
            <a:off x="149816" y="2170406"/>
            <a:ext cx="11787399" cy="5324535"/>
          </a:xfrm>
          <a:prstGeom prst="rect">
            <a:avLst/>
          </a:prstGeom>
        </p:spPr>
        <p:txBody>
          <a:bodyPr wrap="square">
            <a:spAutoFit/>
          </a:bodyPr>
          <a:lstStyle/>
          <a:p>
            <a:pPr marL="342900" indent="-342900">
              <a:lnSpc>
                <a:spcPct val="150000"/>
              </a:lnSpc>
              <a:buFont typeface="Arial" panose="020B0604020202020204" pitchFamily="34" charset="0"/>
              <a:buChar char="•"/>
            </a:pPr>
            <a:r>
              <a:rPr lang="en-GB" sz="2000" dirty="0">
                <a:latin typeface="Arial" panose="020B0604020202020204" pitchFamily="34" charset="0"/>
                <a:cs typeface="Arial" panose="020B0604020202020204" pitchFamily="34" charset="0"/>
              </a:rPr>
              <a:t>Place value of numbers up to 6-digits, including decimals</a:t>
            </a:r>
          </a:p>
          <a:p>
            <a:pPr marL="285750" indent="-285750">
              <a:lnSpc>
                <a:spcPct val="150000"/>
              </a:lnSpc>
              <a:buFont typeface="Arial" panose="020B0604020202020204" pitchFamily="34" charset="0"/>
              <a:buChar char="•"/>
            </a:pPr>
            <a:r>
              <a:rPr lang="en-GB" sz="2000" dirty="0">
                <a:latin typeface="Arial" panose="020B0604020202020204" pitchFamily="34" charset="0"/>
                <a:cs typeface="Arial" panose="020B0604020202020204" pitchFamily="34" charset="0"/>
              </a:rPr>
              <a:t>Written methods of the four operations, including long multiplication </a:t>
            </a:r>
          </a:p>
          <a:p>
            <a:pPr marL="285750" indent="-285750">
              <a:lnSpc>
                <a:spcPct val="150000"/>
              </a:lnSpc>
              <a:buFont typeface="Arial" panose="020B0604020202020204" pitchFamily="34" charset="0"/>
              <a:buChar char="•"/>
            </a:pPr>
            <a:r>
              <a:rPr lang="en-GB" sz="2000" dirty="0">
                <a:latin typeface="Arial" panose="020B0604020202020204" pitchFamily="34" charset="0"/>
                <a:cs typeface="Arial" panose="020B0604020202020204" pitchFamily="34" charset="0"/>
              </a:rPr>
              <a:t>Recall of times tables (practised through 100 club)</a:t>
            </a:r>
          </a:p>
          <a:p>
            <a:pPr marL="285750" indent="-285750">
              <a:lnSpc>
                <a:spcPct val="150000"/>
              </a:lnSpc>
              <a:buFont typeface="Arial" panose="020B0604020202020204" pitchFamily="34" charset="0"/>
              <a:buChar char="•"/>
            </a:pPr>
            <a:r>
              <a:rPr lang="en-GB" sz="2000" dirty="0">
                <a:latin typeface="Arial" panose="020B0604020202020204" pitchFamily="34" charset="0"/>
                <a:cs typeface="Arial" panose="020B0604020202020204" pitchFamily="34" charset="0"/>
              </a:rPr>
              <a:t>Fractions, decimals and percentages</a:t>
            </a:r>
          </a:p>
          <a:p>
            <a:pPr marL="285750" indent="-285750">
              <a:lnSpc>
                <a:spcPct val="150000"/>
              </a:lnSpc>
              <a:buFont typeface="Arial" panose="020B0604020202020204" pitchFamily="34" charset="0"/>
              <a:buChar char="•"/>
            </a:pPr>
            <a:r>
              <a:rPr lang="en-GB" sz="2000" dirty="0">
                <a:latin typeface="Arial" panose="020B0604020202020204" pitchFamily="34" charset="0"/>
                <a:cs typeface="Arial" panose="020B0604020202020204" pitchFamily="34" charset="0"/>
              </a:rPr>
              <a:t>Converting between units of measure</a:t>
            </a:r>
          </a:p>
          <a:p>
            <a:pPr marL="285750" indent="-285750">
              <a:lnSpc>
                <a:spcPct val="150000"/>
              </a:lnSpc>
              <a:buFont typeface="Arial" panose="020B0604020202020204" pitchFamily="34" charset="0"/>
              <a:buChar char="•"/>
            </a:pPr>
            <a:r>
              <a:rPr lang="en-GB" sz="2000" dirty="0">
                <a:latin typeface="Arial" panose="020B0604020202020204" pitchFamily="34" charset="0"/>
                <a:cs typeface="Arial" panose="020B0604020202020204" pitchFamily="34" charset="0"/>
              </a:rPr>
              <a:t>Telling the time – 24 hour clock, time tables, time intervals </a:t>
            </a:r>
          </a:p>
          <a:p>
            <a:pPr marL="285750" indent="-285750">
              <a:lnSpc>
                <a:spcPct val="150000"/>
              </a:lnSpc>
              <a:buFont typeface="Arial" panose="020B0604020202020204" pitchFamily="34" charset="0"/>
              <a:buChar char="•"/>
            </a:pPr>
            <a:r>
              <a:rPr lang="en-GB" sz="2000" dirty="0">
                <a:latin typeface="Arial" panose="020B0604020202020204" pitchFamily="34" charset="0"/>
                <a:cs typeface="Arial" panose="020B0604020202020204" pitchFamily="34" charset="0"/>
              </a:rPr>
              <a:t>2D and 3D shapes, including angles, translation, symmetry and coordinates</a:t>
            </a:r>
          </a:p>
          <a:p>
            <a:pPr marL="285750" indent="-285750">
              <a:lnSpc>
                <a:spcPct val="150000"/>
              </a:lnSpc>
              <a:buFont typeface="Arial" panose="020B0604020202020204" pitchFamily="34" charset="0"/>
              <a:buChar char="•"/>
            </a:pPr>
            <a:r>
              <a:rPr lang="en-GB" sz="2000" dirty="0">
                <a:latin typeface="Arial" panose="020B0604020202020204" pitchFamily="34" charset="0"/>
                <a:cs typeface="Arial" panose="020B0604020202020204" pitchFamily="34" charset="0"/>
              </a:rPr>
              <a:t>Handling data – interpreting line graphs and pie charts</a:t>
            </a:r>
          </a:p>
          <a:p>
            <a:pPr marL="285750" indent="-285750">
              <a:lnSpc>
                <a:spcPct val="150000"/>
              </a:lnSpc>
              <a:buFont typeface="Arial" panose="020B0604020202020204" pitchFamily="34" charset="0"/>
              <a:buChar char="•"/>
            </a:pPr>
            <a:r>
              <a:rPr lang="en-GB" sz="2000" dirty="0">
                <a:latin typeface="Arial" panose="020B0604020202020204" pitchFamily="34" charset="0"/>
                <a:cs typeface="Arial" panose="020B0604020202020204" pitchFamily="34" charset="0"/>
              </a:rPr>
              <a:t>Arithmetic (weekly)- speed, fluency and accuracy</a:t>
            </a:r>
          </a:p>
          <a:p>
            <a:pPr marL="285750" indent="-285750">
              <a:lnSpc>
                <a:spcPct val="150000"/>
              </a:lnSpc>
              <a:buFont typeface="Arial" panose="020B0604020202020204" pitchFamily="34" charset="0"/>
              <a:buChar char="•"/>
            </a:pPr>
            <a:r>
              <a:rPr lang="en-US" sz="2000" dirty="0">
                <a:latin typeface="Arial" panose="020B0604020202020204" pitchFamily="34" charset="0"/>
                <a:cs typeface="Arial" panose="020B0604020202020204" pitchFamily="34" charset="0"/>
              </a:rPr>
              <a:t>Daily retrieval- 5 a Day to sharpen skills </a:t>
            </a:r>
            <a:endParaRPr lang="en-GB" sz="2000" dirty="0">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p:txBody>
      </p:sp>
      <p:pic>
        <p:nvPicPr>
          <p:cNvPr id="7" name="Picture 6">
            <a:extLst>
              <a:ext uri="{FF2B5EF4-FFF2-40B4-BE49-F238E27FC236}">
                <a16:creationId xmlns:a16="http://schemas.microsoft.com/office/drawing/2014/main" id="{E81F9F88-2E37-476F-B439-5695CD720385}"/>
              </a:ext>
            </a:extLst>
          </p:cNvPr>
          <p:cNvPicPr>
            <a:picLocks noChangeAspect="1"/>
          </p:cNvPicPr>
          <p:nvPr/>
        </p:nvPicPr>
        <p:blipFill>
          <a:blip r:embed="rId4"/>
          <a:stretch>
            <a:fillRect/>
          </a:stretch>
        </p:blipFill>
        <p:spPr>
          <a:xfrm>
            <a:off x="9565159" y="4352619"/>
            <a:ext cx="2240513" cy="2240513"/>
          </a:xfrm>
          <a:prstGeom prst="rect">
            <a:avLst/>
          </a:prstGeom>
        </p:spPr>
      </p:pic>
      <p:pic>
        <p:nvPicPr>
          <p:cNvPr id="3" name="Picture 2">
            <a:extLst>
              <a:ext uri="{FF2B5EF4-FFF2-40B4-BE49-F238E27FC236}">
                <a16:creationId xmlns:a16="http://schemas.microsoft.com/office/drawing/2014/main" id="{9EB18470-F4E5-4EBD-9475-866DA7C4F5AF}"/>
              </a:ext>
            </a:extLst>
          </p:cNvPr>
          <p:cNvPicPr>
            <a:picLocks noChangeAspect="1"/>
          </p:cNvPicPr>
          <p:nvPr/>
        </p:nvPicPr>
        <p:blipFill>
          <a:blip r:embed="rId5"/>
          <a:stretch>
            <a:fillRect/>
          </a:stretch>
        </p:blipFill>
        <p:spPr>
          <a:xfrm>
            <a:off x="8641493" y="2236071"/>
            <a:ext cx="3305378" cy="1866926"/>
          </a:xfrm>
          <a:prstGeom prst="rect">
            <a:avLst/>
          </a:prstGeom>
        </p:spPr>
      </p:pic>
    </p:spTree>
    <p:extLst>
      <p:ext uri="{BB962C8B-B14F-4D97-AF65-F5344CB8AC3E}">
        <p14:creationId xmlns:p14="http://schemas.microsoft.com/office/powerpoint/2010/main" val="35248052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dirty="0">
                <a:latin typeface="Arial" panose="020B0604020202020204" pitchFamily="34" charset="0"/>
                <a:cs typeface="Arial" panose="020B0604020202020204" pitchFamily="34" charset="0"/>
              </a:rPr>
              <a:t>Deepening Mathematical Reasoning</a:t>
            </a:r>
          </a:p>
        </p:txBody>
      </p:sp>
      <p:sp>
        <p:nvSpPr>
          <p:cNvPr id="5" name="Rectangle 4"/>
          <p:cNvSpPr/>
          <p:nvPr/>
        </p:nvSpPr>
        <p:spPr>
          <a:xfrm>
            <a:off x="320297" y="2259338"/>
            <a:ext cx="8048787" cy="3477875"/>
          </a:xfrm>
          <a:prstGeom prst="rect">
            <a:avLst/>
          </a:prstGeom>
        </p:spPr>
        <p:txBody>
          <a:bodyPr wrap="square">
            <a:spAutoFit/>
          </a:bodyPr>
          <a:lstStyle/>
          <a:p>
            <a:pPr marL="28575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Reasoning and problem solving</a:t>
            </a:r>
          </a:p>
          <a:p>
            <a:endParaRPr lang="en-GB" sz="24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Applying their knowledge and strategies</a:t>
            </a:r>
          </a:p>
          <a:p>
            <a:endParaRPr lang="en-GB" sz="24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Explaining how they have calculated an answer</a:t>
            </a:r>
          </a:p>
          <a:p>
            <a:endParaRPr lang="en-GB" sz="24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Explaining why an answer is correct or incorrect and how they know that</a:t>
            </a:r>
          </a:p>
          <a:p>
            <a:pPr marL="285750" indent="-285750">
              <a:buFont typeface="Arial" panose="020B0604020202020204" pitchFamily="34" charset="0"/>
              <a:buChar char="•"/>
            </a:pPr>
            <a:endParaRPr lang="en-GB" sz="2800" dirty="0">
              <a:latin typeface="Arial" panose="020B0604020202020204" pitchFamily="34" charset="0"/>
              <a:cs typeface="Arial" panose="020B0604020202020204" pitchFamily="34" charset="0"/>
            </a:endParaRPr>
          </a:p>
        </p:txBody>
      </p:sp>
      <p:pic>
        <p:nvPicPr>
          <p:cNvPr id="3" name="Picture 2" descr="Text&#10;&#10;Description automatically generated">
            <a:extLst>
              <a:ext uri="{FF2B5EF4-FFF2-40B4-BE49-F238E27FC236}">
                <a16:creationId xmlns:a16="http://schemas.microsoft.com/office/drawing/2014/main" id="{5BD4A9F5-060F-4495-A8AF-46ECE5ACD34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pic>
        <p:nvPicPr>
          <p:cNvPr id="6" name="Picture 5">
            <a:extLst>
              <a:ext uri="{FF2B5EF4-FFF2-40B4-BE49-F238E27FC236}">
                <a16:creationId xmlns:a16="http://schemas.microsoft.com/office/drawing/2014/main" id="{F0BC40DB-EDB0-44D7-98FA-F1A16A1E850A}"/>
              </a:ext>
            </a:extLst>
          </p:cNvPr>
          <p:cNvPicPr>
            <a:picLocks noChangeAspect="1"/>
          </p:cNvPicPr>
          <p:nvPr/>
        </p:nvPicPr>
        <p:blipFill>
          <a:blip r:embed="rId4"/>
          <a:stretch>
            <a:fillRect/>
          </a:stretch>
        </p:blipFill>
        <p:spPr>
          <a:xfrm>
            <a:off x="9308290" y="4388356"/>
            <a:ext cx="2240513" cy="2240513"/>
          </a:xfrm>
          <a:prstGeom prst="rect">
            <a:avLst/>
          </a:prstGeom>
        </p:spPr>
      </p:pic>
      <p:pic>
        <p:nvPicPr>
          <p:cNvPr id="4" name="Picture 3">
            <a:extLst>
              <a:ext uri="{FF2B5EF4-FFF2-40B4-BE49-F238E27FC236}">
                <a16:creationId xmlns:a16="http://schemas.microsoft.com/office/drawing/2014/main" id="{6E24F3DE-632D-41A8-896B-19468FDB7F6F}"/>
              </a:ext>
            </a:extLst>
          </p:cNvPr>
          <p:cNvPicPr>
            <a:picLocks noChangeAspect="1"/>
          </p:cNvPicPr>
          <p:nvPr/>
        </p:nvPicPr>
        <p:blipFill>
          <a:blip r:embed="rId5"/>
          <a:stretch>
            <a:fillRect/>
          </a:stretch>
        </p:blipFill>
        <p:spPr>
          <a:xfrm>
            <a:off x="8555427" y="2259338"/>
            <a:ext cx="3316276" cy="1873082"/>
          </a:xfrm>
          <a:prstGeom prst="rect">
            <a:avLst/>
          </a:prstGeom>
        </p:spPr>
      </p:pic>
    </p:spTree>
    <p:extLst>
      <p:ext uri="{BB962C8B-B14F-4D97-AF65-F5344CB8AC3E}">
        <p14:creationId xmlns:p14="http://schemas.microsoft.com/office/powerpoint/2010/main" val="4232136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5258" y="730669"/>
            <a:ext cx="9613861" cy="1080938"/>
          </a:xfrm>
        </p:spPr>
        <p:txBody>
          <a:bodyPr>
            <a:normAutofit/>
          </a:bodyPr>
          <a:lstStyle/>
          <a:p>
            <a:r>
              <a:rPr lang="en-GB" sz="4000" dirty="0">
                <a:latin typeface="Arial" panose="020B0604020202020204" pitchFamily="34" charset="0"/>
                <a:cs typeface="Arial" panose="020B0604020202020204" pitchFamily="34" charset="0"/>
              </a:rPr>
              <a:t>Wider Curriculum</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
        <p:nvSpPr>
          <p:cNvPr id="5" name="Content Placeholder 2"/>
          <p:cNvSpPr>
            <a:spLocks noGrp="1"/>
          </p:cNvSpPr>
          <p:nvPr>
            <p:ph idx="1"/>
          </p:nvPr>
        </p:nvSpPr>
        <p:spPr>
          <a:xfrm>
            <a:off x="357447" y="2085475"/>
            <a:ext cx="7277793" cy="4534070"/>
          </a:xfrm>
        </p:spPr>
        <p:txBody>
          <a:bodyPr>
            <a:normAutofit lnSpcReduction="10000"/>
          </a:bodyPr>
          <a:lstStyle/>
          <a:p>
            <a:pPr marL="0" indent="0">
              <a:buNone/>
            </a:pPr>
            <a:endParaRPr lang="en-GB" dirty="0">
              <a:latin typeface="Arial" panose="020B0604020202020204" pitchFamily="34" charset="0"/>
              <a:cs typeface="Arial" panose="020B0604020202020204" pitchFamily="34" charset="0"/>
            </a:endParaRPr>
          </a:p>
          <a:p>
            <a:r>
              <a:rPr lang="en-GB" b="1" dirty="0">
                <a:latin typeface="Arial" panose="020B0604020202020204" pitchFamily="34" charset="0"/>
                <a:cs typeface="Arial" panose="020B0604020202020204" pitchFamily="34" charset="0"/>
              </a:rPr>
              <a:t>Science – </a:t>
            </a:r>
            <a:r>
              <a:rPr lang="en-GB" dirty="0">
                <a:latin typeface="Arial" panose="020B0604020202020204" pitchFamily="34" charset="0"/>
                <a:cs typeface="Arial" panose="020B0604020202020204" pitchFamily="34" charset="0"/>
              </a:rPr>
              <a:t>Earth and Space, Forces, </a:t>
            </a:r>
            <a:r>
              <a:rPr lang="en-GB" dirty="0" err="1">
                <a:latin typeface="Arial" panose="020B0604020202020204" pitchFamily="34" charset="0"/>
                <a:cs typeface="Arial" panose="020B0604020202020204" pitchFamily="34" charset="0"/>
              </a:rPr>
              <a:t>Seperating</a:t>
            </a:r>
            <a:r>
              <a:rPr lang="en-GB" dirty="0">
                <a:latin typeface="Arial" panose="020B0604020202020204" pitchFamily="34" charset="0"/>
                <a:cs typeface="Arial" panose="020B0604020202020204" pitchFamily="34" charset="0"/>
              </a:rPr>
              <a:t> Mixtures, Energy, Life Cycles and Human Development </a:t>
            </a:r>
          </a:p>
          <a:p>
            <a:endParaRPr lang="en-GB" dirty="0">
              <a:latin typeface="Arial" panose="020B0604020202020204" pitchFamily="34" charset="0"/>
              <a:cs typeface="Arial" panose="020B0604020202020204" pitchFamily="34" charset="0"/>
            </a:endParaRPr>
          </a:p>
          <a:p>
            <a:r>
              <a:rPr lang="en-GB" b="1" dirty="0">
                <a:latin typeface="Arial" panose="020B0604020202020204" pitchFamily="34" charset="0"/>
                <a:cs typeface="Arial" panose="020B0604020202020204" pitchFamily="34" charset="0"/>
              </a:rPr>
              <a:t>History – </a:t>
            </a:r>
            <a:r>
              <a:rPr lang="en-GB" dirty="0">
                <a:latin typeface="Arial" panose="020B0604020202020204" pitchFamily="34" charset="0"/>
                <a:cs typeface="Arial" panose="020B0604020202020204" pitchFamily="34" charset="0"/>
              </a:rPr>
              <a:t>What was life like in Tudor England? What did the Greeks ever do for us? How did the Maya Civilisation compare to the Anglo-Saxons?</a:t>
            </a:r>
          </a:p>
          <a:p>
            <a:endParaRPr lang="en-GB" dirty="0">
              <a:latin typeface="Arial" panose="020B0604020202020204" pitchFamily="34" charset="0"/>
              <a:cs typeface="Arial" panose="020B0604020202020204" pitchFamily="34" charset="0"/>
            </a:endParaRPr>
          </a:p>
          <a:p>
            <a:r>
              <a:rPr lang="en-GB" b="1" dirty="0">
                <a:latin typeface="Arial" panose="020B0604020202020204" pitchFamily="34" charset="0"/>
                <a:cs typeface="Arial" panose="020B0604020202020204" pitchFamily="34" charset="0"/>
              </a:rPr>
              <a:t>Geography – </a:t>
            </a:r>
            <a:r>
              <a:rPr lang="en-GB" dirty="0">
                <a:latin typeface="Arial" panose="020B0604020202020204" pitchFamily="34" charset="0"/>
                <a:cs typeface="Arial" panose="020B0604020202020204" pitchFamily="34" charset="0"/>
              </a:rPr>
              <a:t>What is life like in the Alps? Why do oceans matter? Would you like to live in the desert?</a:t>
            </a:r>
          </a:p>
          <a:p>
            <a:endParaRPr lang="en-GB" sz="2000" dirty="0">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p:txBody>
      </p:sp>
      <p:pic>
        <p:nvPicPr>
          <p:cNvPr id="2050" name="Picture 2" descr="The Eras of Ancient Greece">
            <a:extLst>
              <a:ext uri="{FF2B5EF4-FFF2-40B4-BE49-F238E27FC236}">
                <a16:creationId xmlns:a16="http://schemas.microsoft.com/office/drawing/2014/main" id="{4338746D-BB2E-4CC4-A133-70F03959139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61590" y="4079888"/>
            <a:ext cx="3367361" cy="2262446"/>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ow did the solar system form? | Space">
            <a:extLst>
              <a:ext uri="{FF2B5EF4-FFF2-40B4-BE49-F238E27FC236}">
                <a16:creationId xmlns:a16="http://schemas.microsoft.com/office/drawing/2014/main" id="{7B0C9729-CB37-4811-90D3-B01FF6AAF87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421270" y="2162951"/>
            <a:ext cx="3048000" cy="17141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87800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5258" y="730669"/>
            <a:ext cx="9613861" cy="1080938"/>
          </a:xfrm>
        </p:spPr>
        <p:txBody>
          <a:bodyPr>
            <a:normAutofit/>
          </a:bodyPr>
          <a:lstStyle/>
          <a:p>
            <a:r>
              <a:rPr lang="en-GB" sz="4000" dirty="0">
                <a:latin typeface="Arial" panose="020B0604020202020204" pitchFamily="34" charset="0"/>
                <a:cs typeface="Arial" panose="020B0604020202020204" pitchFamily="34" charset="0"/>
              </a:rPr>
              <a:t>Wider Curriculum</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
        <p:nvSpPr>
          <p:cNvPr id="5" name="Content Placeholder 2"/>
          <p:cNvSpPr>
            <a:spLocks noGrp="1"/>
          </p:cNvSpPr>
          <p:nvPr>
            <p:ph idx="1"/>
          </p:nvPr>
        </p:nvSpPr>
        <p:spPr>
          <a:xfrm>
            <a:off x="357447" y="1634247"/>
            <a:ext cx="8100753" cy="5136204"/>
          </a:xfrm>
        </p:spPr>
        <p:txBody>
          <a:bodyPr>
            <a:normAutofit/>
          </a:bodyPr>
          <a:lstStyle/>
          <a:p>
            <a:pPr marL="0" indent="0">
              <a:buNone/>
            </a:pPr>
            <a:endParaRPr lang="en-GB" dirty="0">
              <a:latin typeface="Arial" panose="020B0604020202020204" pitchFamily="34" charset="0"/>
              <a:cs typeface="Arial" panose="020B0604020202020204" pitchFamily="34" charset="0"/>
            </a:endParaRPr>
          </a:p>
          <a:p>
            <a:r>
              <a:rPr lang="en-GB" b="1" dirty="0">
                <a:latin typeface="Arial" panose="020B0604020202020204" pitchFamily="34" charset="0"/>
                <a:cs typeface="Arial" panose="020B0604020202020204" pitchFamily="34" charset="0"/>
              </a:rPr>
              <a:t>Design and Technology</a:t>
            </a:r>
            <a:r>
              <a:rPr lang="en-GB" dirty="0">
                <a:latin typeface="Arial" panose="020B0604020202020204" pitchFamily="34" charset="0"/>
                <a:cs typeface="Arial" panose="020B0604020202020204" pitchFamily="34" charset="0"/>
              </a:rPr>
              <a:t> – Electrical Systems: Doodlers, Developing a Recipe: Bolognese, Mechanical Systems: Pop Up Books</a:t>
            </a:r>
          </a:p>
          <a:p>
            <a:r>
              <a:rPr lang="en-GB" b="1" dirty="0">
                <a:latin typeface="Arial" panose="020B0604020202020204" pitchFamily="34" charset="0"/>
                <a:cs typeface="Arial" panose="020B0604020202020204" pitchFamily="34" charset="0"/>
              </a:rPr>
              <a:t>Art </a:t>
            </a:r>
            <a:r>
              <a:rPr lang="en-GB" dirty="0">
                <a:latin typeface="Arial" panose="020B0604020202020204" pitchFamily="34" charset="0"/>
                <a:cs typeface="Arial" panose="020B0604020202020204" pitchFamily="34" charset="0"/>
              </a:rPr>
              <a:t>– Sculpture and 3D: Interactive Installations, Craft and Design: Architecture, Drawing: I Need Space, Mixed Media: Portraits</a:t>
            </a:r>
          </a:p>
          <a:p>
            <a:r>
              <a:rPr lang="en-GB" b="1" dirty="0">
                <a:latin typeface="Arial" panose="020B0604020202020204" pitchFamily="34" charset="0"/>
                <a:cs typeface="Arial" panose="020B0604020202020204" pitchFamily="34" charset="0"/>
              </a:rPr>
              <a:t>Computing – </a:t>
            </a:r>
            <a:r>
              <a:rPr lang="en-GB" dirty="0">
                <a:latin typeface="Arial" panose="020B0604020202020204" pitchFamily="34" charset="0"/>
                <a:cs typeface="Arial" panose="020B0604020202020204" pitchFamily="34" charset="0"/>
              </a:rPr>
              <a:t>Programming, creating media, computing systems and networks</a:t>
            </a:r>
          </a:p>
          <a:p>
            <a:r>
              <a:rPr lang="en-GB" b="1" dirty="0">
                <a:latin typeface="Arial" panose="020B0604020202020204" pitchFamily="34" charset="0"/>
                <a:cs typeface="Arial" panose="020B0604020202020204" pitchFamily="34" charset="0"/>
              </a:rPr>
              <a:t>RE – </a:t>
            </a:r>
            <a:r>
              <a:rPr lang="en-GB" dirty="0">
                <a:latin typeface="Arial" panose="020B0604020202020204" pitchFamily="34" charset="0"/>
                <a:cs typeface="Arial" panose="020B0604020202020204" pitchFamily="34" charset="0"/>
              </a:rPr>
              <a:t>Christianity, Islam and Rites of Passage</a:t>
            </a:r>
          </a:p>
          <a:p>
            <a:r>
              <a:rPr lang="en-GB" b="1" dirty="0">
                <a:latin typeface="Arial" panose="020B0604020202020204" pitchFamily="34" charset="0"/>
                <a:cs typeface="Arial" panose="020B0604020202020204" pitchFamily="34" charset="0"/>
              </a:rPr>
              <a:t>PE </a:t>
            </a:r>
            <a:r>
              <a:rPr lang="en-GB" dirty="0">
                <a:latin typeface="Arial" panose="020B0604020202020204" pitchFamily="34" charset="0"/>
                <a:cs typeface="Arial" panose="020B0604020202020204" pitchFamily="34" charset="0"/>
              </a:rPr>
              <a:t>– </a:t>
            </a:r>
            <a:r>
              <a:rPr lang="en-GB" b="1" dirty="0">
                <a:latin typeface="Arial" panose="020B0604020202020204" pitchFamily="34" charset="0"/>
                <a:cs typeface="Arial" panose="020B0604020202020204" pitchFamily="34" charset="0"/>
              </a:rPr>
              <a:t>Outdoor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Quicksticks</a:t>
            </a:r>
            <a:r>
              <a:rPr lang="en-GB" dirty="0">
                <a:latin typeface="Arial" panose="020B0604020202020204" pitchFamily="34" charset="0"/>
                <a:cs typeface="Arial" panose="020B0604020202020204" pitchFamily="34" charset="0"/>
              </a:rPr>
              <a:t>, Netball, Tennis, Football, Kwik Cricket, Rounders. </a:t>
            </a:r>
            <a:r>
              <a:rPr lang="en-GB" b="1" dirty="0">
                <a:latin typeface="Arial" panose="020B0604020202020204" pitchFamily="34" charset="0"/>
                <a:cs typeface="Arial" panose="020B0604020202020204" pitchFamily="34" charset="0"/>
              </a:rPr>
              <a:t>Indoor</a:t>
            </a:r>
            <a:r>
              <a:rPr lang="en-GB" dirty="0">
                <a:latin typeface="Arial" panose="020B0604020202020204" pitchFamily="34" charset="0"/>
                <a:cs typeface="Arial" panose="020B0604020202020204" pitchFamily="34" charset="0"/>
              </a:rPr>
              <a:t>: Gymnastics, Fitness, Dance, Swimming.</a:t>
            </a:r>
            <a:endParaRPr lang="en-GB" b="1"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sz="2000" b="1" dirty="0">
              <a:latin typeface="Arial" panose="020B0604020202020204" pitchFamily="34" charset="0"/>
              <a:cs typeface="Arial" panose="020B0604020202020204" pitchFamily="34" charset="0"/>
            </a:endParaRPr>
          </a:p>
          <a:p>
            <a:endParaRPr lang="en-GB" sz="2000" b="1" dirty="0">
              <a:latin typeface="Arial" panose="020B0604020202020204" pitchFamily="34" charset="0"/>
              <a:cs typeface="Arial" panose="020B0604020202020204" pitchFamily="34" charset="0"/>
            </a:endParaRPr>
          </a:p>
          <a:p>
            <a:endParaRPr lang="en-GB" sz="2000" dirty="0">
              <a:latin typeface="Arial" panose="020B0604020202020204" pitchFamily="34" charset="0"/>
              <a:cs typeface="Arial" panose="020B0604020202020204" pitchFamily="34" charset="0"/>
            </a:endParaRPr>
          </a:p>
        </p:txBody>
      </p:sp>
      <p:pic>
        <p:nvPicPr>
          <p:cNvPr id="1026" name="Picture 2" descr="Robert Sabuda's top 10 pop-up books | Children's books | The Guardian">
            <a:extLst>
              <a:ext uri="{FF2B5EF4-FFF2-40B4-BE49-F238E27FC236}">
                <a16:creationId xmlns:a16="http://schemas.microsoft.com/office/drawing/2014/main" id="{A5A10615-64E4-4120-BCA1-A2AF74FB301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59175" y="1596230"/>
            <a:ext cx="2509777" cy="150586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Primary Crumble Kits now available - D&amp;T Association">
            <a:extLst>
              <a:ext uri="{FF2B5EF4-FFF2-40B4-BE49-F238E27FC236}">
                <a16:creationId xmlns:a16="http://schemas.microsoft.com/office/drawing/2014/main" id="{15EFE775-B8AE-4575-B77D-D6C60594233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20911157">
            <a:off x="8482563" y="3145134"/>
            <a:ext cx="2186564" cy="164908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Self-Portrait Poems - Creative Writing">
            <a:extLst>
              <a:ext uri="{FF2B5EF4-FFF2-40B4-BE49-F238E27FC236}">
                <a16:creationId xmlns:a16="http://schemas.microsoft.com/office/drawing/2014/main" id="{E112D6A8-D34B-4488-9D5A-1E2512190A0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606953">
            <a:off x="10409958" y="2917629"/>
            <a:ext cx="1802714" cy="2344994"/>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All about Kwik Cricket">
            <a:extLst>
              <a:ext uri="{FF2B5EF4-FFF2-40B4-BE49-F238E27FC236}">
                <a16:creationId xmlns:a16="http://schemas.microsoft.com/office/drawing/2014/main" id="{3B9A1A53-5181-4750-9D3B-DBF714AF690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18909" y="4815827"/>
            <a:ext cx="2371725" cy="15811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5140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4793" y="753228"/>
            <a:ext cx="7995288" cy="1080938"/>
          </a:xfrm>
        </p:spPr>
        <p:txBody>
          <a:bodyPr>
            <a:normAutofit/>
          </a:bodyPr>
          <a:lstStyle/>
          <a:p>
            <a:r>
              <a:rPr lang="en-GB" sz="4000" dirty="0">
                <a:latin typeface="Arial" panose="020B0604020202020204" pitchFamily="34" charset="0"/>
                <a:cs typeface="Arial" panose="020B0604020202020204" pitchFamily="34" charset="0"/>
              </a:rPr>
              <a:t>Homework</a:t>
            </a:r>
            <a:r>
              <a:rPr lang="en-GB" sz="6000" dirty="0">
                <a:latin typeface="Arial" panose="020B0604020202020204" pitchFamily="34" charset="0"/>
                <a:cs typeface="Arial" panose="020B0604020202020204" pitchFamily="34" charset="0"/>
              </a:rPr>
              <a:t> </a:t>
            </a:r>
          </a:p>
        </p:txBody>
      </p:sp>
      <p:sp>
        <p:nvSpPr>
          <p:cNvPr id="3" name="Content Placeholder 2"/>
          <p:cNvSpPr>
            <a:spLocks noGrp="1"/>
          </p:cNvSpPr>
          <p:nvPr>
            <p:ph idx="1"/>
          </p:nvPr>
        </p:nvSpPr>
        <p:spPr>
          <a:xfrm>
            <a:off x="111648" y="2016691"/>
            <a:ext cx="11825567" cy="4694076"/>
          </a:xfrm>
        </p:spPr>
        <p:txBody>
          <a:bodyPr vert="horz" lIns="91440" tIns="45720" rIns="91440" bIns="45720" rtlCol="0" anchor="t">
            <a:noAutofit/>
          </a:bodyPr>
          <a:lstStyle/>
          <a:p>
            <a:pPr marL="0" indent="0">
              <a:buNone/>
            </a:pPr>
            <a:endParaRPr lang="en-GB" dirty="0">
              <a:latin typeface="Arial" panose="020B0604020202020204" pitchFamily="34" charset="0"/>
              <a:cs typeface="Arial" panose="020B0604020202020204" pitchFamily="34" charset="0"/>
            </a:endParaRPr>
          </a:p>
          <a:p>
            <a:pPr marL="0" indent="0">
              <a:buNone/>
            </a:pPr>
            <a:endParaRPr lang="en-GB" sz="2000" u="sng" dirty="0">
              <a:latin typeface="Arial" panose="020B0604020202020204" pitchFamily="34" charset="0"/>
              <a:cs typeface="Arial" panose="020B0604020202020204" pitchFamily="34"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
        <p:nvSpPr>
          <p:cNvPr id="5" name="Content Placeholder 2">
            <a:extLst>
              <a:ext uri="{FF2B5EF4-FFF2-40B4-BE49-F238E27FC236}">
                <a16:creationId xmlns:a16="http://schemas.microsoft.com/office/drawing/2014/main" id="{158FBA7F-D985-42E6-8A9F-585DA468EF0A}"/>
              </a:ext>
            </a:extLst>
          </p:cNvPr>
          <p:cNvSpPr txBox="1">
            <a:spLocks/>
          </p:cNvSpPr>
          <p:nvPr/>
        </p:nvSpPr>
        <p:spPr>
          <a:xfrm>
            <a:off x="254785" y="2016691"/>
            <a:ext cx="8440558" cy="4694076"/>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a:lstStyle>
          <a:p>
            <a:pPr marL="0" indent="0">
              <a:buFont typeface="Arial" panose="020B0604020202020204" pitchFamily="34" charset="0"/>
              <a:buNone/>
            </a:pPr>
            <a:r>
              <a:rPr lang="en-GB" dirty="0">
                <a:latin typeface="Arial" panose="020B0604020202020204" pitchFamily="34" charset="0"/>
                <a:cs typeface="Arial" panose="020B0604020202020204" pitchFamily="34" charset="0"/>
              </a:rPr>
              <a:t>Homework is normally handed out as paper copies, with electronic versions being made available on Teams. </a:t>
            </a:r>
          </a:p>
          <a:p>
            <a:r>
              <a:rPr lang="en-GB" dirty="0">
                <a:latin typeface="Arial" panose="020B0604020202020204" pitchFamily="34" charset="0"/>
                <a:cs typeface="Arial" panose="020B0604020202020204" pitchFamily="34" charset="0"/>
              </a:rPr>
              <a:t>Daily reading  </a:t>
            </a:r>
          </a:p>
          <a:p>
            <a:r>
              <a:rPr lang="en-GB" dirty="0">
                <a:latin typeface="Arial" panose="020B0604020202020204" pitchFamily="34" charset="0"/>
                <a:cs typeface="Arial" panose="020B0604020202020204" pitchFamily="34" charset="0"/>
              </a:rPr>
              <a:t>21 minutes of Times Table </a:t>
            </a:r>
            <a:r>
              <a:rPr lang="en-GB" dirty="0" err="1">
                <a:latin typeface="Arial" panose="020B0604020202020204" pitchFamily="34" charset="0"/>
                <a:cs typeface="Arial" panose="020B0604020202020204" pitchFamily="34" charset="0"/>
              </a:rPr>
              <a:t>Rockstars</a:t>
            </a: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Weekly Maths homework</a:t>
            </a:r>
          </a:p>
          <a:p>
            <a:r>
              <a:rPr lang="en-GB" dirty="0">
                <a:latin typeface="Arial" panose="020B0604020202020204" pitchFamily="34" charset="0"/>
                <a:cs typeface="Arial" panose="020B0604020202020204" pitchFamily="34" charset="0"/>
              </a:rPr>
              <a:t>Fortnightly topic homework</a:t>
            </a:r>
            <a:endParaRPr lang="en-GB" sz="2000" u="sng"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Knowledge Organisers are provided to each child at the start of a new topic for further support</a:t>
            </a:r>
          </a:p>
        </p:txBody>
      </p:sp>
      <p:pic>
        <p:nvPicPr>
          <p:cNvPr id="6" name="Picture 5">
            <a:extLst>
              <a:ext uri="{FF2B5EF4-FFF2-40B4-BE49-F238E27FC236}">
                <a16:creationId xmlns:a16="http://schemas.microsoft.com/office/drawing/2014/main" id="{93C31E23-E35D-4344-AD97-2EA50677F24A}"/>
              </a:ext>
            </a:extLst>
          </p:cNvPr>
          <p:cNvPicPr>
            <a:picLocks noChangeAspect="1"/>
          </p:cNvPicPr>
          <p:nvPr/>
        </p:nvPicPr>
        <p:blipFill>
          <a:blip r:embed="rId4"/>
          <a:stretch>
            <a:fillRect/>
          </a:stretch>
        </p:blipFill>
        <p:spPr>
          <a:xfrm>
            <a:off x="9024605" y="2762799"/>
            <a:ext cx="2359007" cy="1332402"/>
          </a:xfrm>
          <a:prstGeom prst="rect">
            <a:avLst/>
          </a:prstGeom>
        </p:spPr>
      </p:pic>
      <p:sp>
        <p:nvSpPr>
          <p:cNvPr id="7" name="Content Placeholder 2">
            <a:extLst>
              <a:ext uri="{FF2B5EF4-FFF2-40B4-BE49-F238E27FC236}">
                <a16:creationId xmlns:a16="http://schemas.microsoft.com/office/drawing/2014/main" id="{86B42F47-D1FC-46CE-8193-7062A6FCF038}"/>
              </a:ext>
            </a:extLst>
          </p:cNvPr>
          <p:cNvSpPr txBox="1">
            <a:spLocks/>
          </p:cNvSpPr>
          <p:nvPr/>
        </p:nvSpPr>
        <p:spPr>
          <a:xfrm>
            <a:off x="254783" y="5473100"/>
            <a:ext cx="10430631" cy="1263343"/>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a:lstStyle>
          <a:p>
            <a:pPr marL="0" indent="0">
              <a:buFont typeface="Arial" panose="020B0604020202020204" pitchFamily="34" charset="0"/>
              <a:buNone/>
            </a:pPr>
            <a:r>
              <a:rPr lang="en-US" b="1" dirty="0">
                <a:latin typeface="Arial" panose="020B0604020202020204" pitchFamily="34" charset="0"/>
                <a:cs typeface="Arial" panose="020B0604020202020204" pitchFamily="34" charset="0"/>
              </a:rPr>
              <a:t>Top Tips:</a:t>
            </a:r>
            <a:r>
              <a:rPr lang="en-US" dirty="0">
                <a:latin typeface="Arial" panose="020B0604020202020204" pitchFamily="34" charset="0"/>
                <a:cs typeface="Arial" panose="020B0604020202020204" pitchFamily="34" charset="0"/>
              </a:rPr>
              <a:t> Make homework a part of your regular routine; </a:t>
            </a:r>
          </a:p>
          <a:p>
            <a:pPr marL="0" indent="0">
              <a:buFont typeface="Arial" panose="020B0604020202020204" pitchFamily="34" charset="0"/>
              <a:buNone/>
            </a:pPr>
            <a:r>
              <a:rPr lang="en-US" dirty="0">
                <a:latin typeface="Arial" panose="020B0604020202020204" pitchFamily="34" charset="0"/>
                <a:cs typeface="Arial" panose="020B0604020202020204" pitchFamily="34" charset="0"/>
              </a:rPr>
              <a:t>Provide a quiet working space </a:t>
            </a:r>
          </a:p>
          <a:p>
            <a:pPr marL="0" indent="0">
              <a:buFont typeface="Arial" panose="020B0604020202020204" pitchFamily="34" charset="0"/>
              <a:buNone/>
            </a:pPr>
            <a:r>
              <a:rPr lang="en-US" dirty="0">
                <a:latin typeface="Arial" panose="020B0604020202020204" pitchFamily="34" charset="0"/>
                <a:cs typeface="Arial" panose="020B0604020202020204" pitchFamily="34" charset="0"/>
              </a:rPr>
              <a:t>Don’t leave it to the last minute!</a:t>
            </a:r>
            <a:endParaRPr lang="en-GB" b="1" dirty="0">
              <a:latin typeface="Arial" panose="020B060402020202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E7C41FBE-2E21-4D5F-B02B-EB1F448A2F5A}"/>
              </a:ext>
            </a:extLst>
          </p:cNvPr>
          <p:cNvPicPr>
            <a:picLocks noChangeAspect="1"/>
          </p:cNvPicPr>
          <p:nvPr/>
        </p:nvPicPr>
        <p:blipFill>
          <a:blip r:embed="rId5"/>
          <a:stretch>
            <a:fillRect/>
          </a:stretch>
        </p:blipFill>
        <p:spPr>
          <a:xfrm>
            <a:off x="8695342" y="4473295"/>
            <a:ext cx="3017531" cy="2263148"/>
          </a:xfrm>
          <a:prstGeom prst="rect">
            <a:avLst/>
          </a:prstGeom>
        </p:spPr>
      </p:pic>
    </p:spTree>
    <p:extLst>
      <p:ext uri="{BB962C8B-B14F-4D97-AF65-F5344CB8AC3E}">
        <p14:creationId xmlns:p14="http://schemas.microsoft.com/office/powerpoint/2010/main" val="35279243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231B63D9-4D54-4B13-AB5F-6F4134FDAFB9}"/>
              </a:ext>
            </a:extLst>
          </p:cNvPr>
          <p:cNvSpPr/>
          <p:nvPr/>
        </p:nvSpPr>
        <p:spPr>
          <a:xfrm>
            <a:off x="5453149" y="1197033"/>
            <a:ext cx="6408884" cy="5546366"/>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3" name="Object 2">
            <a:extLst>
              <a:ext uri="{FF2B5EF4-FFF2-40B4-BE49-F238E27FC236}">
                <a16:creationId xmlns:a16="http://schemas.microsoft.com/office/drawing/2014/main" id="{94510021-30AD-41D5-8D22-DC9951AB249D}"/>
              </a:ext>
            </a:extLst>
          </p:cNvPr>
          <p:cNvGraphicFramePr>
            <a:graphicFrameLocks noChangeAspect="1"/>
          </p:cNvGraphicFramePr>
          <p:nvPr>
            <p:extLst>
              <p:ext uri="{D42A27DB-BD31-4B8C-83A1-F6EECF244321}">
                <p14:modId xmlns:p14="http://schemas.microsoft.com/office/powerpoint/2010/main" val="3639774150"/>
              </p:ext>
            </p:extLst>
          </p:nvPr>
        </p:nvGraphicFramePr>
        <p:xfrm>
          <a:off x="5492478" y="1270978"/>
          <a:ext cx="6355082" cy="5892207"/>
        </p:xfrm>
        <a:graphic>
          <a:graphicData uri="http://schemas.openxmlformats.org/presentationml/2006/ole">
            <mc:AlternateContent xmlns:mc="http://schemas.openxmlformats.org/markup-compatibility/2006">
              <mc:Choice xmlns:v="urn:schemas-microsoft-com:vml" Requires="v">
                <p:oleObj spid="_x0000_s2052" name="Document" r:id="rId4" imgW="6736338" imgH="7436482" progId="Word.Document.12">
                  <p:embed/>
                </p:oleObj>
              </mc:Choice>
              <mc:Fallback>
                <p:oleObj name="Document" r:id="rId4" imgW="6736338" imgH="7436482" progId="Word.Document.12">
                  <p:embed/>
                  <p:pic>
                    <p:nvPicPr>
                      <p:cNvPr id="4" name="Object 3">
                        <a:extLst>
                          <a:ext uri="{FF2B5EF4-FFF2-40B4-BE49-F238E27FC236}">
                            <a16:creationId xmlns:a16="http://schemas.microsoft.com/office/drawing/2014/main" id="{B119D0F4-788E-4215-B1A0-249331F855B2}"/>
                          </a:ext>
                        </a:extLst>
                      </p:cNvPr>
                      <p:cNvPicPr/>
                      <p:nvPr/>
                    </p:nvPicPr>
                    <p:blipFill>
                      <a:blip r:embed="rId5"/>
                      <a:stretch>
                        <a:fillRect/>
                      </a:stretch>
                    </p:blipFill>
                    <p:spPr>
                      <a:xfrm>
                        <a:off x="5492478" y="1270978"/>
                        <a:ext cx="6355082" cy="5892207"/>
                      </a:xfrm>
                      <a:prstGeom prst="rect">
                        <a:avLst/>
                      </a:prstGeom>
                    </p:spPr>
                  </p:pic>
                </p:oleObj>
              </mc:Fallback>
            </mc:AlternateContent>
          </a:graphicData>
        </a:graphic>
      </p:graphicFrame>
      <p:sp>
        <p:nvSpPr>
          <p:cNvPr id="4" name="TextBox 3">
            <a:extLst>
              <a:ext uri="{FF2B5EF4-FFF2-40B4-BE49-F238E27FC236}">
                <a16:creationId xmlns:a16="http://schemas.microsoft.com/office/drawing/2014/main" id="{3940EC79-DBFF-474E-8A06-30BAC8F1EB64}"/>
              </a:ext>
            </a:extLst>
          </p:cNvPr>
          <p:cNvSpPr txBox="1"/>
          <p:nvPr/>
        </p:nvSpPr>
        <p:spPr>
          <a:xfrm>
            <a:off x="0" y="2016030"/>
            <a:ext cx="5492478" cy="4801314"/>
          </a:xfrm>
          <a:prstGeom prst="rect">
            <a:avLst/>
          </a:prstGeom>
          <a:noFill/>
        </p:spPr>
        <p:txBody>
          <a:bodyPr wrap="square" rtlCol="0">
            <a:spAutoFit/>
          </a:bodyPr>
          <a:lstStyle/>
          <a:p>
            <a:pPr fontAlgn="base"/>
            <a:r>
              <a:rPr lang="en-GB" sz="1600" dirty="0"/>
              <a:t>As a school, we want all children to be successful, empowered to learn and happy and excited to come to school.  We feel strongly that school should be a place of opportunities and recognise that we can make a significant difference if we individually target the needs of children. </a:t>
            </a:r>
          </a:p>
          <a:p>
            <a:pPr fontAlgn="base"/>
            <a:endParaRPr lang="en-GB" sz="1600" dirty="0"/>
          </a:p>
          <a:p>
            <a:pPr fontAlgn="base"/>
            <a:r>
              <a:rPr lang="en-GB" sz="1600" dirty="0"/>
              <a:t>To achieve this, we have adapted the pupil premium offer to ensure it is more personalised to provide individual support to each child. </a:t>
            </a:r>
          </a:p>
          <a:p>
            <a:pPr fontAlgn="base"/>
            <a:endParaRPr lang="en-GB" sz="1600" dirty="0"/>
          </a:p>
          <a:p>
            <a:pPr fontAlgn="base"/>
            <a:r>
              <a:rPr lang="en-GB" sz="1600" dirty="0"/>
              <a:t>Next year, each class will have a TA during the morning sessions to support the children in their class.  In the afternoon, we plan to use these TAs to run sessions to target the needs of any child that needs support.</a:t>
            </a:r>
          </a:p>
          <a:p>
            <a:pPr fontAlgn="base"/>
            <a:endParaRPr lang="en-GB" sz="1600" dirty="0"/>
          </a:p>
          <a:p>
            <a:pPr fontAlgn="base"/>
            <a:r>
              <a:rPr lang="en-GB" sz="1600" dirty="0"/>
              <a:t>Should you feel that you could be eligible for free school meals then please contact the office.</a:t>
            </a:r>
          </a:p>
          <a:p>
            <a:pPr fontAlgn="base"/>
            <a:endParaRPr lang="en-GB" dirty="0"/>
          </a:p>
        </p:txBody>
      </p:sp>
      <p:sp>
        <p:nvSpPr>
          <p:cNvPr id="5" name="Title 1">
            <a:extLst>
              <a:ext uri="{FF2B5EF4-FFF2-40B4-BE49-F238E27FC236}">
                <a16:creationId xmlns:a16="http://schemas.microsoft.com/office/drawing/2014/main" id="{1C862750-E2D5-4A8D-AEAE-F817E360A2BE}"/>
              </a:ext>
            </a:extLst>
          </p:cNvPr>
          <p:cNvSpPr txBox="1">
            <a:spLocks/>
          </p:cNvSpPr>
          <p:nvPr/>
        </p:nvSpPr>
        <p:spPr>
          <a:xfrm>
            <a:off x="344440" y="854842"/>
            <a:ext cx="9144000" cy="832272"/>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t>Pupil Premium</a:t>
            </a:r>
          </a:p>
        </p:txBody>
      </p:sp>
    </p:spTree>
    <p:extLst>
      <p:ext uri="{BB962C8B-B14F-4D97-AF65-F5344CB8AC3E}">
        <p14:creationId xmlns:p14="http://schemas.microsoft.com/office/powerpoint/2010/main" val="34295840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5295" y="753228"/>
            <a:ext cx="9613861" cy="1080938"/>
          </a:xfrm>
        </p:spPr>
        <p:txBody>
          <a:bodyPr>
            <a:normAutofit/>
          </a:bodyPr>
          <a:lstStyle/>
          <a:p>
            <a:r>
              <a:rPr lang="en-GB" sz="4000" dirty="0">
                <a:latin typeface="Arial" panose="020B0604020202020204" pitchFamily="34" charset="0"/>
                <a:cs typeface="Arial" panose="020B0604020202020204" pitchFamily="34" charset="0"/>
              </a:rPr>
              <a:t>Over the holidays you could…</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245295" y="2048596"/>
                <a:ext cx="7964263" cy="4056176"/>
              </a:xfrm>
            </p:spPr>
            <p:txBody>
              <a:bodyPr>
                <a:noAutofit/>
              </a:bodyPr>
              <a:lstStyle/>
              <a:p>
                <a:pPr marL="0" indent="0">
                  <a:buNone/>
                </a:pPr>
                <a:r>
                  <a:rPr lang="en-GB" sz="2200" dirty="0">
                    <a:latin typeface="Arial" panose="020B0604020202020204" pitchFamily="34" charset="0"/>
                    <a:cs typeface="Arial" panose="020B0604020202020204" pitchFamily="34" charset="0"/>
                  </a:rPr>
                  <a:t>Things to practise over the holidays….</a:t>
                </a:r>
              </a:p>
              <a:p>
                <a:pPr>
                  <a:buClr>
                    <a:schemeClr val="tx1"/>
                  </a:buClr>
                </a:pPr>
                <a:r>
                  <a:rPr lang="en-GB" sz="2200" dirty="0">
                    <a:latin typeface="Arial" panose="020B0604020202020204" pitchFamily="34" charset="0"/>
                    <a:cs typeface="Arial" panose="020B0604020202020204" pitchFamily="34" charset="0"/>
                  </a:rPr>
                  <a:t>Try to read together with your child from a variety of sources (books- fiction/non-fiction, comics, newspapers, poems, etc.)</a:t>
                </a:r>
              </a:p>
              <a:p>
                <a:pPr lvl="0"/>
                <a:r>
                  <a:rPr lang="en-GB" sz="2200" dirty="0">
                    <a:latin typeface="Arial" panose="020B0604020202020204" pitchFamily="34" charset="0"/>
                    <a:cs typeface="Arial" panose="020B0604020202020204" pitchFamily="34" charset="0"/>
                  </a:rPr>
                  <a:t>Regularly practise times tables up to 12 x 12 through online games or flash cards - TTRS.</a:t>
                </a:r>
              </a:p>
              <a:p>
                <a:r>
                  <a:rPr lang="en-GB" sz="2200" dirty="0">
                    <a:latin typeface="Arial" panose="020B0604020202020204" pitchFamily="34" charset="0"/>
                    <a:cs typeface="Arial" panose="020B0604020202020204" pitchFamily="34" charset="0"/>
                  </a:rPr>
                  <a:t>Take part in the Summer Reading Challenge- </a:t>
                </a:r>
                <a:r>
                  <a:rPr lang="en-GB" sz="2200" dirty="0">
                    <a:latin typeface="Arial" panose="020B0604020202020204" pitchFamily="34" charset="0"/>
                    <a:cs typeface="Arial" panose="020B0604020202020204" pitchFamily="34" charset="0"/>
                    <a:hlinkClick r:id="rId3"/>
                  </a:rPr>
                  <a:t>https://summerreadingchallenge.org.uk/</a:t>
                </a:r>
                <a:endParaRPr lang="en-GB" sz="2200" dirty="0">
                  <a:latin typeface="Arial" panose="020B0604020202020204" pitchFamily="34" charset="0"/>
                  <a:cs typeface="Arial" panose="020B0604020202020204" pitchFamily="34" charset="0"/>
                </a:endParaRPr>
              </a:p>
              <a:p>
                <a:r>
                  <a:rPr lang="en-US" sz="2200" dirty="0">
                    <a:latin typeface="Arial" panose="020B0604020202020204" pitchFamily="34" charset="0"/>
                    <a:cs typeface="Arial" panose="020B0604020202020204" pitchFamily="34" charset="0"/>
                  </a:rPr>
                  <a:t>Complete as many objectives from the list of “50 things to do before you’re 11</a:t>
                </a:r>
                <a14:m>
                  <m:oMath xmlns:m="http://schemas.openxmlformats.org/officeDocument/2006/math">
                    <m:f>
                      <m:fPr>
                        <m:ctrlPr>
                          <a:rPr lang="en-GB" sz="2200" i="1">
                            <a:latin typeface="Cambria Math" panose="02040503050406030204" pitchFamily="18" charset="0"/>
                          </a:rPr>
                        </m:ctrlPr>
                      </m:fPr>
                      <m:num>
                        <m:r>
                          <a:rPr lang="en-GB" sz="2200" i="1">
                            <a:latin typeface="Cambria Math" panose="02040503050406030204" pitchFamily="18" charset="0"/>
                          </a:rPr>
                          <m:t>3</m:t>
                        </m:r>
                      </m:num>
                      <m:den>
                        <m:r>
                          <a:rPr lang="en-GB" sz="2200" i="1">
                            <a:latin typeface="Cambria Math" panose="02040503050406030204" pitchFamily="18" charset="0"/>
                          </a:rPr>
                          <m:t>4</m:t>
                        </m:r>
                      </m:den>
                    </m:f>
                  </m:oMath>
                </a14:m>
                <a:r>
                  <a:rPr lang="en-US" sz="2200" dirty="0">
                    <a:latin typeface="Arial" panose="020B0604020202020204" pitchFamily="34" charset="0"/>
                    <a:cs typeface="Arial" panose="020B0604020202020204" pitchFamily="34" charset="0"/>
                  </a:rPr>
                  <a:t>”.</a:t>
                </a:r>
              </a:p>
              <a:p>
                <a:r>
                  <a:rPr lang="en-US" sz="2200" dirty="0">
                    <a:latin typeface="Arial" panose="020B0604020202020204" pitchFamily="34" charset="0"/>
                    <a:cs typeface="Arial" panose="020B0604020202020204" pitchFamily="34" charset="0"/>
                  </a:rPr>
                  <a:t>Write a post card to your new teacher from an exciting location or keep a diary of how you have spent your summer holidays.</a:t>
                </a:r>
              </a:p>
              <a:p>
                <a:endParaRPr lang="en-US"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a:p>
                <a:pPr marL="0" lvl="0" indent="0">
                  <a:buNone/>
                </a:pPr>
                <a:endParaRPr lang="en-GB" sz="1600" dirty="0">
                  <a:latin typeface="Arial" panose="020B0604020202020204" pitchFamily="34" charset="0"/>
                  <a:cs typeface="Arial" panose="020B0604020202020204" pitchFamily="34" charset="0"/>
                </a:endParaRP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245295" y="2048596"/>
                <a:ext cx="7964263" cy="4056176"/>
              </a:xfrm>
              <a:blipFill>
                <a:blip r:embed="rId4"/>
                <a:stretch>
                  <a:fillRect l="-995" t="-1805" r="-1224" b="-13534"/>
                </a:stretch>
              </a:blipFill>
            </p:spPr>
            <p:txBody>
              <a:bodyPr/>
              <a:lstStyle/>
              <a:p>
                <a:r>
                  <a:rPr lang="en-GB">
                    <a:noFill/>
                  </a:rPr>
                  <a:t> </a:t>
                </a:r>
              </a:p>
            </p:txBody>
          </p:sp>
        </mc:Fallback>
      </mc:AlternateContent>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pic>
        <p:nvPicPr>
          <p:cNvPr id="5" name="Picture 4">
            <a:extLst>
              <a:ext uri="{FF2B5EF4-FFF2-40B4-BE49-F238E27FC236}">
                <a16:creationId xmlns:a16="http://schemas.microsoft.com/office/drawing/2014/main" id="{DBEEE521-376C-4849-B0DA-664AE2BE44A4}"/>
              </a:ext>
            </a:extLst>
          </p:cNvPr>
          <p:cNvPicPr>
            <a:picLocks noChangeAspect="1"/>
          </p:cNvPicPr>
          <p:nvPr/>
        </p:nvPicPr>
        <p:blipFill>
          <a:blip r:embed="rId6"/>
          <a:stretch>
            <a:fillRect/>
          </a:stretch>
        </p:blipFill>
        <p:spPr>
          <a:xfrm rot="20663824">
            <a:off x="8481472" y="1786724"/>
            <a:ext cx="3505117" cy="2502131"/>
          </a:xfrm>
          <a:prstGeom prst="rect">
            <a:avLst/>
          </a:prstGeom>
        </p:spPr>
      </p:pic>
      <p:pic>
        <p:nvPicPr>
          <p:cNvPr id="6" name="Picture 5">
            <a:extLst>
              <a:ext uri="{FF2B5EF4-FFF2-40B4-BE49-F238E27FC236}">
                <a16:creationId xmlns:a16="http://schemas.microsoft.com/office/drawing/2014/main" id="{2BB6B1DD-42BC-4343-ADAC-3F0E5A23D16A}"/>
              </a:ext>
            </a:extLst>
          </p:cNvPr>
          <p:cNvPicPr>
            <a:picLocks noChangeAspect="1"/>
          </p:cNvPicPr>
          <p:nvPr/>
        </p:nvPicPr>
        <p:blipFill>
          <a:blip r:embed="rId7"/>
          <a:stretch>
            <a:fillRect/>
          </a:stretch>
        </p:blipFill>
        <p:spPr>
          <a:xfrm rot="710012">
            <a:off x="8908545" y="4367736"/>
            <a:ext cx="2650972" cy="2083440"/>
          </a:xfrm>
          <a:prstGeom prst="rect">
            <a:avLst/>
          </a:prstGeom>
        </p:spPr>
      </p:pic>
    </p:spTree>
    <p:extLst>
      <p:ext uri="{BB962C8B-B14F-4D97-AF65-F5344CB8AC3E}">
        <p14:creationId xmlns:p14="http://schemas.microsoft.com/office/powerpoint/2010/main" val="3204090021"/>
      </p:ext>
    </p:extLst>
  </p:cSld>
  <p:clrMapOvr>
    <a:masterClrMapping/>
  </p:clrMapOvr>
</p:sld>
</file>

<file path=ppt/theme/theme1.xml><?xml version="1.0" encoding="utf-8"?>
<a:theme xmlns:a="http://schemas.openxmlformats.org/drawingml/2006/main" name="Berlin">
  <a:themeElements>
    <a:clrScheme name="Berlin">
      <a:dk1>
        <a:sysClr val="windowText" lastClr="000000"/>
      </a:dk1>
      <a:lt1>
        <a:sysClr val="window" lastClr="FFFFFF"/>
      </a:lt1>
      <a:dk2>
        <a:srgbClr val="1F8094"/>
      </a:dk2>
      <a:lt2>
        <a:srgbClr val="E7E6E6"/>
      </a:lt2>
      <a:accent1>
        <a:srgbClr val="39CDE7"/>
      </a:accent1>
      <a:accent2>
        <a:srgbClr val="60DE72"/>
      </a:accent2>
      <a:accent3>
        <a:srgbClr val="DDCC64"/>
      </a:accent3>
      <a:accent4>
        <a:srgbClr val="F49D50"/>
      </a:accent4>
      <a:accent5>
        <a:srgbClr val="E44951"/>
      </a:accent5>
      <a:accent6>
        <a:srgbClr val="D666F9"/>
      </a:accent6>
      <a:hlink>
        <a:srgbClr val="4BF7ED"/>
      </a:hlink>
      <a:folHlink>
        <a:srgbClr val="95E9F4"/>
      </a:folHlink>
    </a:clrScheme>
    <a:fontScheme name="Berlin">
      <a:majorFont>
        <a:latin typeface="Trebuchet MS" panose="020B0603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rebuchet MS" panose="020B0603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erlin">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92000"/>
                <a:satMod val="200000"/>
                <a:lumMod val="128000"/>
              </a:schemeClr>
            </a:gs>
            <a:gs pos="50000">
              <a:schemeClr val="phClr">
                <a:shade val="100000"/>
                <a:hueMod val="100000"/>
                <a:satMod val="110000"/>
                <a:lumMod val="130000"/>
              </a:schemeClr>
            </a:gs>
            <a:gs pos="100000">
              <a:schemeClr val="phClr">
                <a:shade val="78000"/>
                <a:hueMod val="118000"/>
                <a:satMod val="120000"/>
                <a:lumMod val="69000"/>
              </a:schemeClr>
            </a:gs>
          </a:gsLst>
          <a:lin ang="2520000" scaled="0"/>
        </a:gradFill>
      </a:bgFillStyleLst>
    </a:fmtScheme>
  </a:themeElements>
  <a:objectDefaults/>
  <a:extraClrSchemeLst/>
  <a:extLst>
    <a:ext uri="{05A4C25C-085E-4340-85A3-A5531E510DB2}">
      <thm15:themeFamily xmlns:thm15="http://schemas.microsoft.com/office/thememl/2012/main" name="Berlin" id="{7B5DBA9E-B069-418E-9360-A61BDD0615A4}" vid="{C7DC10E3-4FF5-456B-A359-A0F378C1E5F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FCD042C989D37042B0FCFB4B811C6314" ma:contentTypeVersion="14" ma:contentTypeDescription="Create a new document." ma:contentTypeScope="" ma:versionID="47116ce041b698914e3584462c5c04ed">
  <xsd:schema xmlns:xsd="http://www.w3.org/2001/XMLSchema" xmlns:xs="http://www.w3.org/2001/XMLSchema" xmlns:p="http://schemas.microsoft.com/office/2006/metadata/properties" xmlns:ns3="5c5feb20-0f6e-4eb6-ab34-23cd8908b8df" xmlns:ns4="dced9ba3-b91f-4196-88a0-13ca8773ef94" targetNamespace="http://schemas.microsoft.com/office/2006/metadata/properties" ma:root="true" ma:fieldsID="ba9f86d0371d6c6174a952dfa4152dff" ns3:_="" ns4:_="">
    <xsd:import namespace="5c5feb20-0f6e-4eb6-ab34-23cd8908b8df"/>
    <xsd:import namespace="dced9ba3-b91f-4196-88a0-13ca8773ef94"/>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OCR" minOccurs="0"/>
                <xsd:element ref="ns3:MediaServiceGenerationTime" minOccurs="0"/>
                <xsd:element ref="ns3:MediaServiceEventHashCode" minOccurs="0"/>
                <xsd:element ref="ns4:SharedWithUsers" minOccurs="0"/>
                <xsd:element ref="ns4:SharedWithDetails" minOccurs="0"/>
                <xsd:element ref="ns4:SharingHintHash" minOccurs="0"/>
                <xsd:element ref="ns3:MediaServiceAutoKeyPoints" minOccurs="0"/>
                <xsd:element ref="ns3:MediaServiceKeyPoints" minOccurs="0"/>
                <xsd:element ref="ns3:MediaServiceLocation"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5feb20-0f6e-4eb6-ab34-23cd8908b8df"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MediaServiceAutoTags" ma:internalName="MediaServiceAutoTags" ma:readOnly="true">
      <xsd:simpleType>
        <xsd:restriction base="dms:Text"/>
      </xsd:simpleType>
    </xsd:element>
    <xsd:element name="MediaServiceOCR" ma:index="12" nillable="true" ma:displayName="MediaServiceOCR" ma:internalName="MediaServiceOCR" ma:readOnly="true">
      <xsd:simpleType>
        <xsd:restriction base="dms:Note">
          <xsd:maxLength value="255"/>
        </xsd:restriction>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element name="MediaLengthInSeconds" ma:index="21"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dced9ba3-b91f-4196-88a0-13ca8773ef94"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B312C77-2A85-497F-84AB-1A4510600C79}">
  <ds:schemaRefs>
    <ds:schemaRef ds:uri="http://purl.org/dc/elements/1.1/"/>
    <ds:schemaRef ds:uri="http://schemas.microsoft.com/office/infopath/2007/PartnerControls"/>
    <ds:schemaRef ds:uri="http://purl.org/dc/terms/"/>
    <ds:schemaRef ds:uri="http://www.w3.org/XML/1998/namespace"/>
    <ds:schemaRef ds:uri="5c5feb20-0f6e-4eb6-ab34-23cd8908b8df"/>
    <ds:schemaRef ds:uri="http://schemas.openxmlformats.org/package/2006/metadata/core-properties"/>
    <ds:schemaRef ds:uri="http://schemas.microsoft.com/office/2006/documentManagement/types"/>
    <ds:schemaRef ds:uri="http://purl.org/dc/dcmitype/"/>
    <ds:schemaRef ds:uri="dced9ba3-b91f-4196-88a0-13ca8773ef94"/>
    <ds:schemaRef ds:uri="http://schemas.microsoft.com/office/2006/metadata/properties"/>
  </ds:schemaRefs>
</ds:datastoreItem>
</file>

<file path=customXml/itemProps2.xml><?xml version="1.0" encoding="utf-8"?>
<ds:datastoreItem xmlns:ds="http://schemas.openxmlformats.org/officeDocument/2006/customXml" ds:itemID="{0A9BC942-4459-4640-8D79-335EE4B3CC0F}">
  <ds:schemaRefs>
    <ds:schemaRef ds:uri="http://schemas.microsoft.com/sharepoint/v3/contenttype/forms"/>
  </ds:schemaRefs>
</ds:datastoreItem>
</file>

<file path=customXml/itemProps3.xml><?xml version="1.0" encoding="utf-8"?>
<ds:datastoreItem xmlns:ds="http://schemas.openxmlformats.org/officeDocument/2006/customXml" ds:itemID="{B57B87A7-0245-42CD-BF5F-AE08D4CBE97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c5feb20-0f6e-4eb6-ab34-23cd8908b8df"/>
    <ds:schemaRef ds:uri="dced9ba3-b91f-4196-88a0-13ca8773ef9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TM04033917[[fn=Berlin]]</Template>
  <TotalTime>4975</TotalTime>
  <Words>1273</Words>
  <Application>Microsoft Office PowerPoint</Application>
  <PresentationFormat>Widescreen</PresentationFormat>
  <Paragraphs>184</Paragraphs>
  <Slides>17</Slides>
  <Notes>17</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1</vt:i4>
      </vt:variant>
      <vt:variant>
        <vt:lpstr>Slide Titles</vt:lpstr>
      </vt:variant>
      <vt:variant>
        <vt:i4>17</vt:i4>
      </vt:variant>
    </vt:vector>
  </HeadingPairs>
  <TitlesOfParts>
    <vt:vector size="24" baseType="lpstr">
      <vt:lpstr>Arial</vt:lpstr>
      <vt:lpstr>Calibri</vt:lpstr>
      <vt:lpstr>Cambria Math</vt:lpstr>
      <vt:lpstr>Times New Roman</vt:lpstr>
      <vt:lpstr>Trebuchet MS</vt:lpstr>
      <vt:lpstr>Berlin</vt:lpstr>
      <vt:lpstr>Document</vt:lpstr>
      <vt:lpstr>Welcome Evening</vt:lpstr>
      <vt:lpstr>Staff Introductions</vt:lpstr>
      <vt:lpstr>Partnership</vt:lpstr>
      <vt:lpstr>Developing their Character</vt:lpstr>
      <vt:lpstr>Equipment and Uniform</vt:lpstr>
      <vt:lpstr>PE Kit</vt:lpstr>
      <vt:lpstr>Year 5 Curriculum Content</vt:lpstr>
      <vt:lpstr>Behaviour Curriculum</vt:lpstr>
      <vt:lpstr>Writing</vt:lpstr>
      <vt:lpstr>Reading </vt:lpstr>
      <vt:lpstr>Maths</vt:lpstr>
      <vt:lpstr>Deepening Mathematical Reasoning</vt:lpstr>
      <vt:lpstr>Wider Curriculum</vt:lpstr>
      <vt:lpstr>Wider Curriculum</vt:lpstr>
      <vt:lpstr>Homework </vt:lpstr>
      <vt:lpstr>PowerPoint Presentation</vt:lpstr>
      <vt:lpstr>Over the holidays you could…</vt:lpstr>
    </vt:vector>
  </TitlesOfParts>
  <Company>Authorised User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Evening</dc:title>
  <dc:creator>Kathryn Priddey</dc:creator>
  <cp:lastModifiedBy>Sam Frost</cp:lastModifiedBy>
  <cp:revision>168</cp:revision>
  <cp:lastPrinted>2018-06-27T11:24:38Z</cp:lastPrinted>
  <dcterms:created xsi:type="dcterms:W3CDTF">2018-06-13T19:38:39Z</dcterms:created>
  <dcterms:modified xsi:type="dcterms:W3CDTF">2024-07-04T06:47:11Z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0x010100FCD042C989D37042B0FCFB4B811C6314</vt:lpwstr>
  </property>
</Properties>
</file>