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9" r:id="rId4"/>
  </p:sldMasterIdLst>
  <p:notesMasterIdLst>
    <p:notesMasterId r:id="rId22"/>
  </p:notesMasterIdLst>
  <p:handoutMasterIdLst>
    <p:handoutMasterId r:id="rId23"/>
  </p:handoutMasterIdLst>
  <p:sldIdLst>
    <p:sldId id="256" r:id="rId5"/>
    <p:sldId id="291" r:id="rId6"/>
    <p:sldId id="268" r:id="rId7"/>
    <p:sldId id="295" r:id="rId8"/>
    <p:sldId id="307" r:id="rId9"/>
    <p:sldId id="257" r:id="rId10"/>
    <p:sldId id="274" r:id="rId11"/>
    <p:sldId id="269" r:id="rId12"/>
    <p:sldId id="297" r:id="rId13"/>
    <p:sldId id="258" r:id="rId14"/>
    <p:sldId id="296" r:id="rId15"/>
    <p:sldId id="306" r:id="rId16"/>
    <p:sldId id="259" r:id="rId17"/>
    <p:sldId id="282" r:id="rId18"/>
    <p:sldId id="281" r:id="rId19"/>
    <p:sldId id="267" r:id="rId20"/>
    <p:sldId id="262" r:id="rId2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80" d="100"/>
          <a:sy n="80" d="100"/>
        </p:scale>
        <p:origin x="7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ly Nerney" userId="912cb51a-5052-42ad-8479-ac94f4589c6a" providerId="ADAL" clId="{61CD48D9-016B-4482-880E-1D29922E891A}"/>
    <pc:docChg chg="modSld">
      <pc:chgData name="Sally Nerney" userId="912cb51a-5052-42ad-8479-ac94f4589c6a" providerId="ADAL" clId="{61CD48D9-016B-4482-880E-1D29922E891A}" dt="2025-07-06T08:56:36.780" v="7" actId="20577"/>
      <pc:docMkLst>
        <pc:docMk/>
      </pc:docMkLst>
      <pc:sldChg chg="modSp mod">
        <pc:chgData name="Sally Nerney" userId="912cb51a-5052-42ad-8479-ac94f4589c6a" providerId="ADAL" clId="{61CD48D9-016B-4482-880E-1D29922E891A}" dt="2025-07-06T08:56:36.780" v="7" actId="20577"/>
        <pc:sldMkLst>
          <pc:docMk/>
          <pc:sldMk cId="1760567311" sldId="281"/>
        </pc:sldMkLst>
        <pc:spChg chg="mod">
          <ac:chgData name="Sally Nerney" userId="912cb51a-5052-42ad-8479-ac94f4589c6a" providerId="ADAL" clId="{61CD48D9-016B-4482-880E-1D29922E891A}" dt="2025-07-06T08:56:36.780" v="7" actId="20577"/>
          <ac:spMkLst>
            <pc:docMk/>
            <pc:sldMk cId="1760567311" sldId="281"/>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748EE3A-165F-429E-8D1F-A8A03B954699}" type="datetimeFigureOut">
              <a:rPr lang="en-GB" smtClean="0"/>
              <a:t>06/07/2025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C79E46C-2CDE-4A00-9054-2FD225EC2757}" type="slidenum">
              <a:rPr lang="en-GB" smtClean="0"/>
              <a:t>‹#›</a:t>
            </a:fld>
            <a:endParaRPr lang="en-GB"/>
          </a:p>
        </p:txBody>
      </p:sp>
    </p:spTree>
    <p:extLst>
      <p:ext uri="{BB962C8B-B14F-4D97-AF65-F5344CB8AC3E}">
        <p14:creationId xmlns:p14="http://schemas.microsoft.com/office/powerpoint/2010/main" val="25056510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3616EC0-D576-451C-BC22-D2721CEF00E4}" type="datetimeFigureOut">
              <a:rPr lang="en-GB" smtClean="0"/>
              <a:t>06/07/2025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2F462A5-7401-4F12-8388-499CF0867F48}" type="slidenum">
              <a:rPr lang="en-GB" smtClean="0"/>
              <a:t>‹#›</a:t>
            </a:fld>
            <a:endParaRPr lang="en-GB"/>
          </a:p>
        </p:txBody>
      </p:sp>
    </p:spTree>
    <p:extLst>
      <p:ext uri="{BB962C8B-B14F-4D97-AF65-F5344CB8AC3E}">
        <p14:creationId xmlns:p14="http://schemas.microsoft.com/office/powerpoint/2010/main" val="3208414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Sharn</a:t>
            </a:r>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2</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SassoonCRInfant" panose="00000400000000000000" pitchFamily="2" charset="0"/>
              </a:rPr>
              <a:t>Kindness</a:t>
            </a:r>
            <a:r>
              <a:rPr lang="en-US" sz="1200" dirty="0">
                <a:latin typeface="SassoonCRInfant" panose="00000400000000000000" pitchFamily="2" charset="0"/>
              </a:rPr>
              <a:t>: Our children show kindness to each other at all times.</a:t>
            </a:r>
          </a:p>
          <a:p>
            <a:r>
              <a:rPr lang="en-US" sz="1200" b="1" dirty="0">
                <a:latin typeface="SassoonCRInfant" panose="00000400000000000000" pitchFamily="2" charset="0"/>
              </a:rPr>
              <a:t>Confidence</a:t>
            </a:r>
            <a:r>
              <a:rPr lang="en-US" sz="1200" dirty="0">
                <a:latin typeface="SassoonCRInfant" panose="00000400000000000000" pitchFamily="2" charset="0"/>
              </a:rPr>
              <a:t>: Our children show confidence in being themselves, to speak up for themselves, try new things and handle adversity.</a:t>
            </a:r>
          </a:p>
          <a:p>
            <a:r>
              <a:rPr lang="en-US" sz="1200" b="1" dirty="0">
                <a:latin typeface="SassoonCRInfant" panose="00000400000000000000" pitchFamily="2" charset="0"/>
              </a:rPr>
              <a:t>Resilience</a:t>
            </a:r>
            <a:r>
              <a:rPr lang="en-US" sz="1200" dirty="0">
                <a:latin typeface="SassoonCRInfant" panose="00000400000000000000" pitchFamily="2" charset="0"/>
              </a:rPr>
              <a:t>: Our children embrace mistakes as learning opportunities and they stay positive in difficult situations.</a:t>
            </a:r>
          </a:p>
          <a:p>
            <a:r>
              <a:rPr lang="en-US" sz="1200" b="1" dirty="0">
                <a:latin typeface="SassoonCRInfant" panose="00000400000000000000" pitchFamily="2" charset="0"/>
              </a:rPr>
              <a:t>Respect</a:t>
            </a:r>
            <a:r>
              <a:rPr lang="en-US" sz="1200" dirty="0">
                <a:latin typeface="SassoonCRInfant" panose="00000400000000000000" pitchFamily="2" charset="0"/>
              </a:rPr>
              <a:t>: Our children treat others kindly, value differences and listen to everyone’s ideas and opinions, even if this is different to their own.</a:t>
            </a:r>
          </a:p>
          <a:p>
            <a:r>
              <a:rPr lang="en-US" sz="1200" b="1" dirty="0">
                <a:latin typeface="SassoonCRInfant" panose="00000400000000000000" pitchFamily="2" charset="0"/>
              </a:rPr>
              <a:t>Curiosity</a:t>
            </a:r>
            <a:r>
              <a:rPr lang="en-US" sz="1200" dirty="0">
                <a:latin typeface="SassoonCRInfant" panose="00000400000000000000" pitchFamily="2" charset="0"/>
              </a:rPr>
              <a:t>: Our children are excited by their learning and are eager to explore new ideas.</a:t>
            </a:r>
          </a:p>
          <a:p>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3</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F462A5-7401-4F12-8388-499CF0867F48}" type="slidenum">
              <a:rPr lang="en-GB" smtClean="0"/>
              <a:t>10</a:t>
            </a:fld>
            <a:endParaRPr lang="en-GB"/>
          </a:p>
        </p:txBody>
      </p:sp>
    </p:spTree>
    <p:extLst>
      <p:ext uri="{BB962C8B-B14F-4D97-AF65-F5344CB8AC3E}">
        <p14:creationId xmlns:p14="http://schemas.microsoft.com/office/powerpoint/2010/main" val="2512052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F462A5-7401-4F12-8388-499CF0867F48}" type="slidenum">
              <a:rPr lang="en-GB" smtClean="0"/>
              <a:t>11</a:t>
            </a:fld>
            <a:endParaRPr lang="en-GB"/>
          </a:p>
        </p:txBody>
      </p:sp>
    </p:spTree>
    <p:extLst>
      <p:ext uri="{BB962C8B-B14F-4D97-AF65-F5344CB8AC3E}">
        <p14:creationId xmlns:p14="http://schemas.microsoft.com/office/powerpoint/2010/main" val="4088235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12</a:t>
            </a:fld>
            <a:endParaRPr lang="en-GB"/>
          </a:p>
        </p:txBody>
      </p:sp>
    </p:spTree>
    <p:extLst>
      <p:ext uri="{BB962C8B-B14F-4D97-AF65-F5344CB8AC3E}">
        <p14:creationId xmlns:p14="http://schemas.microsoft.com/office/powerpoint/2010/main" val="2172269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69793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44399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81353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5846529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7/6/2025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40891349"/>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7/6/2025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18083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65685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514124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24424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D6E9DEC-419B-4CC5-A080-3B06BD5A8291}"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031021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D6E9DEC-419B-4CC5-A080-3B06BD5A8291}"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2606630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D6E9DEC-419B-4CC5-A080-3B06BD5A8291}"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pPr/>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86499496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D6E9DEC-419B-4CC5-A080-3B06BD5A8291}"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51753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D6E9DEC-419B-4CC5-A080-3B06BD5A8291}" type="datetimeFigureOut">
              <a:rPr lang="en-US" smtClean="0"/>
              <a:t>7/6/2025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3345024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D6E9DEC-419B-4CC5-A080-3B06BD5A8291}" type="datetimeFigureOut">
              <a:rPr lang="en-US" smtClean="0"/>
              <a:t>7/6/2025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5338473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63399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7/6/2025</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41996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7/6/2025</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27876008"/>
      </p:ext>
    </p:extLst>
  </p:cSld>
  <p:clrMap bg1="dk1" tx1="lt1" bg2="dk2" tx2="lt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5.pn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Afternoon</a:t>
            </a:r>
          </a:p>
        </p:txBody>
      </p:sp>
      <p:sp>
        <p:nvSpPr>
          <p:cNvPr id="3" name="Subtitle 2"/>
          <p:cNvSpPr>
            <a:spLocks noGrp="1"/>
          </p:cNvSpPr>
          <p:nvPr>
            <p:ph type="subTitle" idx="1"/>
          </p:nvPr>
        </p:nvSpPr>
        <p:spPr/>
        <p:txBody>
          <a:bodyPr/>
          <a:lstStyle/>
          <a:p>
            <a:r>
              <a:rPr lang="en-GB" dirty="0"/>
              <a:t>Welcome to Year 3 at Launde Primary School </a:t>
            </a:r>
          </a:p>
          <a:p>
            <a:r>
              <a:rPr lang="en-GB" dirty="0"/>
              <a:t>2025-2026</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8373" y="2639531"/>
            <a:ext cx="1464384"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76200">
            <a:solidFill>
              <a:schemeClr val="accent5"/>
            </a:solidFill>
          </a:ln>
        </p:spPr>
        <p:txBody>
          <a:bodyPr wrap="square" rtlCol="0">
            <a:spAutoFit/>
          </a:bodyPr>
          <a:lstStyle/>
          <a:p>
            <a:pPr algn="ctr"/>
            <a:r>
              <a:rPr lang="en-US" sz="4000" dirty="0">
                <a:latin typeface="SassoonCRInfant" panose="00000400000000000000" pitchFamily="2" charset="0"/>
              </a:rPr>
              <a:t>At </a:t>
            </a:r>
            <a:r>
              <a:rPr lang="en-US" sz="4000" dirty="0" err="1">
                <a:latin typeface="SassoonCRInfant" panose="00000400000000000000" pitchFamily="2" charset="0"/>
              </a:rPr>
              <a:t>Launde</a:t>
            </a:r>
            <a:r>
              <a:rPr lang="en-US" sz="4000" dirty="0">
                <a:latin typeface="SassoonCRInfant" panose="00000400000000000000" pitchFamily="2" charset="0"/>
              </a:rPr>
              <a:t> we create Curious Minds, Kind Hearts, Bright Futures</a:t>
            </a:r>
            <a:endParaRPr lang="en-GB" sz="4000" dirty="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dirty="0">
                <a:latin typeface="SassoonCRInfant" panose="00000400000000000000" pitchFamily="2" charset="0"/>
              </a:rPr>
              <a:t>This statement reflects our commitment to nurturing compassionate individuals, fostering a love of learning and exploration and empowering our children to achieve their full potential. </a:t>
            </a:r>
          </a:p>
          <a:p>
            <a:pPr algn="ctr"/>
            <a:endParaRPr lang="en-US" sz="3200" dirty="0">
              <a:latin typeface="SassoonCRInfant" panose="00000400000000000000" pitchFamily="2" charset="0"/>
            </a:endParaRPr>
          </a:p>
          <a:p>
            <a:pPr algn="ctr"/>
            <a:r>
              <a:rPr lang="en-US" sz="3200" dirty="0">
                <a:latin typeface="SassoonCRInfant" panose="00000400000000000000" pitchFamily="2" charset="0"/>
              </a:rPr>
              <a:t>The staff at </a:t>
            </a:r>
            <a:r>
              <a:rPr lang="en-US" sz="3200" dirty="0" err="1">
                <a:latin typeface="SassoonCRInfant" panose="00000400000000000000" pitchFamily="2" charset="0"/>
              </a:rPr>
              <a:t>Launde</a:t>
            </a:r>
            <a:r>
              <a:rPr lang="en-US" sz="3200" dirty="0">
                <a:latin typeface="SassoonCRInfant" panose="00000400000000000000" pitchFamily="2" charset="0"/>
              </a:rPr>
              <a:t> look forward to working alongside parents to meet this ambition.</a:t>
            </a:r>
          </a:p>
          <a:p>
            <a:pPr algn="ctr"/>
            <a:endParaRPr lang="en-US" sz="3200" dirty="0">
              <a:latin typeface="SassoonCRInfant" panose="00000400000000000000" pitchFamily="2" charset="0"/>
            </a:endParaRPr>
          </a:p>
        </p:txBody>
      </p:sp>
    </p:spTree>
    <p:extLst>
      <p:ext uri="{BB962C8B-B14F-4D97-AF65-F5344CB8AC3E}">
        <p14:creationId xmlns:p14="http://schemas.microsoft.com/office/powerpoint/2010/main" val="3740273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dirty="0">
                <a:latin typeface="Arial" panose="020B0604020202020204" pitchFamily="34" charset="0"/>
                <a:cs typeface="Arial" panose="020B0604020202020204" pitchFamily="34" charset="0"/>
              </a:rPr>
              <a:t>Our School Values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dirty="0">
                <a:latin typeface="SassoonCRInfant" panose="00000400000000000000" pitchFamily="2" charset="0"/>
              </a:rPr>
              <a:t>We believe that by working together, parents and school staff can create an environment where these values are not just words, but are integral to everything we do and how we treat each other. </a:t>
            </a:r>
            <a:r>
              <a:rPr lang="en-US" sz="2400">
                <a:latin typeface="SassoonCRInfant" panose="00000400000000000000" pitchFamily="2" charset="0"/>
              </a:rPr>
              <a:t>These values </a:t>
            </a:r>
            <a:r>
              <a:rPr lang="en-US" sz="2400" dirty="0">
                <a:latin typeface="SassoonCRInfant" panose="00000400000000000000" pitchFamily="2" charset="0"/>
              </a:rPr>
              <a:t>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dirty="0">
                <a:latin typeface="SassoonCRInfant" panose="00000400000000000000" pitchFamily="2" charset="0"/>
              </a:rPr>
              <a:t>Recently, our school community identified 5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Respect</a:t>
            </a:r>
            <a:endParaRPr lang="en-GB" sz="3600" dirty="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Kindness</a:t>
            </a:r>
            <a:endParaRPr lang="en-GB" sz="3600" dirty="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Resilience</a:t>
            </a:r>
            <a:endParaRPr lang="en-GB" sz="3600" dirty="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Curiosity</a:t>
            </a:r>
            <a:endParaRPr lang="en-GB" sz="3600" dirty="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Confidence</a:t>
            </a:r>
            <a:endParaRPr lang="en-GB" sz="3600" dirty="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15A23-3382-471A-A4B9-7138169704CB}"/>
              </a:ext>
            </a:extLst>
          </p:cNvPr>
          <p:cNvSpPr>
            <a:spLocks noGrp="1"/>
          </p:cNvSpPr>
          <p:nvPr>
            <p:ph type="title"/>
          </p:nvPr>
        </p:nvSpPr>
        <p:spPr/>
        <p:txBody>
          <a:bodyPr/>
          <a:lstStyle/>
          <a:p>
            <a:r>
              <a:rPr lang="en-GB" dirty="0"/>
              <a:t>Routines</a:t>
            </a:r>
          </a:p>
        </p:txBody>
      </p:sp>
      <p:sp>
        <p:nvSpPr>
          <p:cNvPr id="3" name="Content Placeholder 2">
            <a:extLst>
              <a:ext uri="{FF2B5EF4-FFF2-40B4-BE49-F238E27FC236}">
                <a16:creationId xmlns:a16="http://schemas.microsoft.com/office/drawing/2014/main" id="{5972AAB1-201C-4FD2-92B0-221BE9BBD287}"/>
              </a:ext>
            </a:extLst>
          </p:cNvPr>
          <p:cNvSpPr>
            <a:spLocks noGrp="1"/>
          </p:cNvSpPr>
          <p:nvPr>
            <p:ph idx="1"/>
          </p:nvPr>
        </p:nvSpPr>
        <p:spPr/>
        <p:txBody>
          <a:bodyPr>
            <a:normAutofit/>
          </a:bodyPr>
          <a:lstStyle/>
          <a:p>
            <a:r>
              <a:rPr lang="en-GB" dirty="0"/>
              <a:t>School starts prompt at 8:40am. Doors will be open from 8:40am</a:t>
            </a:r>
          </a:p>
          <a:p>
            <a:r>
              <a:rPr lang="en-GB" dirty="0"/>
              <a:t>Children line up outside the Year 3 corridor in the morning</a:t>
            </a:r>
          </a:p>
          <a:p>
            <a:r>
              <a:rPr lang="en-GB" dirty="0"/>
              <a:t>Classes will be dismissed in the same area</a:t>
            </a:r>
          </a:p>
          <a:p>
            <a:pPr marL="0" indent="0">
              <a:buNone/>
            </a:pPr>
            <a:r>
              <a:rPr lang="en-US" dirty="0">
                <a:solidFill>
                  <a:schemeClr val="bg1"/>
                </a:solidFill>
              </a:rPr>
              <a:t>Break and Lunch times</a:t>
            </a:r>
            <a:endParaRPr lang="en-GB" dirty="0">
              <a:solidFill>
                <a:schemeClr val="bg1"/>
              </a:solidFill>
            </a:endParaRPr>
          </a:p>
          <a:p>
            <a:r>
              <a:rPr lang="en-GB" dirty="0"/>
              <a:t>Children will need to bring their own fruit for breaktimes</a:t>
            </a:r>
          </a:p>
          <a:p>
            <a:r>
              <a:rPr lang="en-US" dirty="0"/>
              <a:t>C</a:t>
            </a:r>
            <a:r>
              <a:rPr lang="en-GB" dirty="0"/>
              <a:t>hildren having hot school dinners will now need to pay for their lunches- KS2 children do not have government funded free school meals</a:t>
            </a:r>
          </a:p>
          <a:p>
            <a:endParaRPr lang="en-GB" dirty="0"/>
          </a:p>
        </p:txBody>
      </p:sp>
      <p:pic>
        <p:nvPicPr>
          <p:cNvPr id="4" name="Picture 3">
            <a:extLst>
              <a:ext uri="{FF2B5EF4-FFF2-40B4-BE49-F238E27FC236}">
                <a16:creationId xmlns:a16="http://schemas.microsoft.com/office/drawing/2014/main" id="{48F57EED-5380-44D9-897D-DB8300BAD9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164958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D9271-5898-436D-9DB3-B53DA219A2EF}"/>
              </a:ext>
            </a:extLst>
          </p:cNvPr>
          <p:cNvSpPr>
            <a:spLocks noGrp="1"/>
          </p:cNvSpPr>
          <p:nvPr>
            <p:ph type="title"/>
          </p:nvPr>
        </p:nvSpPr>
        <p:spPr/>
        <p:txBody>
          <a:bodyPr/>
          <a:lstStyle/>
          <a:p>
            <a:r>
              <a:rPr lang="en-GB" dirty="0"/>
              <a:t>Pupil Premium offer 2025-6</a:t>
            </a:r>
            <a:br>
              <a:rPr lang="en-GB" dirty="0"/>
            </a:br>
            <a:endParaRPr lang="en-GB" dirty="0"/>
          </a:p>
        </p:txBody>
      </p:sp>
      <p:sp>
        <p:nvSpPr>
          <p:cNvPr id="4" name="Content Placeholder 3">
            <a:extLst>
              <a:ext uri="{FF2B5EF4-FFF2-40B4-BE49-F238E27FC236}">
                <a16:creationId xmlns:a16="http://schemas.microsoft.com/office/drawing/2014/main" id="{A143C378-2A72-48C1-9DE7-D5E78157EC1E}"/>
              </a:ext>
            </a:extLst>
          </p:cNvPr>
          <p:cNvSpPr txBox="1">
            <a:spLocks noGrp="1"/>
          </p:cNvSpPr>
          <p:nvPr>
            <p:ph idx="1"/>
          </p:nvPr>
        </p:nvSpPr>
        <p:spPr>
          <a:xfrm>
            <a:off x="0" y="2039935"/>
            <a:ext cx="6652727" cy="5241435"/>
          </a:xfrm>
          <a:prstGeom prst="rect">
            <a:avLst/>
          </a:prstGeom>
          <a:noFill/>
        </p:spPr>
        <p:txBody>
          <a:bodyPr wrap="square" rtlCol="0">
            <a:spAutoFit/>
          </a:bodyPr>
          <a:lstStyle/>
          <a:p>
            <a:pPr fontAlgn="base"/>
            <a:r>
              <a:rPr lang="en-GB" sz="2000" dirty="0"/>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sz="2000" dirty="0"/>
              <a:t>Next year, each class will have a TA during the morning sessions to support the children in their class.  In the afternoon, we plan to use these TAs to run sessions to target the needs of any child that needs support.</a:t>
            </a:r>
          </a:p>
          <a:p>
            <a:pPr fontAlgn="base"/>
            <a:r>
              <a:rPr lang="en-GB" sz="2000" dirty="0"/>
              <a:t>Should you feel that you could be eligible for free school meals then please contact the office.</a:t>
            </a:r>
          </a:p>
          <a:p>
            <a:pPr fontAlgn="base"/>
            <a:endParaRPr lang="en-GB" dirty="0"/>
          </a:p>
        </p:txBody>
      </p:sp>
      <p:pic>
        <p:nvPicPr>
          <p:cNvPr id="8" name="Picture 7">
            <a:extLst>
              <a:ext uri="{FF2B5EF4-FFF2-40B4-BE49-F238E27FC236}">
                <a16:creationId xmlns:a16="http://schemas.microsoft.com/office/drawing/2014/main" id="{25CC3689-9477-423B-81F9-2084BA69CBF9}"/>
              </a:ext>
            </a:extLst>
          </p:cNvPr>
          <p:cNvPicPr>
            <a:picLocks noChangeAspect="1"/>
          </p:cNvPicPr>
          <p:nvPr/>
        </p:nvPicPr>
        <p:blipFill>
          <a:blip r:embed="rId2"/>
          <a:stretch>
            <a:fillRect/>
          </a:stretch>
        </p:blipFill>
        <p:spPr>
          <a:xfrm>
            <a:off x="6736702" y="2107862"/>
            <a:ext cx="5085184" cy="4626431"/>
          </a:xfrm>
          <a:prstGeom prst="rect">
            <a:avLst/>
          </a:prstGeom>
        </p:spPr>
      </p:pic>
      <p:pic>
        <p:nvPicPr>
          <p:cNvPr id="9" name="Picture 8">
            <a:extLst>
              <a:ext uri="{FF2B5EF4-FFF2-40B4-BE49-F238E27FC236}">
                <a16:creationId xmlns:a16="http://schemas.microsoft.com/office/drawing/2014/main" id="{C1E9729D-7381-4190-9259-D879EEA790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459222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Pen to Paper writing curriculum</a:t>
            </a:r>
          </a:p>
        </p:txBody>
      </p:sp>
      <p:sp>
        <p:nvSpPr>
          <p:cNvPr id="3" name="Content Placeholder 2"/>
          <p:cNvSpPr>
            <a:spLocks noGrp="1"/>
          </p:cNvSpPr>
          <p:nvPr>
            <p:ph idx="1"/>
          </p:nvPr>
        </p:nvSpPr>
        <p:spPr>
          <a:xfrm>
            <a:off x="292971" y="1994486"/>
            <a:ext cx="9613861" cy="4365586"/>
          </a:xfrm>
        </p:spPr>
        <p:txBody>
          <a:bodyPr>
            <a:normAutofit lnSpcReduction="10000"/>
          </a:bodyPr>
          <a:lstStyle/>
          <a:p>
            <a:r>
              <a:rPr lang="en-US" sz="2800" dirty="0"/>
              <a:t>Our Pen to Paper curriculum provides a broad and balanced approach to the teaching of writing, which ensures that pupils are exposed to a variety of text-types and genres. Each unit of writing includes the following opportunities.</a:t>
            </a:r>
          </a:p>
          <a:p>
            <a:r>
              <a:rPr lang="en-US" sz="2800" dirty="0"/>
              <a:t>Language structure</a:t>
            </a:r>
          </a:p>
          <a:p>
            <a:r>
              <a:rPr lang="en-US" sz="2800" dirty="0"/>
              <a:t>Using vocabulary for effect</a:t>
            </a:r>
          </a:p>
          <a:p>
            <a:r>
              <a:rPr lang="en-US" sz="2800" dirty="0"/>
              <a:t>Grammar</a:t>
            </a:r>
          </a:p>
          <a:p>
            <a:r>
              <a:rPr lang="en-US" sz="2800" dirty="0"/>
              <a:t>Spelling </a:t>
            </a:r>
          </a:p>
          <a:p>
            <a:r>
              <a:rPr lang="en-US" sz="2800" dirty="0"/>
              <a:t>Editing and proofreading</a:t>
            </a:r>
          </a:p>
          <a:p>
            <a:endParaRPr lang="en-GB" sz="2800" dirty="0"/>
          </a:p>
          <a:p>
            <a:endParaRPr lang="en-GB" dirty="0"/>
          </a:p>
          <a:p>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p:cNvSpPr txBox="1"/>
          <p:nvPr/>
        </p:nvSpPr>
        <p:spPr>
          <a:xfrm>
            <a:off x="8689335" y="2329222"/>
            <a:ext cx="3209694" cy="523220"/>
          </a:xfrm>
          <a:prstGeom prst="rect">
            <a:avLst/>
          </a:prstGeom>
          <a:noFill/>
        </p:spPr>
        <p:txBody>
          <a:bodyPr wrap="square" rtlCol="0">
            <a:spAutoFit/>
          </a:bodyPr>
          <a:lstStyle/>
          <a:p>
            <a:endParaRPr lang="en-GB" sz="2800" dirty="0"/>
          </a:p>
        </p:txBody>
      </p:sp>
      <p:pic>
        <p:nvPicPr>
          <p:cNvPr id="6" name="Picture 5" descr="A close-up of a sign&#10;&#10;Description automatically generated">
            <a:extLst>
              <a:ext uri="{FF2B5EF4-FFF2-40B4-BE49-F238E27FC236}">
                <a16:creationId xmlns:a16="http://schemas.microsoft.com/office/drawing/2014/main" id="{4E92DD17-EA5E-4E7E-8485-9B6099668F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6463" y="1994486"/>
            <a:ext cx="1309704" cy="4439288"/>
          </a:xfrm>
          <a:custGeom>
            <a:avLst/>
            <a:gdLst>
              <a:gd name="connsiteX0" fmla="*/ 0 w 1309704"/>
              <a:gd name="connsiteY0" fmla="*/ 0 h 4439288"/>
              <a:gd name="connsiteX1" fmla="*/ 654852 w 1309704"/>
              <a:gd name="connsiteY1" fmla="*/ 0 h 4439288"/>
              <a:gd name="connsiteX2" fmla="*/ 1309704 w 1309704"/>
              <a:gd name="connsiteY2" fmla="*/ 0 h 4439288"/>
              <a:gd name="connsiteX3" fmla="*/ 1309704 w 1309704"/>
              <a:gd name="connsiteY3" fmla="*/ 634184 h 4439288"/>
              <a:gd name="connsiteX4" fmla="*/ 1309704 w 1309704"/>
              <a:gd name="connsiteY4" fmla="*/ 1223975 h 4439288"/>
              <a:gd name="connsiteX5" fmla="*/ 1309704 w 1309704"/>
              <a:gd name="connsiteY5" fmla="*/ 1946945 h 4439288"/>
              <a:gd name="connsiteX6" fmla="*/ 1309704 w 1309704"/>
              <a:gd name="connsiteY6" fmla="*/ 2669915 h 4439288"/>
              <a:gd name="connsiteX7" fmla="*/ 1309704 w 1309704"/>
              <a:gd name="connsiteY7" fmla="*/ 3215313 h 4439288"/>
              <a:gd name="connsiteX8" fmla="*/ 1309704 w 1309704"/>
              <a:gd name="connsiteY8" fmla="*/ 3716318 h 4439288"/>
              <a:gd name="connsiteX9" fmla="*/ 1309704 w 1309704"/>
              <a:gd name="connsiteY9" fmla="*/ 4439288 h 4439288"/>
              <a:gd name="connsiteX10" fmla="*/ 681046 w 1309704"/>
              <a:gd name="connsiteY10" fmla="*/ 4439288 h 4439288"/>
              <a:gd name="connsiteX11" fmla="*/ 0 w 1309704"/>
              <a:gd name="connsiteY11" fmla="*/ 4439288 h 4439288"/>
              <a:gd name="connsiteX12" fmla="*/ 0 w 1309704"/>
              <a:gd name="connsiteY12" fmla="*/ 3893890 h 4439288"/>
              <a:gd name="connsiteX13" fmla="*/ 0 w 1309704"/>
              <a:gd name="connsiteY13" fmla="*/ 3392884 h 4439288"/>
              <a:gd name="connsiteX14" fmla="*/ 0 w 1309704"/>
              <a:gd name="connsiteY14" fmla="*/ 2758700 h 4439288"/>
              <a:gd name="connsiteX15" fmla="*/ 0 w 1309704"/>
              <a:gd name="connsiteY15" fmla="*/ 2124516 h 4439288"/>
              <a:gd name="connsiteX16" fmla="*/ 0 w 1309704"/>
              <a:gd name="connsiteY16" fmla="*/ 1623511 h 4439288"/>
              <a:gd name="connsiteX17" fmla="*/ 0 w 1309704"/>
              <a:gd name="connsiteY17" fmla="*/ 900541 h 4439288"/>
              <a:gd name="connsiteX18" fmla="*/ 0 w 1309704"/>
              <a:gd name="connsiteY18" fmla="*/ 0 h 443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09704" h="4439288" fill="none" extrusionOk="0">
                <a:moveTo>
                  <a:pt x="0" y="0"/>
                </a:moveTo>
                <a:cubicBezTo>
                  <a:pt x="315129" y="31224"/>
                  <a:pt x="453986" y="17747"/>
                  <a:pt x="654852" y="0"/>
                </a:cubicBezTo>
                <a:cubicBezTo>
                  <a:pt x="855718" y="-17747"/>
                  <a:pt x="1046224" y="-10806"/>
                  <a:pt x="1309704" y="0"/>
                </a:cubicBezTo>
                <a:cubicBezTo>
                  <a:pt x="1288630" y="173001"/>
                  <a:pt x="1334799" y="334986"/>
                  <a:pt x="1309704" y="634184"/>
                </a:cubicBezTo>
                <a:cubicBezTo>
                  <a:pt x="1284609" y="933382"/>
                  <a:pt x="1314183" y="1104156"/>
                  <a:pt x="1309704" y="1223975"/>
                </a:cubicBezTo>
                <a:cubicBezTo>
                  <a:pt x="1305225" y="1343794"/>
                  <a:pt x="1305908" y="1792455"/>
                  <a:pt x="1309704" y="1946945"/>
                </a:cubicBezTo>
                <a:cubicBezTo>
                  <a:pt x="1313501" y="2101435"/>
                  <a:pt x="1328554" y="2361085"/>
                  <a:pt x="1309704" y="2669915"/>
                </a:cubicBezTo>
                <a:cubicBezTo>
                  <a:pt x="1290855" y="2978745"/>
                  <a:pt x="1283588" y="3017915"/>
                  <a:pt x="1309704" y="3215313"/>
                </a:cubicBezTo>
                <a:cubicBezTo>
                  <a:pt x="1335820" y="3412711"/>
                  <a:pt x="1325023" y="3467979"/>
                  <a:pt x="1309704" y="3716318"/>
                </a:cubicBezTo>
                <a:cubicBezTo>
                  <a:pt x="1294385" y="3964657"/>
                  <a:pt x="1324177" y="4119053"/>
                  <a:pt x="1309704" y="4439288"/>
                </a:cubicBezTo>
                <a:cubicBezTo>
                  <a:pt x="1172306" y="4430629"/>
                  <a:pt x="810826" y="4416884"/>
                  <a:pt x="681046" y="4439288"/>
                </a:cubicBezTo>
                <a:cubicBezTo>
                  <a:pt x="551266" y="4461692"/>
                  <a:pt x="241347" y="4431167"/>
                  <a:pt x="0" y="4439288"/>
                </a:cubicBezTo>
                <a:cubicBezTo>
                  <a:pt x="7991" y="4301226"/>
                  <a:pt x="-4039" y="4064799"/>
                  <a:pt x="0" y="3893890"/>
                </a:cubicBezTo>
                <a:cubicBezTo>
                  <a:pt x="4039" y="3722981"/>
                  <a:pt x="-9594" y="3499228"/>
                  <a:pt x="0" y="3392884"/>
                </a:cubicBezTo>
                <a:cubicBezTo>
                  <a:pt x="9594" y="3286540"/>
                  <a:pt x="-31524" y="3005513"/>
                  <a:pt x="0" y="2758700"/>
                </a:cubicBezTo>
                <a:cubicBezTo>
                  <a:pt x="31524" y="2511887"/>
                  <a:pt x="-21909" y="2439796"/>
                  <a:pt x="0" y="2124516"/>
                </a:cubicBezTo>
                <a:cubicBezTo>
                  <a:pt x="21909" y="1809236"/>
                  <a:pt x="-8105" y="1737910"/>
                  <a:pt x="0" y="1623511"/>
                </a:cubicBezTo>
                <a:cubicBezTo>
                  <a:pt x="8105" y="1509112"/>
                  <a:pt x="4584" y="1103911"/>
                  <a:pt x="0" y="900541"/>
                </a:cubicBezTo>
                <a:cubicBezTo>
                  <a:pt x="-4584" y="697171"/>
                  <a:pt x="15627" y="285841"/>
                  <a:pt x="0" y="0"/>
                </a:cubicBezTo>
                <a:close/>
              </a:path>
              <a:path w="1309704" h="4439288" stroke="0" extrusionOk="0">
                <a:moveTo>
                  <a:pt x="0" y="0"/>
                </a:moveTo>
                <a:cubicBezTo>
                  <a:pt x="173583" y="7052"/>
                  <a:pt x="334872" y="5859"/>
                  <a:pt x="628658" y="0"/>
                </a:cubicBezTo>
                <a:cubicBezTo>
                  <a:pt x="922444" y="-5859"/>
                  <a:pt x="1017838" y="-6662"/>
                  <a:pt x="1309704" y="0"/>
                </a:cubicBezTo>
                <a:cubicBezTo>
                  <a:pt x="1291340" y="296215"/>
                  <a:pt x="1330428" y="394821"/>
                  <a:pt x="1309704" y="722970"/>
                </a:cubicBezTo>
                <a:cubicBezTo>
                  <a:pt x="1288981" y="1051119"/>
                  <a:pt x="1295459" y="1096702"/>
                  <a:pt x="1309704" y="1223975"/>
                </a:cubicBezTo>
                <a:cubicBezTo>
                  <a:pt x="1323949" y="1351249"/>
                  <a:pt x="1292602" y="1525767"/>
                  <a:pt x="1309704" y="1724980"/>
                </a:cubicBezTo>
                <a:cubicBezTo>
                  <a:pt x="1326806" y="1924194"/>
                  <a:pt x="1294907" y="2171897"/>
                  <a:pt x="1309704" y="2359164"/>
                </a:cubicBezTo>
                <a:cubicBezTo>
                  <a:pt x="1324501" y="2546431"/>
                  <a:pt x="1285853" y="2783447"/>
                  <a:pt x="1309704" y="2904563"/>
                </a:cubicBezTo>
                <a:cubicBezTo>
                  <a:pt x="1333555" y="3025679"/>
                  <a:pt x="1287774" y="3252093"/>
                  <a:pt x="1309704" y="3449961"/>
                </a:cubicBezTo>
                <a:cubicBezTo>
                  <a:pt x="1331634" y="3647829"/>
                  <a:pt x="1297256" y="3986098"/>
                  <a:pt x="1309704" y="4439288"/>
                </a:cubicBezTo>
                <a:cubicBezTo>
                  <a:pt x="1185109" y="4410418"/>
                  <a:pt x="982032" y="4441606"/>
                  <a:pt x="694143" y="4439288"/>
                </a:cubicBezTo>
                <a:cubicBezTo>
                  <a:pt x="406254" y="4436970"/>
                  <a:pt x="235659" y="4467354"/>
                  <a:pt x="0" y="4439288"/>
                </a:cubicBezTo>
                <a:cubicBezTo>
                  <a:pt x="-266" y="4209937"/>
                  <a:pt x="24678" y="4102125"/>
                  <a:pt x="0" y="3938283"/>
                </a:cubicBezTo>
                <a:cubicBezTo>
                  <a:pt x="-24678" y="3774441"/>
                  <a:pt x="15426" y="3571240"/>
                  <a:pt x="0" y="3304099"/>
                </a:cubicBezTo>
                <a:cubicBezTo>
                  <a:pt x="-15426" y="3036958"/>
                  <a:pt x="16193" y="2778347"/>
                  <a:pt x="0" y="2625522"/>
                </a:cubicBezTo>
                <a:cubicBezTo>
                  <a:pt x="-16193" y="2472697"/>
                  <a:pt x="-14426" y="2234028"/>
                  <a:pt x="0" y="2035731"/>
                </a:cubicBezTo>
                <a:cubicBezTo>
                  <a:pt x="14426" y="1837434"/>
                  <a:pt x="-6328" y="1620072"/>
                  <a:pt x="0" y="1490332"/>
                </a:cubicBezTo>
                <a:cubicBezTo>
                  <a:pt x="6328" y="1360592"/>
                  <a:pt x="-18888" y="1169786"/>
                  <a:pt x="0" y="856148"/>
                </a:cubicBezTo>
                <a:cubicBezTo>
                  <a:pt x="18888" y="542510"/>
                  <a:pt x="27437" y="286859"/>
                  <a:pt x="0" y="0"/>
                </a:cubicBezTo>
                <a:close/>
              </a:path>
            </a:pathLst>
          </a:custGeom>
          <a:ln>
            <a:solidFill>
              <a:schemeClr val="tx1"/>
            </a:solidFill>
            <a:extLst>
              <a:ext uri="{C807C97D-BFC1-408E-A445-0C87EB9F89A2}">
                <ask:lineSketchStyleProps xmlns:ask="http://schemas.microsoft.com/office/drawing/2018/sketchyshapes" sd="2672163393">
                  <a:prstGeom prst="rect">
                    <a:avLst/>
                  </a:prstGeom>
                  <ask:type>
                    <ask:lineSketchFreehand/>
                  </ask:type>
                </ask:lineSketchStyleProps>
              </a:ext>
            </a:extLst>
          </a:ln>
        </p:spPr>
      </p:pic>
    </p:spTree>
    <p:extLst>
      <p:ext uri="{BB962C8B-B14F-4D97-AF65-F5344CB8AC3E}">
        <p14:creationId xmlns:p14="http://schemas.microsoft.com/office/powerpoint/2010/main" val="1686639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831" y="706575"/>
            <a:ext cx="9613861" cy="1080938"/>
          </a:xfrm>
        </p:spPr>
        <p:txBody>
          <a:bodyPr/>
          <a:lstStyle/>
          <a:p>
            <a:r>
              <a:rPr lang="en-GB" dirty="0"/>
              <a:t>Writing units</a:t>
            </a:r>
          </a:p>
        </p:txBody>
      </p:sp>
      <p:sp>
        <p:nvSpPr>
          <p:cNvPr id="5" name="Content Placeholder 4">
            <a:extLst>
              <a:ext uri="{FF2B5EF4-FFF2-40B4-BE49-F238E27FC236}">
                <a16:creationId xmlns:a16="http://schemas.microsoft.com/office/drawing/2014/main" id="{F75E7E5E-19CB-449B-9592-DC9F21DA9E49}"/>
              </a:ext>
            </a:extLst>
          </p:cNvPr>
          <p:cNvSpPr>
            <a:spLocks noGrp="1"/>
          </p:cNvSpPr>
          <p:nvPr>
            <p:ph idx="1"/>
          </p:nvPr>
        </p:nvSpPr>
        <p:spPr>
          <a:xfrm>
            <a:off x="550507" y="1987420"/>
            <a:ext cx="10571584" cy="3948769"/>
          </a:xfrm>
        </p:spPr>
        <p:txBody>
          <a:bodyPr>
            <a:normAutofit/>
          </a:bodyPr>
          <a:lstStyle/>
          <a:p>
            <a:endParaRPr lang="en-US" dirty="0"/>
          </a:p>
          <a:p>
            <a:pPr marL="0" indent="0">
              <a:buNone/>
            </a:pPr>
            <a:endParaRPr lang="en-US" dirty="0"/>
          </a:p>
          <a:p>
            <a:pPr marL="0" indent="0">
              <a:buNone/>
            </a:pPr>
            <a:endParaRPr lang="en-GB" dirty="0"/>
          </a:p>
        </p:txBody>
      </p:sp>
      <p:graphicFrame>
        <p:nvGraphicFramePr>
          <p:cNvPr id="6" name="Table 5">
            <a:extLst>
              <a:ext uri="{FF2B5EF4-FFF2-40B4-BE49-F238E27FC236}">
                <a16:creationId xmlns:a16="http://schemas.microsoft.com/office/drawing/2014/main" id="{C2A88D83-0C47-4732-B3DE-1C7D0BF63F95}"/>
              </a:ext>
            </a:extLst>
          </p:cNvPr>
          <p:cNvGraphicFramePr>
            <a:graphicFrameLocks noGrp="1"/>
          </p:cNvGraphicFramePr>
          <p:nvPr>
            <p:extLst>
              <p:ext uri="{D42A27DB-BD31-4B8C-83A1-F6EECF244321}">
                <p14:modId xmlns:p14="http://schemas.microsoft.com/office/powerpoint/2010/main" val="3835744826"/>
              </p:ext>
            </p:extLst>
          </p:nvPr>
        </p:nvGraphicFramePr>
        <p:xfrm>
          <a:off x="550507" y="2140441"/>
          <a:ext cx="10571583" cy="4414685"/>
        </p:xfrm>
        <a:graphic>
          <a:graphicData uri="http://schemas.openxmlformats.org/drawingml/2006/table">
            <a:tbl>
              <a:tblPr firstRow="1" bandRow="1">
                <a:tableStyleId>{5C22544A-7EE6-4342-B048-85BDC9FD1C3A}</a:tableStyleId>
              </a:tblPr>
              <a:tblGrid>
                <a:gridCol w="3523861">
                  <a:extLst>
                    <a:ext uri="{9D8B030D-6E8A-4147-A177-3AD203B41FA5}">
                      <a16:colId xmlns:a16="http://schemas.microsoft.com/office/drawing/2014/main" val="1512437675"/>
                    </a:ext>
                  </a:extLst>
                </a:gridCol>
                <a:gridCol w="3523861">
                  <a:extLst>
                    <a:ext uri="{9D8B030D-6E8A-4147-A177-3AD203B41FA5}">
                      <a16:colId xmlns:a16="http://schemas.microsoft.com/office/drawing/2014/main" val="2274477956"/>
                    </a:ext>
                  </a:extLst>
                </a:gridCol>
                <a:gridCol w="3523861">
                  <a:extLst>
                    <a:ext uri="{9D8B030D-6E8A-4147-A177-3AD203B41FA5}">
                      <a16:colId xmlns:a16="http://schemas.microsoft.com/office/drawing/2014/main" val="2228814437"/>
                    </a:ext>
                  </a:extLst>
                </a:gridCol>
              </a:tblGrid>
              <a:tr h="5995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Autumn</a:t>
                      </a:r>
                    </a:p>
                    <a:p>
                      <a:pPr algn="ctr"/>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Spring</a:t>
                      </a:r>
                    </a:p>
                    <a:p>
                      <a:pPr algn="ctr"/>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Summer </a:t>
                      </a:r>
                    </a:p>
                    <a:p>
                      <a:pPr algn="ctr"/>
                      <a:endParaRPr lang="en-GB" dirty="0"/>
                    </a:p>
                  </a:txBody>
                  <a:tcPr/>
                </a:tc>
                <a:extLst>
                  <a:ext uri="{0D108BD9-81ED-4DB2-BD59-A6C34878D82A}">
                    <a16:rowId xmlns:a16="http://schemas.microsoft.com/office/drawing/2014/main" val="570505604"/>
                  </a:ext>
                </a:extLst>
              </a:tr>
              <a:tr h="3683165">
                <a:tc>
                  <a:txBody>
                    <a:bodyPr/>
                    <a:lstStyle/>
                    <a:p>
                      <a:pPr marL="285750" indent="-285750">
                        <a:buFont typeface="Arial" panose="020B0604020202020204" pitchFamily="34" charset="0"/>
                        <a:buChar char="•"/>
                      </a:pPr>
                      <a:r>
                        <a:rPr lang="en-US" dirty="0"/>
                        <a:t>Narrative- Retelling a story from a characters view point</a:t>
                      </a:r>
                    </a:p>
                    <a:p>
                      <a:pPr marL="285750" indent="-285750">
                        <a:buFont typeface="Arial" panose="020B0604020202020204" pitchFamily="34" charset="0"/>
                        <a:buChar char="•"/>
                      </a:pPr>
                      <a:r>
                        <a:rPr lang="en-US" dirty="0"/>
                        <a:t>Narrative- Travelling to another world</a:t>
                      </a:r>
                    </a:p>
                    <a:p>
                      <a:pPr marL="285750" indent="-285750">
                        <a:buFont typeface="Arial" panose="020B0604020202020204" pitchFamily="34" charset="0"/>
                        <a:buChar char="•"/>
                      </a:pPr>
                      <a:r>
                        <a:rPr lang="en-US" dirty="0"/>
                        <a:t>Narrative- Character description</a:t>
                      </a:r>
                    </a:p>
                    <a:p>
                      <a:pPr marL="285750" indent="-285750">
                        <a:buFont typeface="Arial" panose="020B0604020202020204" pitchFamily="34" charset="0"/>
                        <a:buChar char="•"/>
                      </a:pPr>
                      <a:r>
                        <a:rPr lang="en-US" dirty="0"/>
                        <a:t>Non-chronological report- About an imaginary monsters </a:t>
                      </a:r>
                    </a:p>
                    <a:p>
                      <a:pPr marL="285750" indent="-285750">
                        <a:buFont typeface="Arial" panose="020B0604020202020204" pitchFamily="34" charset="0"/>
                        <a:buChar char="•"/>
                      </a:pPr>
                      <a:r>
                        <a:rPr lang="en-US" dirty="0"/>
                        <a:t>Narrative – Action scenes </a:t>
                      </a:r>
                    </a:p>
                    <a:p>
                      <a:pPr marL="285750" indent="-285750">
                        <a:buFont typeface="Arial" panose="020B0604020202020204" pitchFamily="34" charset="0"/>
                        <a:buChar char="•"/>
                      </a:pPr>
                      <a:r>
                        <a:rPr lang="en-US" dirty="0"/>
                        <a:t>Poetry- About monsters</a:t>
                      </a:r>
                    </a:p>
                    <a:p>
                      <a:endParaRPr lang="en-GB" dirty="0"/>
                    </a:p>
                  </a:txBody>
                  <a:tcPr/>
                </a:tc>
                <a:tc>
                  <a:txBody>
                    <a:bodyPr/>
                    <a:lstStyle/>
                    <a:p>
                      <a:pPr marL="285750" indent="-285750">
                        <a:buFont typeface="Arial" panose="020B0604020202020204" pitchFamily="34" charset="0"/>
                        <a:buChar char="•"/>
                      </a:pPr>
                      <a:r>
                        <a:rPr lang="en-US" dirty="0"/>
                        <a:t>Recount- Diary entries</a:t>
                      </a:r>
                    </a:p>
                    <a:p>
                      <a:pPr marL="285750" indent="-285750">
                        <a:buFont typeface="Arial" panose="020B0604020202020204" pitchFamily="34" charset="0"/>
                        <a:buChar char="•"/>
                      </a:pPr>
                      <a:r>
                        <a:rPr lang="en-US" dirty="0"/>
                        <a:t>Narrative- Setting description</a:t>
                      </a:r>
                    </a:p>
                    <a:p>
                      <a:pPr marL="285750" indent="-285750">
                        <a:buFont typeface="Arial" panose="020B0604020202020204" pitchFamily="34" charset="0"/>
                        <a:buChar char="•"/>
                      </a:pPr>
                      <a:r>
                        <a:rPr lang="en-US" dirty="0"/>
                        <a:t>Narrative- Dialogue </a:t>
                      </a:r>
                    </a:p>
                    <a:p>
                      <a:pPr marL="285750" indent="-285750">
                        <a:buFont typeface="Arial" panose="020B0604020202020204" pitchFamily="34" charset="0"/>
                        <a:buChar char="•"/>
                      </a:pPr>
                      <a:r>
                        <a:rPr lang="en-US" dirty="0"/>
                        <a:t>Letter- Responding to an incident</a:t>
                      </a:r>
                    </a:p>
                    <a:p>
                      <a:pPr marL="285750" indent="-285750">
                        <a:buFont typeface="Arial" panose="020B0604020202020204" pitchFamily="34" charset="0"/>
                        <a:buChar char="•"/>
                      </a:pPr>
                      <a:r>
                        <a:rPr lang="en-US" dirty="0"/>
                        <a:t>Instructions- Recipe</a:t>
                      </a:r>
                    </a:p>
                    <a:p>
                      <a:pPr marL="285750" indent="-285750">
                        <a:buFont typeface="Arial" panose="020B0604020202020204" pitchFamily="34" charset="0"/>
                        <a:buChar char="•"/>
                      </a:pPr>
                      <a:r>
                        <a:rPr lang="en-US" dirty="0"/>
                        <a:t>Narrative- Story sequel</a:t>
                      </a:r>
                    </a:p>
                    <a:p>
                      <a:pPr marL="285750" indent="-285750">
                        <a:buFont typeface="Arial" panose="020B0604020202020204" pitchFamily="34" charset="0"/>
                        <a:buChar char="•"/>
                      </a:pPr>
                      <a:r>
                        <a:rPr lang="en-US" dirty="0"/>
                        <a:t>Poetry- descriptive</a:t>
                      </a:r>
                    </a:p>
                    <a:p>
                      <a:endParaRPr lang="en-GB" dirty="0"/>
                    </a:p>
                  </a:txBody>
                  <a:tcPr/>
                </a:tc>
                <a:tc>
                  <a:txBody>
                    <a:bodyPr/>
                    <a:lstStyle/>
                    <a:p>
                      <a:pPr marL="285750" indent="-285750">
                        <a:buFont typeface="Arial" panose="020B0604020202020204" pitchFamily="34" charset="0"/>
                        <a:buChar char="•"/>
                      </a:pPr>
                      <a:r>
                        <a:rPr lang="en-US" dirty="0"/>
                        <a:t>Non-chronological report- African animals</a:t>
                      </a:r>
                    </a:p>
                    <a:p>
                      <a:pPr marL="285750" indent="-285750">
                        <a:buFont typeface="Arial" panose="020B0604020202020204" pitchFamily="34" charset="0"/>
                        <a:buChar char="•"/>
                      </a:pPr>
                      <a:r>
                        <a:rPr lang="en-US" dirty="0"/>
                        <a:t>Biography- Wildlife expert</a:t>
                      </a:r>
                    </a:p>
                    <a:p>
                      <a:pPr marL="285750" indent="-285750">
                        <a:buFont typeface="Arial" panose="020B0604020202020204" pitchFamily="34" charset="0"/>
                        <a:buChar char="•"/>
                      </a:pPr>
                      <a:r>
                        <a:rPr lang="en-US" dirty="0"/>
                        <a:t>Narrative- Setting description</a:t>
                      </a:r>
                    </a:p>
                    <a:p>
                      <a:pPr marL="285750" indent="-285750">
                        <a:buFont typeface="Arial" panose="020B0604020202020204" pitchFamily="34" charset="0"/>
                        <a:buChar char="•"/>
                      </a:pPr>
                      <a:r>
                        <a:rPr lang="en-US" dirty="0"/>
                        <a:t>Narrative- Action scenes</a:t>
                      </a:r>
                    </a:p>
                    <a:p>
                      <a:pPr marL="285750" indent="-285750">
                        <a:buFont typeface="Arial" panose="020B0604020202020204" pitchFamily="34" charset="0"/>
                        <a:buChar char="•"/>
                      </a:pPr>
                      <a:r>
                        <a:rPr lang="en-US" dirty="0"/>
                        <a:t>Letter- Formal letter writing</a:t>
                      </a:r>
                    </a:p>
                    <a:p>
                      <a:pPr marL="285750" indent="-285750">
                        <a:buFont typeface="Arial" panose="020B0604020202020204" pitchFamily="34" charset="0"/>
                        <a:buChar char="•"/>
                      </a:pPr>
                      <a:r>
                        <a:rPr lang="en-US" dirty="0"/>
                        <a:t>Poetry- verb based</a:t>
                      </a:r>
                      <a:endParaRPr lang="en-GB" dirty="0"/>
                    </a:p>
                  </a:txBody>
                  <a:tcPr/>
                </a:tc>
                <a:extLst>
                  <a:ext uri="{0D108BD9-81ED-4DB2-BD59-A6C34878D82A}">
                    <a16:rowId xmlns:a16="http://schemas.microsoft.com/office/drawing/2014/main" val="3962514387"/>
                  </a:ext>
                </a:extLst>
              </a:tr>
            </a:tbl>
          </a:graphicData>
        </a:graphic>
      </p:graphicFrame>
      <p:pic>
        <p:nvPicPr>
          <p:cNvPr id="7" name="Picture 6">
            <a:extLst>
              <a:ext uri="{FF2B5EF4-FFF2-40B4-BE49-F238E27FC236}">
                <a16:creationId xmlns:a16="http://schemas.microsoft.com/office/drawing/2014/main" id="{CC666C63-0496-49E0-A444-BC65F0DA2C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243688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301823" y="2050868"/>
            <a:ext cx="11045050" cy="4599314"/>
          </a:xfrm>
        </p:spPr>
        <p:txBody>
          <a:bodyPr vert="horz" lIns="91440" tIns="45720" rIns="91440" bIns="45720" rtlCol="0" anchor="t">
            <a:normAutofit fontScale="92500" lnSpcReduction="10000"/>
          </a:bodyPr>
          <a:lstStyle/>
          <a:p>
            <a:pPr marL="0" indent="0">
              <a:buNone/>
            </a:pPr>
            <a:r>
              <a:rPr lang="en-US" b="1" u="sng" dirty="0">
                <a:solidFill>
                  <a:schemeClr val="bg1"/>
                </a:solidFill>
              </a:rPr>
              <a:t>P</a:t>
            </a:r>
            <a:r>
              <a:rPr lang="en-GB" b="1" u="sng" dirty="0" err="1">
                <a:solidFill>
                  <a:schemeClr val="bg1"/>
                </a:solidFill>
              </a:rPr>
              <a:t>ower</a:t>
            </a:r>
            <a:r>
              <a:rPr lang="en-GB" b="1" u="sng" dirty="0">
                <a:solidFill>
                  <a:schemeClr val="bg1"/>
                </a:solidFill>
              </a:rPr>
              <a:t> Maths</a:t>
            </a:r>
          </a:p>
          <a:p>
            <a:pPr marL="0" indent="0">
              <a:buNone/>
            </a:pPr>
            <a:r>
              <a:rPr lang="en-US" b="1" u="sng" dirty="0">
                <a:solidFill>
                  <a:schemeClr val="bg1"/>
                </a:solidFill>
              </a:rPr>
              <a:t>Autumn Term</a:t>
            </a:r>
          </a:p>
          <a:p>
            <a:r>
              <a:rPr lang="en-US" dirty="0"/>
              <a:t>Place Value (within 1000)</a:t>
            </a:r>
          </a:p>
          <a:p>
            <a:r>
              <a:rPr lang="en-US" dirty="0"/>
              <a:t>Addition / Subtraction (up to 3-digit numbers)</a:t>
            </a:r>
          </a:p>
          <a:p>
            <a:r>
              <a:rPr lang="en-US" dirty="0"/>
              <a:t>Multiplication / Division (3x, 4x, and 8x tables with problem solving)</a:t>
            </a:r>
          </a:p>
          <a:p>
            <a:pPr marL="0" indent="0">
              <a:buNone/>
            </a:pPr>
            <a:r>
              <a:rPr lang="en-US" b="1" u="sng" dirty="0">
                <a:solidFill>
                  <a:schemeClr val="bg1"/>
                </a:solidFill>
              </a:rPr>
              <a:t>Spring Term</a:t>
            </a:r>
          </a:p>
          <a:p>
            <a:r>
              <a:rPr lang="en-US" dirty="0"/>
              <a:t>Multiplication / Division (2-digit by 1-digit number)</a:t>
            </a:r>
          </a:p>
          <a:p>
            <a:r>
              <a:rPr lang="en-US" dirty="0"/>
              <a:t>Measurement - Length &amp; Perimeter </a:t>
            </a:r>
          </a:p>
          <a:p>
            <a:r>
              <a:rPr lang="en-GB" dirty="0"/>
              <a:t>Fractions (understanding and comparing)</a:t>
            </a:r>
          </a:p>
          <a:p>
            <a:r>
              <a:rPr lang="en-GB" dirty="0"/>
              <a:t>Measurement – Mass (Comparing and using measures)</a:t>
            </a:r>
          </a:p>
          <a:p>
            <a:r>
              <a:rPr lang="en-GB" dirty="0"/>
              <a:t>Measurement – Capacity (Comparing and using measures)</a:t>
            </a:r>
          </a:p>
          <a:p>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D927F351-0C59-4B13-A085-22893D906B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524805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301823" y="2050868"/>
            <a:ext cx="11045050" cy="4599314"/>
          </a:xfrm>
        </p:spPr>
        <p:txBody>
          <a:bodyPr vert="horz" lIns="91440" tIns="45720" rIns="91440" bIns="45720" rtlCol="0" anchor="t">
            <a:normAutofit fontScale="92500"/>
          </a:bodyPr>
          <a:lstStyle/>
          <a:p>
            <a:pPr marL="0" indent="0">
              <a:buNone/>
            </a:pPr>
            <a:r>
              <a:rPr lang="en-US" b="1" u="sng" dirty="0">
                <a:solidFill>
                  <a:schemeClr val="bg1"/>
                </a:solidFill>
              </a:rPr>
              <a:t>Summer Term</a:t>
            </a:r>
          </a:p>
          <a:p>
            <a:r>
              <a:rPr lang="en-US" dirty="0"/>
              <a:t>Fractions </a:t>
            </a:r>
            <a:r>
              <a:rPr lang="en-GB" dirty="0"/>
              <a:t>(Adding/ subtracting fractions with the same denominator)</a:t>
            </a:r>
            <a:endParaRPr lang="en-US" dirty="0"/>
          </a:p>
          <a:p>
            <a:r>
              <a:rPr lang="en-US" dirty="0"/>
              <a:t>Measurement – Money (convert, add and subtracting money)</a:t>
            </a:r>
          </a:p>
          <a:p>
            <a:r>
              <a:rPr lang="en-US" dirty="0"/>
              <a:t>Measurement – Time (Telling the time to the nearest minutes, pm &amp; am, calendar)</a:t>
            </a:r>
          </a:p>
          <a:p>
            <a:r>
              <a:rPr lang="en-US" dirty="0"/>
              <a:t>Geometry – Angles &amp; Properties of Shape (2D &amp; 3D shapes and different angles)</a:t>
            </a:r>
          </a:p>
          <a:p>
            <a:r>
              <a:rPr lang="en-US" dirty="0"/>
              <a:t>Statistics (interpreting pictograms and bar charts)</a:t>
            </a:r>
          </a:p>
          <a:p>
            <a:pPr marL="0" indent="0">
              <a:buNone/>
            </a:pPr>
            <a:r>
              <a:rPr lang="en-GB" dirty="0">
                <a:solidFill>
                  <a:schemeClr val="bg1"/>
                </a:solidFill>
              </a:rPr>
              <a:t>5 a day – daily Maths sheet</a:t>
            </a:r>
            <a:endParaRPr lang="en-US" dirty="0">
              <a:solidFill>
                <a:schemeClr val="bg1"/>
              </a:solidFill>
            </a:endParaRPr>
          </a:p>
          <a:p>
            <a:pPr marL="0" indent="0">
              <a:buNone/>
            </a:pPr>
            <a:r>
              <a:rPr lang="en-GB" b="1" u="sng" dirty="0">
                <a:solidFill>
                  <a:schemeClr val="bg1"/>
                </a:solidFill>
              </a:rPr>
              <a:t>Support at home</a:t>
            </a:r>
          </a:p>
          <a:p>
            <a:r>
              <a:rPr lang="en-GB" dirty="0"/>
              <a:t>X-tables (TT Rockstars) </a:t>
            </a:r>
          </a:p>
          <a:p>
            <a:r>
              <a:rPr lang="en-GB" dirty="0"/>
              <a:t>Number bonds to 10 and 100</a:t>
            </a:r>
          </a:p>
          <a:p>
            <a:pPr marL="0" indent="0">
              <a:buNone/>
            </a:pPr>
            <a:endParaRPr lang="en-GB" dirty="0"/>
          </a:p>
        </p:txBody>
      </p:sp>
      <p:pic>
        <p:nvPicPr>
          <p:cNvPr id="4" name="Picture 3">
            <a:extLst>
              <a:ext uri="{FF2B5EF4-FFF2-40B4-BE49-F238E27FC236}">
                <a16:creationId xmlns:a16="http://schemas.microsoft.com/office/drawing/2014/main" id="{D927F351-0C59-4B13-A085-22893D906B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715560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p>
        </p:txBody>
      </p:sp>
      <p:sp>
        <p:nvSpPr>
          <p:cNvPr id="5" name="Content Placeholder 2"/>
          <p:cNvSpPr>
            <a:spLocks noGrp="1"/>
          </p:cNvSpPr>
          <p:nvPr>
            <p:ph idx="1"/>
          </p:nvPr>
        </p:nvSpPr>
        <p:spPr>
          <a:xfrm>
            <a:off x="304801" y="2076994"/>
            <a:ext cx="11369040" cy="4342660"/>
          </a:xfrm>
        </p:spPr>
        <p:txBody>
          <a:bodyPr vert="horz" lIns="91440" tIns="45720" rIns="91440" bIns="45720" rtlCol="0" anchor="t">
            <a:normAutofit fontScale="92500" lnSpcReduction="20000"/>
          </a:bodyPr>
          <a:lstStyle/>
          <a:p>
            <a:r>
              <a:rPr lang="en-GB" sz="3200" b="1" u="sng" dirty="0"/>
              <a:t>Science</a:t>
            </a:r>
            <a:r>
              <a:rPr lang="en-GB" sz="3200" dirty="0"/>
              <a:t> – Rocks, Light, Organisms, Plants, Forces &amp; Motion and Magnetism.</a:t>
            </a:r>
          </a:p>
          <a:p>
            <a:r>
              <a:rPr lang="en-GB" sz="3200" b="1" u="sng" dirty="0"/>
              <a:t>History</a:t>
            </a:r>
            <a:r>
              <a:rPr lang="en-GB" sz="3200" dirty="0"/>
              <a:t> –Prehistoric Britain, The Romans and The Ancient Egyptians</a:t>
            </a:r>
          </a:p>
          <a:p>
            <a:r>
              <a:rPr lang="en-GB" sz="3200" b="1" u="sng" dirty="0"/>
              <a:t>Geography</a:t>
            </a:r>
            <a:r>
              <a:rPr lang="en-GB" sz="3200" dirty="0"/>
              <a:t> – Why do people live near volcanoes? Are all settlements the same? Who lives in Antarctica?</a:t>
            </a:r>
          </a:p>
          <a:p>
            <a:r>
              <a:rPr lang="en-GB" sz="3200" b="1" u="sng" dirty="0"/>
              <a:t>PE </a:t>
            </a:r>
            <a:r>
              <a:rPr lang="en-GB" sz="3200" dirty="0"/>
              <a:t>–fitness/ netball, multi-skills/ football, gymnastics/ dodgeball, self-defence/quick sticks, dance/tennis, athletics/ swimming (TBC)</a:t>
            </a:r>
          </a:p>
          <a:p>
            <a:r>
              <a:rPr lang="en-GB" sz="3200" b="1" u="sng" dirty="0"/>
              <a:t>Computing</a:t>
            </a:r>
            <a:r>
              <a:rPr lang="en-GB" sz="3200" dirty="0"/>
              <a:t>- E- safety, Connecting computers, stop frame animation, Sequencing sounds and branching databases</a:t>
            </a:r>
            <a:endParaRPr lang="en-GB" sz="3200" u="sng"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928780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Creative Curriculum</a:t>
            </a:r>
          </a:p>
        </p:txBody>
      </p:sp>
      <p:sp>
        <p:nvSpPr>
          <p:cNvPr id="5" name="Content Placeholder 2"/>
          <p:cNvSpPr>
            <a:spLocks noGrp="1"/>
          </p:cNvSpPr>
          <p:nvPr>
            <p:ph idx="1"/>
          </p:nvPr>
        </p:nvSpPr>
        <p:spPr>
          <a:xfrm>
            <a:off x="680321" y="2076994"/>
            <a:ext cx="10925525" cy="4342660"/>
          </a:xfrm>
        </p:spPr>
        <p:txBody>
          <a:bodyPr vert="horz" lIns="91440" tIns="45720" rIns="91440" bIns="45720" rtlCol="0" anchor="t">
            <a:normAutofit fontScale="92500" lnSpcReduction="10000"/>
          </a:bodyPr>
          <a:lstStyle/>
          <a:p>
            <a:r>
              <a:rPr lang="en-GB" sz="2800" b="1" u="sng" dirty="0"/>
              <a:t>Design and technology </a:t>
            </a:r>
            <a:r>
              <a:rPr lang="en-GB" sz="2800" dirty="0"/>
              <a:t>– Structures: Constructing a castle and  Digital world: Wearable technology</a:t>
            </a:r>
          </a:p>
          <a:p>
            <a:r>
              <a:rPr lang="en-GB" sz="2800" b="1" u="sng" dirty="0"/>
              <a:t>Food Technology </a:t>
            </a:r>
            <a:r>
              <a:rPr lang="en-GB" sz="2800" dirty="0"/>
              <a:t>– Eating seasonally- seasonal tarts</a:t>
            </a:r>
          </a:p>
          <a:p>
            <a:r>
              <a:rPr lang="en-GB" sz="2800" b="1" u="sng" dirty="0"/>
              <a:t>Music </a:t>
            </a:r>
            <a:r>
              <a:rPr lang="en-GB" sz="2800" dirty="0"/>
              <a:t>– untuned percussion, voice, music technology form and structure and recorders</a:t>
            </a:r>
          </a:p>
          <a:p>
            <a:r>
              <a:rPr lang="en-GB" sz="2800" b="1" u="sng" dirty="0"/>
              <a:t>Art</a:t>
            </a:r>
            <a:r>
              <a:rPr lang="en-GB" sz="2800" dirty="0"/>
              <a:t> – Prehistoric painting, Drawing: Growing artists, Craft &amp; Design: Ancient Egyptian scrolls and Sculpture and 3D: Abstract shape and space</a:t>
            </a:r>
          </a:p>
          <a:p>
            <a:r>
              <a:rPr lang="en-GB" sz="2800" b="1" u="sng" dirty="0"/>
              <a:t>RE-</a:t>
            </a:r>
            <a:r>
              <a:rPr lang="en-GB" sz="2800" u="sng" dirty="0"/>
              <a:t> </a:t>
            </a:r>
            <a:r>
              <a:rPr lang="en-GB" sz="2800" dirty="0"/>
              <a:t>Hindu Gods, Christianity- The Story of Creation, What is like to follow God? What kind of world did Jesus want? How do we make the world a better place?</a:t>
            </a:r>
            <a:endParaRPr lang="en-GB" sz="2800" u="sng" dirty="0"/>
          </a:p>
          <a:p>
            <a:endParaRPr lang="en-GB" sz="3200" b="1" u="sng"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97972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Behaviour Curriculum</a:t>
            </a: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2050" name="Picture 2" descr="https://www.launde.leics.sch.uk/_site/data/files/images/auto_upload/page/147/132DDBE041DF822F00C41EBC8F6CC120.png">
            <a:extLst>
              <a:ext uri="{FF2B5EF4-FFF2-40B4-BE49-F238E27FC236}">
                <a16:creationId xmlns:a16="http://schemas.microsoft.com/office/drawing/2014/main" id="{03378783-0528-4D3B-A70E-7F42CF988C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0330" y="2894106"/>
            <a:ext cx="4636885" cy="32106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332BDC4-BDC2-4D18-B4B7-B3FDF9CC56E3}"/>
              </a:ext>
            </a:extLst>
          </p:cNvPr>
          <p:cNvSpPr txBox="1"/>
          <p:nvPr/>
        </p:nvSpPr>
        <p:spPr>
          <a:xfrm>
            <a:off x="60232" y="2232386"/>
            <a:ext cx="7045545" cy="193899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dirty="0" err="1"/>
              <a:t>Launde</a:t>
            </a:r>
            <a:r>
              <a:rPr lang="en-GB" sz="2000" dirty="0"/>
              <a:t> has a fully implemented behaviour curriculum to support children in developing good habits and to help foster an inclusive, nurturing environment where every child feels safe and valued.</a:t>
            </a:r>
          </a:p>
          <a:p>
            <a:pPr algn="ctr"/>
            <a:endParaRPr lang="en-GB" sz="2000" dirty="0"/>
          </a:p>
          <a:p>
            <a:pPr algn="ctr"/>
            <a:r>
              <a:rPr lang="en-GB" sz="2000" dirty="0"/>
              <a:t>We achieve this by teaching three fundamental principles:</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119277"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t>Be Ready</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2546678"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dirty="0"/>
              <a:t>Be Respectful</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4974079"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t>Be Brave</a:t>
            </a:r>
          </a:p>
        </p:txBody>
      </p:sp>
      <p:sp>
        <p:nvSpPr>
          <p:cNvPr id="12" name="Rectangle 11">
            <a:extLst>
              <a:ext uri="{FF2B5EF4-FFF2-40B4-BE49-F238E27FC236}">
                <a16:creationId xmlns:a16="http://schemas.microsoft.com/office/drawing/2014/main" id="{779B9739-7F4B-47D5-85DD-054E7A2225A0}"/>
              </a:ext>
            </a:extLst>
          </p:cNvPr>
          <p:cNvSpPr/>
          <p:nvPr/>
        </p:nvSpPr>
        <p:spPr>
          <a:xfrm>
            <a:off x="171821" y="5566163"/>
            <a:ext cx="7128509" cy="1077218"/>
          </a:xfrm>
          <a:prstGeom prst="rect">
            <a:avLst/>
          </a:prstGeom>
        </p:spPr>
        <p:txBody>
          <a:bodyPr wrap="square">
            <a:spAutoFit/>
          </a:bodyPr>
          <a:lstStyle/>
          <a:p>
            <a:r>
              <a:rPr lang="en-US" sz="2000" dirty="0">
                <a:latin typeface="Arial" panose="020B0604020202020204" pitchFamily="34" charset="0"/>
                <a:cs typeface="Arial" panose="020B0604020202020204" pitchFamily="34" charset="0"/>
              </a:rPr>
              <a:t>These principles are then rewarded when we see them in school, in a number of different ways.</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7171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Trips  </a:t>
            </a:r>
          </a:p>
        </p:txBody>
      </p:sp>
      <p:sp>
        <p:nvSpPr>
          <p:cNvPr id="5" name="Content Placeholder 2"/>
          <p:cNvSpPr>
            <a:spLocks noGrp="1"/>
          </p:cNvSpPr>
          <p:nvPr>
            <p:ph idx="1"/>
          </p:nvPr>
        </p:nvSpPr>
        <p:spPr>
          <a:xfrm>
            <a:off x="680321" y="2351008"/>
            <a:ext cx="10005095" cy="4506992"/>
          </a:xfrm>
        </p:spPr>
        <p:txBody>
          <a:bodyPr vert="horz" lIns="91440" tIns="45720" rIns="91440" bIns="45720" rtlCol="0" anchor="t">
            <a:normAutofit/>
          </a:bodyPr>
          <a:lstStyle/>
          <a:p>
            <a:r>
              <a:rPr lang="en-GB" sz="3600" dirty="0"/>
              <a:t>Visitor to school for our science topic on ‘Rocks’</a:t>
            </a:r>
          </a:p>
          <a:p>
            <a:r>
              <a:rPr lang="en-GB" sz="3600" dirty="0" err="1"/>
              <a:t>Beaumanor</a:t>
            </a:r>
            <a:r>
              <a:rPr lang="en-GB" sz="3600" dirty="0"/>
              <a:t> Hall The Celts</a:t>
            </a:r>
          </a:p>
          <a:p>
            <a:r>
              <a:rPr lang="en-GB" sz="3600" dirty="0"/>
              <a:t>The Mandir trip- RE</a:t>
            </a:r>
          </a:p>
          <a:p>
            <a:r>
              <a:rPr lang="en-GB" sz="3600" dirty="0"/>
              <a:t>Jewel Wall– Roman topic</a:t>
            </a:r>
          </a:p>
          <a:p>
            <a:r>
              <a:rPr lang="en-GB" sz="3600" dirty="0"/>
              <a:t>Walk around Oadby- Geography</a:t>
            </a:r>
          </a:p>
          <a:p>
            <a:r>
              <a:rPr lang="en-GB" sz="3600" dirty="0"/>
              <a:t>Visitor to school for our Egyptian topic</a:t>
            </a:r>
            <a:endParaRPr lang="en-US" sz="3600" dirty="0"/>
          </a:p>
          <a:p>
            <a:endParaRPr lang="en-GB" sz="4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990247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Equipment and uniform</a:t>
            </a:r>
          </a:p>
        </p:txBody>
      </p:sp>
      <p:sp>
        <p:nvSpPr>
          <p:cNvPr id="3" name="Content Placeholder 2"/>
          <p:cNvSpPr>
            <a:spLocks noGrp="1"/>
          </p:cNvSpPr>
          <p:nvPr>
            <p:ph idx="1"/>
          </p:nvPr>
        </p:nvSpPr>
        <p:spPr>
          <a:xfrm>
            <a:off x="259308" y="2024742"/>
            <a:ext cx="5650174" cy="4676503"/>
          </a:xfrm>
        </p:spPr>
        <p:txBody>
          <a:bodyPr vert="horz" lIns="91440" tIns="45720" rIns="91440" bIns="45720" rtlCol="0" anchor="t">
            <a:normAutofit lnSpcReduction="10000"/>
          </a:bodyPr>
          <a:lstStyle/>
          <a:p>
            <a:pPr marL="0" indent="0">
              <a:spcAft>
                <a:spcPts val="0"/>
              </a:spcAft>
              <a:buNone/>
            </a:pPr>
            <a:r>
              <a:rPr lang="en-GB" sz="2600" b="1" u="sng" dirty="0">
                <a:ea typeface="Times New Roman" panose="02020603050405020304" pitchFamily="18" charset="0"/>
              </a:rPr>
              <a:t>All items should be named clearly.</a:t>
            </a:r>
          </a:p>
          <a:p>
            <a:r>
              <a:rPr lang="en-US" sz="2600" dirty="0">
                <a:ea typeface="Times New Roman" panose="02020603050405020304" pitchFamily="18" charset="0"/>
              </a:rPr>
              <a:t>A</a:t>
            </a:r>
            <a:r>
              <a:rPr lang="en-GB" sz="2600" dirty="0">
                <a:ea typeface="Times New Roman" panose="02020603050405020304" pitchFamily="18" charset="0"/>
              </a:rPr>
              <a:t> Launde book bag.</a:t>
            </a:r>
          </a:p>
          <a:p>
            <a:r>
              <a:rPr lang="en-GB" sz="2600" dirty="0">
                <a:ea typeface="Times New Roman" panose="02020603050405020304" pitchFamily="18" charset="0"/>
              </a:rPr>
              <a:t>Children will continue to wear plain, black shoes to school next year. </a:t>
            </a:r>
          </a:p>
          <a:p>
            <a:r>
              <a:rPr lang="en-GB" sz="2600" dirty="0">
                <a:ea typeface="Times New Roman" panose="02020603050405020304" pitchFamily="18" charset="0"/>
              </a:rPr>
              <a:t>Uniform – please ensure your child conforms to the school’s rules and is free from makeup, jewellery and hair accessories. All hair, if it is long enough, should be tied up. </a:t>
            </a:r>
          </a:p>
          <a:p>
            <a:r>
              <a:rPr lang="en-GB" sz="2600" dirty="0">
                <a:ea typeface="Times New Roman" panose="02020603050405020304" pitchFamily="18" charset="0"/>
              </a:rPr>
              <a:t>Please ensure jumpers or cardigans are </a:t>
            </a:r>
            <a:r>
              <a:rPr lang="en-GB" sz="2600" b="1" dirty="0">
                <a:ea typeface="Times New Roman" panose="02020603050405020304" pitchFamily="18" charset="0"/>
              </a:rPr>
              <a:t>clearly labelled.</a:t>
            </a:r>
          </a:p>
          <a:p>
            <a:endParaRPr lang="en-GB" sz="2800" dirty="0">
              <a:ea typeface="Times New Roman" panose="02020603050405020304" pitchFamily="18" charset="0"/>
            </a:endParaRPr>
          </a:p>
          <a:p>
            <a:pPr>
              <a:spcAft>
                <a:spcPts val="0"/>
              </a:spcAft>
            </a:pPr>
            <a:endParaRPr lang="en-GB" sz="2800" dirty="0">
              <a:ea typeface="Times New Roman" panose="02020603050405020304" pitchFamily="18" charset="0"/>
            </a:endParaRPr>
          </a:p>
        </p:txBody>
      </p:sp>
      <p:sp>
        <p:nvSpPr>
          <p:cNvPr id="23" name="TextBox 22"/>
          <p:cNvSpPr txBox="1"/>
          <p:nvPr/>
        </p:nvSpPr>
        <p:spPr>
          <a:xfrm>
            <a:off x="8069569" y="815698"/>
            <a:ext cx="1532528" cy="1200329"/>
          </a:xfrm>
          <a:prstGeom prst="rect">
            <a:avLst/>
          </a:prstGeom>
          <a:noFill/>
        </p:spPr>
        <p:txBody>
          <a:bodyPr wrap="square" rtlCol="0">
            <a:spAutoFit/>
          </a:bodyPr>
          <a:lstStyle/>
          <a:p>
            <a:r>
              <a:rPr lang="en-GB" sz="2400" dirty="0"/>
              <a:t>White shirt or </a:t>
            </a:r>
          </a:p>
          <a:p>
            <a:r>
              <a:rPr lang="en-GB" sz="2400" dirty="0"/>
              <a:t>t-shirt</a:t>
            </a:r>
          </a:p>
        </p:txBody>
      </p:sp>
      <p:sp>
        <p:nvSpPr>
          <p:cNvPr id="30" name="TextBox 29"/>
          <p:cNvSpPr txBox="1"/>
          <p:nvPr/>
        </p:nvSpPr>
        <p:spPr>
          <a:xfrm>
            <a:off x="8067609" y="2762024"/>
            <a:ext cx="1597137" cy="1938992"/>
          </a:xfrm>
          <a:prstGeom prst="rect">
            <a:avLst/>
          </a:prstGeom>
          <a:noFill/>
        </p:spPr>
        <p:txBody>
          <a:bodyPr wrap="square" rtlCol="0">
            <a:spAutoFit/>
          </a:bodyPr>
          <a:lstStyle/>
          <a:p>
            <a:r>
              <a:rPr lang="en-GB" sz="2400" dirty="0"/>
              <a:t>Black or Grey skirt, trousers or shorts</a:t>
            </a:r>
          </a:p>
        </p:txBody>
      </p:sp>
      <p:pic>
        <p:nvPicPr>
          <p:cNvPr id="12" name="Picture 11">
            <a:extLst>
              <a:ext uri="{FF2B5EF4-FFF2-40B4-BE49-F238E27FC236}">
                <a16:creationId xmlns:a16="http://schemas.microsoft.com/office/drawing/2014/main" id="{AEDAF28A-25A4-4776-A3A0-155CFDD5BB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Skinny Fit School Trousers - Black ...">
            <a:extLst>
              <a:ext uri="{FF2B5EF4-FFF2-40B4-BE49-F238E27FC236}">
                <a16:creationId xmlns:a16="http://schemas.microsoft.com/office/drawing/2014/main" id="{46761A66-41D9-417F-B068-FE9FF0AF69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536" r="28169"/>
          <a:stretch/>
        </p:blipFill>
        <p:spPr bwMode="auto">
          <a:xfrm>
            <a:off x="6190469" y="2093313"/>
            <a:ext cx="1523116" cy="41250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unde Primary Crew Neck Sweatshirt w/Logo">
            <a:extLst>
              <a:ext uri="{FF2B5EF4-FFF2-40B4-BE49-F238E27FC236}">
                <a16:creationId xmlns:a16="http://schemas.microsoft.com/office/drawing/2014/main" id="{05B12D10-7C13-4284-9E5E-DAB9196CE4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80670" y="2077088"/>
            <a:ext cx="1835237" cy="18399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d School Sweatshirt - Crew Neck">
            <a:extLst>
              <a:ext uri="{FF2B5EF4-FFF2-40B4-BE49-F238E27FC236}">
                <a16:creationId xmlns:a16="http://schemas.microsoft.com/office/drawing/2014/main" id="{21D5F38C-95F5-4E05-8C07-FF132CD00D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833494">
            <a:off x="10062467" y="3564423"/>
            <a:ext cx="1597137" cy="1597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CC755B2-FF7D-4AC2-A1CE-0EB640196289}"/>
              </a:ext>
            </a:extLst>
          </p:cNvPr>
          <p:cNvSpPr txBox="1"/>
          <p:nvPr/>
        </p:nvSpPr>
        <p:spPr>
          <a:xfrm>
            <a:off x="8482110" y="5545059"/>
            <a:ext cx="3450581" cy="1200329"/>
          </a:xfrm>
          <a:prstGeom prst="rect">
            <a:avLst/>
          </a:prstGeom>
          <a:noFill/>
        </p:spPr>
        <p:txBody>
          <a:bodyPr wrap="square" rtlCol="0">
            <a:spAutoFit/>
          </a:bodyPr>
          <a:lstStyle/>
          <a:p>
            <a:r>
              <a:rPr lang="en-US" sz="2400" dirty="0"/>
              <a:t>Red jumper or cardigan. With or without logo</a:t>
            </a:r>
            <a:endParaRPr lang="en-GB" sz="2400" dirty="0"/>
          </a:p>
        </p:txBody>
      </p:sp>
      <p:cxnSp>
        <p:nvCxnSpPr>
          <p:cNvPr id="29" name="Straight Arrow Connector 28"/>
          <p:cNvCxnSpPr>
            <a:cxnSpLocks/>
            <a:stCxn id="30" idx="1"/>
          </p:cNvCxnSpPr>
          <p:nvPr/>
        </p:nvCxnSpPr>
        <p:spPr>
          <a:xfrm flipH="1">
            <a:off x="7454878" y="3775693"/>
            <a:ext cx="579601" cy="57325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cxnSpLocks/>
          </p:cNvCxnSpPr>
          <p:nvPr/>
        </p:nvCxnSpPr>
        <p:spPr>
          <a:xfrm flipH="1">
            <a:off x="7381875" y="1813090"/>
            <a:ext cx="687695" cy="131339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85AC7E27-6B7A-4988-B503-FE993A102616}"/>
              </a:ext>
            </a:extLst>
          </p:cNvPr>
          <p:cNvCxnSpPr>
            <a:cxnSpLocks/>
          </p:cNvCxnSpPr>
          <p:nvPr/>
        </p:nvCxnSpPr>
        <p:spPr>
          <a:xfrm flipV="1">
            <a:off x="9263375" y="4393860"/>
            <a:ext cx="492924" cy="115119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5072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Picture 10" descr="2pk Boys' Stain Resist School Polo ...">
            <a:extLst>
              <a:ext uri="{FF2B5EF4-FFF2-40B4-BE49-F238E27FC236}">
                <a16:creationId xmlns:a16="http://schemas.microsoft.com/office/drawing/2014/main" id="{B4C100C3-B22F-45E3-9A5C-632EE2A46C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4456" y="2720918"/>
            <a:ext cx="2858616" cy="371475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Red School Sweatshirt - Crew Neck">
            <a:extLst>
              <a:ext uri="{FF2B5EF4-FFF2-40B4-BE49-F238E27FC236}">
                <a16:creationId xmlns:a16="http://schemas.microsoft.com/office/drawing/2014/main" id="{C97561AA-28F7-43AE-BDD1-793C0C25F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4171" y="2119677"/>
            <a:ext cx="1585417" cy="158541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oynton Primary School PE Plain Black ...">
            <a:extLst>
              <a:ext uri="{FF2B5EF4-FFF2-40B4-BE49-F238E27FC236}">
                <a16:creationId xmlns:a16="http://schemas.microsoft.com/office/drawing/2014/main" id="{51D1ACF0-98E6-49CD-A8C9-AA70241612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78368" y="3718759"/>
            <a:ext cx="1981200" cy="23050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a:t>PE kit</a:t>
            </a:r>
          </a:p>
        </p:txBody>
      </p:sp>
      <p:sp>
        <p:nvSpPr>
          <p:cNvPr id="3" name="Content Placeholder 2"/>
          <p:cNvSpPr>
            <a:spLocks noGrp="1"/>
          </p:cNvSpPr>
          <p:nvPr>
            <p:ph idx="1"/>
          </p:nvPr>
        </p:nvSpPr>
        <p:spPr>
          <a:xfrm>
            <a:off x="217918" y="2046412"/>
            <a:ext cx="5409860" cy="4583966"/>
          </a:xfrm>
        </p:spPr>
        <p:txBody>
          <a:bodyPr vert="horz" lIns="91440" tIns="45720" rIns="91440" bIns="45720" rtlCol="0" anchor="t">
            <a:normAutofit fontScale="92500" lnSpcReduction="10000"/>
          </a:bodyPr>
          <a:lstStyle/>
          <a:p>
            <a:pPr marL="0" indent="0">
              <a:buNone/>
            </a:pPr>
            <a:r>
              <a:rPr lang="en-GB" b="1" dirty="0">
                <a:ea typeface="Times New Roman" panose="02020603050405020304" pitchFamily="18" charset="0"/>
              </a:rPr>
              <a:t>Children will need to come to school in P.E. kits on their P.E days. </a:t>
            </a:r>
          </a:p>
          <a:p>
            <a:pPr marL="0" indent="0">
              <a:buNone/>
            </a:pPr>
            <a:r>
              <a:rPr lang="en-GB" dirty="0">
                <a:ea typeface="Times New Roman" panose="02020603050405020304" pitchFamily="18" charset="0"/>
              </a:rPr>
              <a:t>You will be informed of these days</a:t>
            </a:r>
            <a:br>
              <a:rPr lang="en-GB" dirty="0">
                <a:ea typeface="Times New Roman" panose="02020603050405020304" pitchFamily="18" charset="0"/>
              </a:rPr>
            </a:br>
            <a:r>
              <a:rPr lang="en-GB" dirty="0">
                <a:ea typeface="Times New Roman" panose="02020603050405020304" pitchFamily="18" charset="0"/>
              </a:rPr>
              <a:t>at the beginning of the year. </a:t>
            </a:r>
          </a:p>
          <a:p>
            <a:r>
              <a:rPr lang="en-GB" dirty="0">
                <a:ea typeface="Times New Roman" panose="02020603050405020304" pitchFamily="18" charset="0"/>
              </a:rPr>
              <a:t>White T-Shirt / Polo shirt</a:t>
            </a:r>
          </a:p>
          <a:p>
            <a:r>
              <a:rPr lang="en-GB" dirty="0">
                <a:ea typeface="Times New Roman" panose="02020603050405020304" pitchFamily="18" charset="0"/>
              </a:rPr>
              <a:t>Black shorts</a:t>
            </a:r>
          </a:p>
          <a:p>
            <a:r>
              <a:rPr lang="en-GB" dirty="0">
                <a:ea typeface="Times New Roman" panose="02020603050405020304" pitchFamily="18" charset="0"/>
              </a:rPr>
              <a:t>Black joggers</a:t>
            </a:r>
          </a:p>
          <a:p>
            <a:r>
              <a:rPr lang="en-GB" dirty="0">
                <a:ea typeface="Times New Roman" panose="02020603050405020304" pitchFamily="18" charset="0"/>
              </a:rPr>
              <a:t>Black trainers </a:t>
            </a:r>
          </a:p>
          <a:p>
            <a:pPr marL="0" indent="0">
              <a:buNone/>
            </a:pPr>
            <a:r>
              <a:rPr lang="en-GB" dirty="0">
                <a:ea typeface="Times New Roman" panose="02020603050405020304" pitchFamily="18" charset="0"/>
              </a:rPr>
              <a:t>Please ensure every item is </a:t>
            </a:r>
            <a:br>
              <a:rPr lang="en-GB" dirty="0">
                <a:ea typeface="Times New Roman" panose="02020603050405020304" pitchFamily="18" charset="0"/>
              </a:rPr>
            </a:br>
            <a:r>
              <a:rPr lang="en-GB" b="1" dirty="0">
                <a:ea typeface="Times New Roman" panose="02020603050405020304" pitchFamily="18" charset="0"/>
              </a:rPr>
              <a:t>clearly labelled.</a:t>
            </a:r>
            <a:br>
              <a:rPr lang="en-GB" b="1" dirty="0">
                <a:ea typeface="Times New Roman" panose="02020603050405020304" pitchFamily="18" charset="0"/>
              </a:rPr>
            </a:br>
            <a:r>
              <a:rPr lang="en-GB" b="1" dirty="0">
                <a:solidFill>
                  <a:schemeClr val="bg1"/>
                </a:solidFill>
                <a:ea typeface="Times New Roman" panose="02020603050405020304" pitchFamily="18" charset="0"/>
              </a:rPr>
              <a:t>IMPORTANT – Please ensure that your child has their hair tied back and is not wearing earrings on their PE days</a:t>
            </a:r>
          </a:p>
          <a:p>
            <a:endParaRPr lang="en-GB" dirty="0"/>
          </a:p>
          <a:p>
            <a:endParaRPr lang="en-GB" dirty="0"/>
          </a:p>
        </p:txBody>
      </p:sp>
      <p:cxnSp>
        <p:nvCxnSpPr>
          <p:cNvPr id="7" name="Straight Arrow Connector 6"/>
          <p:cNvCxnSpPr>
            <a:cxnSpLocks/>
          </p:cNvCxnSpPr>
          <p:nvPr/>
        </p:nvCxnSpPr>
        <p:spPr>
          <a:xfrm flipH="1">
            <a:off x="6742779" y="1920784"/>
            <a:ext cx="1020096" cy="171126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9372423" y="4392963"/>
            <a:ext cx="1061114" cy="38331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p:cNvCxnSpPr>
          <p:nvPr/>
        </p:nvCxnSpPr>
        <p:spPr>
          <a:xfrm flipH="1">
            <a:off x="7244284" y="4374184"/>
            <a:ext cx="1162031" cy="1321348"/>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p:cNvCxnSpPr>
          <p:nvPr/>
        </p:nvCxnSpPr>
        <p:spPr>
          <a:xfrm>
            <a:off x="9394179" y="5972658"/>
            <a:ext cx="798949" cy="220054"/>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8174402" y="5686608"/>
            <a:ext cx="1563087" cy="461665"/>
          </a:xfrm>
          <a:prstGeom prst="rect">
            <a:avLst/>
          </a:prstGeom>
          <a:noFill/>
        </p:spPr>
        <p:txBody>
          <a:bodyPr wrap="square" rtlCol="0">
            <a:spAutoFit/>
          </a:bodyPr>
          <a:lstStyle/>
          <a:p>
            <a:r>
              <a:rPr lang="en-GB" sz="2400" dirty="0"/>
              <a:t>Trainers</a:t>
            </a:r>
            <a:endParaRPr lang="en-GB" dirty="0"/>
          </a:p>
        </p:txBody>
      </p:sp>
      <p:sp>
        <p:nvSpPr>
          <p:cNvPr id="32" name="TextBox 31"/>
          <p:cNvSpPr txBox="1"/>
          <p:nvPr/>
        </p:nvSpPr>
        <p:spPr>
          <a:xfrm>
            <a:off x="8347918" y="3231971"/>
            <a:ext cx="1563087" cy="1569660"/>
          </a:xfrm>
          <a:prstGeom prst="rect">
            <a:avLst/>
          </a:prstGeom>
          <a:noFill/>
        </p:spPr>
        <p:txBody>
          <a:bodyPr wrap="square" rtlCol="0">
            <a:spAutoFit/>
          </a:bodyPr>
          <a:lstStyle/>
          <a:p>
            <a:r>
              <a:rPr lang="en-GB" sz="2400" dirty="0"/>
              <a:t>Black/ red  shorts or joggers</a:t>
            </a:r>
            <a:endParaRPr lang="en-GB" dirty="0"/>
          </a:p>
        </p:txBody>
      </p:sp>
      <p:sp>
        <p:nvSpPr>
          <p:cNvPr id="38" name="TextBox 37"/>
          <p:cNvSpPr txBox="1"/>
          <p:nvPr/>
        </p:nvSpPr>
        <p:spPr>
          <a:xfrm>
            <a:off x="7200900" y="654245"/>
            <a:ext cx="2400888" cy="1200329"/>
          </a:xfrm>
          <a:prstGeom prst="rect">
            <a:avLst/>
          </a:prstGeom>
          <a:noFill/>
        </p:spPr>
        <p:txBody>
          <a:bodyPr wrap="square" lIns="91440" tIns="45720" rIns="91440" bIns="45720" rtlCol="0" anchor="t">
            <a:spAutoFit/>
          </a:bodyPr>
          <a:lstStyle/>
          <a:p>
            <a:r>
              <a:rPr lang="en-GB" sz="2400" dirty="0"/>
              <a:t>White t-shirt and red sweatshirt</a:t>
            </a:r>
            <a:endParaRPr lang="en-GB" dirty="0"/>
          </a:p>
        </p:txBody>
      </p:sp>
      <p:cxnSp>
        <p:nvCxnSpPr>
          <p:cNvPr id="39" name="Straight Arrow Connector 38"/>
          <p:cNvCxnSpPr>
            <a:cxnSpLocks/>
            <a:stCxn id="38" idx="3"/>
          </p:cNvCxnSpPr>
          <p:nvPr/>
        </p:nvCxnSpPr>
        <p:spPr>
          <a:xfrm>
            <a:off x="9601788" y="1254410"/>
            <a:ext cx="835303" cy="904964"/>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6FC590CA-6CC0-42FF-A441-A9BAAB7C8A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2056" name="Picture 8" descr="Girls Trainers Boys Trainers ...">
            <a:extLst>
              <a:ext uri="{FF2B5EF4-FFF2-40B4-BE49-F238E27FC236}">
                <a16:creationId xmlns:a16="http://schemas.microsoft.com/office/drawing/2014/main" id="{47098446-F283-4F8D-8777-6EA1127310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10300" y="5769384"/>
            <a:ext cx="1392004" cy="934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5673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br>
              <a:rPr lang="en-GB" dirty="0"/>
            </a:br>
            <a:r>
              <a:rPr lang="en-GB" dirty="0"/>
              <a:t> </a:t>
            </a:r>
          </a:p>
        </p:txBody>
      </p:sp>
      <p:sp>
        <p:nvSpPr>
          <p:cNvPr id="3" name="Content Placeholder 2"/>
          <p:cNvSpPr>
            <a:spLocks noGrp="1"/>
          </p:cNvSpPr>
          <p:nvPr>
            <p:ph idx="1"/>
          </p:nvPr>
        </p:nvSpPr>
        <p:spPr>
          <a:xfrm>
            <a:off x="418461" y="1995422"/>
            <a:ext cx="10993522" cy="4367277"/>
          </a:xfrm>
        </p:spPr>
        <p:txBody>
          <a:bodyPr vert="horz" lIns="91440" tIns="45720" rIns="91440" bIns="45720" rtlCol="0" anchor="t">
            <a:noAutofit/>
          </a:bodyPr>
          <a:lstStyle/>
          <a:p>
            <a:r>
              <a:rPr lang="en-GB" sz="3200" dirty="0"/>
              <a:t>Daily reading to an adult.</a:t>
            </a:r>
          </a:p>
          <a:p>
            <a:r>
              <a:rPr lang="en-GB" sz="3200" dirty="0"/>
              <a:t>21 minutes of Times Table Rockstars (Recommended that this is 3 minutes per day)</a:t>
            </a:r>
          </a:p>
          <a:p>
            <a:r>
              <a:rPr lang="en-GB" sz="3200" dirty="0"/>
              <a:t>Knowledge organisers will all be shared on WEDUC and the school website for you to discuss and encourage your children to read before we begin our new topics.</a:t>
            </a:r>
          </a:p>
          <a:p>
            <a:r>
              <a:rPr lang="en-GB" sz="3200" dirty="0"/>
              <a:t>One oracy presentation to be complete during the year.</a:t>
            </a:r>
          </a:p>
          <a:p>
            <a:endParaRPr lang="en-GB" sz="1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86084" y="666610"/>
            <a:ext cx="1251799" cy="1254174"/>
          </a:xfrm>
          <a:prstGeom prst="rect">
            <a:avLst/>
          </a:prstGeom>
        </p:spPr>
      </p:pic>
    </p:spTree>
    <p:extLst>
      <p:ext uri="{BB962C8B-B14F-4D97-AF65-F5344CB8AC3E}">
        <p14:creationId xmlns:p14="http://schemas.microsoft.com/office/powerpoint/2010/main" val="3527924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482" y="365300"/>
            <a:ext cx="9613861" cy="1080938"/>
          </a:xfrm>
        </p:spPr>
        <p:txBody>
          <a:bodyPr/>
          <a:lstStyle/>
          <a:p>
            <a:r>
              <a:rPr lang="en-GB" dirty="0"/>
              <a:t>Over the holidays…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txBox="1">
            <a:spLocks/>
          </p:cNvSpPr>
          <p:nvPr/>
        </p:nvSpPr>
        <p:spPr>
          <a:xfrm>
            <a:off x="107420" y="1920784"/>
            <a:ext cx="12076579" cy="4676503"/>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400" dirty="0"/>
              <a:t>You may want to: </a:t>
            </a:r>
            <a:br>
              <a:rPr lang="en-GB" sz="2400" dirty="0"/>
            </a:br>
            <a:r>
              <a:rPr lang="en-GB" sz="2200" dirty="0"/>
              <a:t>Visit the Oadby library. Take part in the summer reading challenge.</a:t>
            </a:r>
          </a:p>
          <a:p>
            <a:r>
              <a:rPr lang="en-GB" sz="2200" dirty="0"/>
              <a:t>Try to read together with your child from a variety of sources (e.g. comics, newspapers, fiction, non-fiction, poems, etc.) – you could even try finding new and fun places to read.</a:t>
            </a:r>
          </a:p>
          <a:p>
            <a:r>
              <a:rPr lang="en-GB" sz="2200" dirty="0"/>
              <a:t>Regularly practise the 2, 5, and 10 times tables (TT Rockstars). They could also begin to practise their 3, 4 and 8 times tables. And related division facts. </a:t>
            </a:r>
          </a:p>
          <a:p>
            <a:r>
              <a:rPr lang="en-GB" sz="2200" dirty="0"/>
              <a:t>Keep a scrapbook of things they have done/visited in the summer, which should include small pieces of writing to summarise their visit.</a:t>
            </a:r>
          </a:p>
          <a:p>
            <a:r>
              <a:rPr lang="en-GB" sz="2200" dirty="0"/>
              <a:t>Write a letter or postcard to their new class teacher or friends towards the end of the holidays explaining the fun things they have done.</a:t>
            </a:r>
          </a:p>
          <a:p>
            <a:r>
              <a:rPr lang="en-GB" sz="2200" dirty="0"/>
              <a:t>BUT remember to relax and have a good rest! </a:t>
            </a:r>
          </a:p>
        </p:txBody>
      </p:sp>
    </p:spTree>
    <p:extLst>
      <p:ext uri="{BB962C8B-B14F-4D97-AF65-F5344CB8AC3E}">
        <p14:creationId xmlns:p14="http://schemas.microsoft.com/office/powerpoint/2010/main" val="320409002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a2c40616d48abb8b8482dff5428c09a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8aed057c0d7abc6555bfa34a8f3ce972"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96A3A7-57D3-4793-8B31-58837B11CF27}">
  <ds:schemaRefs>
    <ds:schemaRef ds:uri="http://schemas.microsoft.com/office/2006/documentManagement/types"/>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http://purl.org/dc/elements/1.1/"/>
    <ds:schemaRef ds:uri="0ac7be85-a0a8-49be-b1d6-19f170f497e8"/>
    <ds:schemaRef ds:uri="7c72002a-58c7-4688-88ea-d7474b834510"/>
    <ds:schemaRef ds:uri="http://purl.org/dc/dcmitype/"/>
    <ds:schemaRef ds:uri="http://purl.org/dc/terms/"/>
  </ds:schemaRefs>
</ds:datastoreItem>
</file>

<file path=customXml/itemProps2.xml><?xml version="1.0" encoding="utf-8"?>
<ds:datastoreItem xmlns:ds="http://schemas.openxmlformats.org/officeDocument/2006/customXml" ds:itemID="{5B408E7A-9706-46A5-8BB2-6B026B9470E7}"/>
</file>

<file path=customXml/itemProps3.xml><?xml version="1.0" encoding="utf-8"?>
<ds:datastoreItem xmlns:ds="http://schemas.openxmlformats.org/officeDocument/2006/customXml" ds:itemID="{9DCB2C88-70E7-4B70-A41F-B1DB5A3BCA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TM04033917[[fn=Berlin]]</Template>
  <TotalTime>1193</TotalTime>
  <Words>1478</Words>
  <Application>Microsoft Office PowerPoint</Application>
  <PresentationFormat>Widescreen</PresentationFormat>
  <Paragraphs>156</Paragraphs>
  <Slides>17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SassoonCRInfant</vt:lpstr>
      <vt:lpstr>Trebuchet MS</vt:lpstr>
      <vt:lpstr>Wingdings 3</vt:lpstr>
      <vt:lpstr>Berlin</vt:lpstr>
      <vt:lpstr>Welcome Afternoon</vt:lpstr>
      <vt:lpstr>Our School’s Aims</vt:lpstr>
      <vt:lpstr>Our School Values</vt:lpstr>
      <vt:lpstr>Routines</vt:lpstr>
      <vt:lpstr>Pupil Premium offer 2025-6 </vt:lpstr>
      <vt:lpstr>Pen to Paper writing curriculum</vt:lpstr>
      <vt:lpstr>Writing units</vt:lpstr>
      <vt:lpstr>Maths</vt:lpstr>
      <vt:lpstr>Maths</vt:lpstr>
      <vt:lpstr>Curriculum</vt:lpstr>
      <vt:lpstr>Creative Curriculum</vt:lpstr>
      <vt:lpstr>Behaviour Curriculum</vt:lpstr>
      <vt:lpstr>Trips  </vt:lpstr>
      <vt:lpstr>Equipment and uniform</vt:lpstr>
      <vt:lpstr>PE kit</vt:lpstr>
      <vt:lpstr>Homework  </vt:lpstr>
      <vt:lpstr>Over the holidays…</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Sally Nerney</cp:lastModifiedBy>
  <cp:revision>169</cp:revision>
  <cp:lastPrinted>2020-06-29T11:56:40Z</cp:lastPrinted>
  <dcterms:created xsi:type="dcterms:W3CDTF">2018-06-13T19:38:39Z</dcterms:created>
  <dcterms:modified xsi:type="dcterms:W3CDTF">2025-07-06T08:58:27Z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_dlc_DocIdItemGuid">
    <vt:lpwstr>4b51a605-054e-451a-9e6a-6f471154446f</vt:lpwstr>
  </property>
  <property fmtid="{D5CDD505-2E9C-101B-9397-08002B2CF9AE}" pid="4" name="MediaServiceImageTags">
    <vt:lpwstr/>
  </property>
</Properties>
</file>