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notesMasterIdLst>
    <p:notesMasterId r:id="rId26"/>
  </p:notesMasterIdLst>
  <p:sldIdLst>
    <p:sldId id="256" r:id="rId6"/>
    <p:sldId id="277" r:id="rId7"/>
    <p:sldId id="272" r:id="rId8"/>
    <p:sldId id="278" r:id="rId9"/>
    <p:sldId id="257" r:id="rId10"/>
    <p:sldId id="258" r:id="rId11"/>
    <p:sldId id="259" r:id="rId12"/>
    <p:sldId id="273" r:id="rId13"/>
    <p:sldId id="261" r:id="rId14"/>
    <p:sldId id="269" r:id="rId15"/>
    <p:sldId id="270" r:id="rId16"/>
    <p:sldId id="262" r:id="rId17"/>
    <p:sldId id="263" r:id="rId18"/>
    <p:sldId id="264" r:id="rId19"/>
    <p:sldId id="266" r:id="rId20"/>
    <p:sldId id="265" r:id="rId21"/>
    <p:sldId id="267" r:id="rId22"/>
    <p:sldId id="274" r:id="rId23"/>
    <p:sldId id="275" r:id="rId24"/>
    <p:sldId id="271" r:id="rId25"/>
  </p:sldIdLst>
  <p:sldSz cx="9144000" cy="6858000" type="screen4x3"/>
  <p:notesSz cx="6797675" cy="9926638"/>
  <p:embeddedFontLst>
    <p:embeddedFont>
      <p:font typeface="Calibri" panose="020F0502020204030204"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BF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0642" autoAdjust="0"/>
  </p:normalViewPr>
  <p:slideViewPr>
    <p:cSldViewPr>
      <p:cViewPr varScale="1">
        <p:scale>
          <a:sx n="81" d="100"/>
          <a:sy n="81" d="100"/>
        </p:scale>
        <p:origin x="1498" y="53"/>
      </p:cViewPr>
      <p:guideLst>
        <p:guide orient="horz" pos="2160"/>
        <p:guide pos="2880"/>
      </p:guideLst>
    </p:cSldViewPr>
  </p:slideViewPr>
  <p:notesTextViewPr>
    <p:cViewPr>
      <p:scale>
        <a:sx n="150" d="100"/>
        <a:sy n="150" d="100"/>
      </p:scale>
      <p:origin x="0" y="0"/>
    </p:cViewPr>
  </p:notesTextViewPr>
  <p:notesViewPr>
    <p:cSldViewPr>
      <p:cViewPr varScale="1">
        <p:scale>
          <a:sx n="59" d="100"/>
          <a:sy n="59" d="100"/>
        </p:scale>
        <p:origin x="3312"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2.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1.fntdata"/><Relationship Id="rId30" Type="http://schemas.openxmlformats.org/officeDocument/2006/relationships/font" Target="fonts/font4.fntdata"/><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F912B20-F4BF-4D77-816F-77606140A832}" type="datetimeFigureOut">
              <a:rPr lang="en-GB" smtClean="0"/>
              <a:t>19/06/2025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7CE3200C-BD0E-40F4-978C-654BB2F98592}" type="slidenum">
              <a:rPr lang="en-GB" smtClean="0"/>
              <a:t>‹#›</a:t>
            </a:fld>
            <a:endParaRPr lang="en-GB"/>
          </a:p>
        </p:txBody>
      </p:sp>
    </p:spTree>
    <p:extLst>
      <p:ext uri="{BB962C8B-B14F-4D97-AF65-F5344CB8AC3E}">
        <p14:creationId xmlns:p14="http://schemas.microsoft.com/office/powerpoint/2010/main" val="2654335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skernlodge.co.uk/individaul-and-small-group-activty-days.php"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a:t>
            </a:fld>
            <a:endParaRPr lang="en-GB"/>
          </a:p>
        </p:txBody>
      </p:sp>
    </p:spTree>
    <p:extLst>
      <p:ext uri="{BB962C8B-B14F-4D97-AF65-F5344CB8AC3E}">
        <p14:creationId xmlns:p14="http://schemas.microsoft.com/office/powerpoint/2010/main" val="4247194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2</a:t>
            </a:fld>
            <a:endParaRPr lang="en-GB"/>
          </a:p>
        </p:txBody>
      </p:sp>
    </p:spTree>
    <p:extLst>
      <p:ext uri="{BB962C8B-B14F-4D97-AF65-F5344CB8AC3E}">
        <p14:creationId xmlns:p14="http://schemas.microsoft.com/office/powerpoint/2010/main" val="3446689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3</a:t>
            </a:fld>
            <a:endParaRPr lang="en-GB"/>
          </a:p>
        </p:txBody>
      </p:sp>
    </p:spTree>
    <p:extLst>
      <p:ext uri="{BB962C8B-B14F-4D97-AF65-F5344CB8AC3E}">
        <p14:creationId xmlns:p14="http://schemas.microsoft.com/office/powerpoint/2010/main" val="1715922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4</a:t>
            </a:fld>
            <a:endParaRPr lang="en-GB"/>
          </a:p>
        </p:txBody>
      </p:sp>
    </p:spTree>
    <p:extLst>
      <p:ext uri="{BB962C8B-B14F-4D97-AF65-F5344CB8AC3E}">
        <p14:creationId xmlns:p14="http://schemas.microsoft.com/office/powerpoint/2010/main" val="2807626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We are located on the North Devon coast on the shores of the Taw and Torridge Estuary.  Situated on the site of the old Watertown Farm, the buildings have been developed and added to; incorporating the elder 1705 stonework into the purpose built residential facilities.</a:t>
            </a:r>
          </a:p>
          <a:p>
            <a:endParaRPr lang="en-GB" dirty="0"/>
          </a:p>
        </p:txBody>
      </p:sp>
      <p:sp>
        <p:nvSpPr>
          <p:cNvPr id="4" name="Slide Number Placeholder 3"/>
          <p:cNvSpPr>
            <a:spLocks noGrp="1"/>
          </p:cNvSpPr>
          <p:nvPr>
            <p:ph type="sldNum" sz="quarter" idx="10"/>
          </p:nvPr>
        </p:nvSpPr>
        <p:spPr/>
        <p:txBody>
          <a:bodyPr/>
          <a:lstStyle/>
          <a:p>
            <a:fld id="{7CE3200C-BD0E-40F4-978C-654BB2F98592}" type="slidenum">
              <a:rPr lang="en-GB" smtClean="0"/>
              <a:t>5</a:t>
            </a:fld>
            <a:endParaRPr lang="en-GB"/>
          </a:p>
        </p:txBody>
      </p:sp>
    </p:spTree>
    <p:extLst>
      <p:ext uri="{BB962C8B-B14F-4D97-AF65-F5344CB8AC3E}">
        <p14:creationId xmlns:p14="http://schemas.microsoft.com/office/powerpoint/2010/main" val="1026365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6</a:t>
            </a:fld>
            <a:endParaRPr lang="en-GB"/>
          </a:p>
        </p:txBody>
      </p:sp>
    </p:spTree>
    <p:extLst>
      <p:ext uri="{BB962C8B-B14F-4D97-AF65-F5344CB8AC3E}">
        <p14:creationId xmlns:p14="http://schemas.microsoft.com/office/powerpoint/2010/main" val="564301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7</a:t>
            </a:fld>
            <a:endParaRPr lang="en-GB"/>
          </a:p>
        </p:txBody>
      </p:sp>
    </p:spTree>
    <p:extLst>
      <p:ext uri="{BB962C8B-B14F-4D97-AF65-F5344CB8AC3E}">
        <p14:creationId xmlns:p14="http://schemas.microsoft.com/office/powerpoint/2010/main" val="2246583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Safety is the prime consideration at </a:t>
            </a:r>
            <a:r>
              <a:rPr lang="en-GB" sz="1200" dirty="0" err="1"/>
              <a:t>Skern</a:t>
            </a:r>
            <a:r>
              <a:rPr lang="en-GB" sz="1200" dirty="0"/>
              <a:t> Lodge.    Licensed by the </a:t>
            </a:r>
            <a:r>
              <a:rPr lang="en-GB" sz="1200" b="1" i="1" dirty="0"/>
              <a:t>Adventure Activities Licensing Authority</a:t>
            </a:r>
            <a:r>
              <a:rPr lang="en-GB" sz="1200" dirty="0"/>
              <a:t> to provide specified activities under the following headings: </a:t>
            </a:r>
            <a:r>
              <a:rPr lang="en-GB" sz="1200" dirty="0" err="1"/>
              <a:t>Watersports</a:t>
            </a:r>
            <a:r>
              <a:rPr lang="en-GB" sz="1200" dirty="0"/>
              <a:t>, Climbing and Trekking. </a:t>
            </a:r>
            <a:endParaRPr lang="en-GB" sz="1200" b="1" dirty="0"/>
          </a:p>
          <a:p>
            <a:r>
              <a:rPr lang="en-GB" sz="1200" dirty="0"/>
              <a:t>Not all the activities at </a:t>
            </a:r>
            <a:r>
              <a:rPr lang="en-GB" sz="1200" dirty="0" err="1"/>
              <a:t>Skern</a:t>
            </a:r>
            <a:r>
              <a:rPr lang="en-GB" sz="1200" dirty="0"/>
              <a:t> Lodge come under the scope of the licence.  However, as with all activities at the Lodge, every member of the staff is fully trained and qualified to conduct the activities that they instruct.  If there is no national certificate they create their own.</a:t>
            </a:r>
          </a:p>
          <a:p>
            <a:r>
              <a:rPr lang="en-GB" sz="1200" dirty="0"/>
              <a:t>Not only the instructional staff but also most support staff are first aid trained and DBS checked.  This includes maintenance, cleaning, catering and office staff.</a:t>
            </a:r>
          </a:p>
          <a:p>
            <a:r>
              <a:rPr lang="en-GB" sz="1200" dirty="0"/>
              <a:t>All the catering staff have Health &amp; Hygiene certificates and the catering is regularly appraised by the local Environmental Health Department to ensure </a:t>
            </a:r>
            <a:r>
              <a:rPr lang="en-GB" sz="1200" b="1" dirty="0"/>
              <a:t>catering and domestic</a:t>
            </a:r>
            <a:r>
              <a:rPr lang="en-GB" sz="1200" dirty="0"/>
              <a:t> standards are the highest.</a:t>
            </a:r>
            <a:r>
              <a:rPr lang="en-GB" dirty="0"/>
              <a:t> </a:t>
            </a:r>
          </a:p>
          <a:p>
            <a:pPr marL="0" indent="0">
              <a:buNone/>
            </a:pPr>
            <a:r>
              <a:rPr lang="en-GB" b="1" i="0" dirty="0">
                <a:effectLst/>
                <a:latin typeface="Arial"/>
              </a:rPr>
              <a:t>What about transport to activities? </a:t>
            </a:r>
          </a:p>
          <a:p>
            <a:r>
              <a:rPr lang="en-GB" b="0" i="0" dirty="0">
                <a:solidFill>
                  <a:srgbClr val="666666"/>
                </a:solidFill>
                <a:effectLst/>
                <a:latin typeface="Arial"/>
              </a:rPr>
              <a:t>Many of the activities are on-site. For those off-site then the children are transported in a minibus. These are checked regularly replaced and checked daily and all drivers have PCV licences. </a:t>
            </a:r>
            <a:endParaRPr lang="en-GB" b="1" i="0" dirty="0">
              <a:solidFill>
                <a:srgbClr val="666666"/>
              </a:solidFill>
              <a:effectLst/>
              <a:latin typeface="Arial"/>
            </a:endParaRPr>
          </a:p>
          <a:p>
            <a:pPr marL="0" indent="0">
              <a:buNone/>
            </a:pPr>
            <a:r>
              <a:rPr lang="en-GB" b="1" i="0" dirty="0">
                <a:effectLst/>
                <a:latin typeface="Arial"/>
              </a:rPr>
              <a:t>What is the ratio on activities?</a:t>
            </a:r>
          </a:p>
          <a:p>
            <a:r>
              <a:rPr lang="en-GB" b="0" i="0" dirty="0">
                <a:solidFill>
                  <a:srgbClr val="666666"/>
                </a:solidFill>
                <a:effectLst/>
                <a:latin typeface="Arial"/>
              </a:rPr>
              <a:t>On the majority of activities the ratio is 1:8 but </a:t>
            </a:r>
            <a:r>
              <a:rPr lang="en-GB" dirty="0">
                <a:solidFill>
                  <a:srgbClr val="666666"/>
                </a:solidFill>
                <a:latin typeface="Arial"/>
              </a:rPr>
              <a:t>they </a:t>
            </a:r>
            <a:r>
              <a:rPr lang="en-GB" b="0" i="0" dirty="0">
                <a:solidFill>
                  <a:srgbClr val="666666"/>
                </a:solidFill>
                <a:effectLst/>
                <a:latin typeface="Arial"/>
              </a:rPr>
              <a:t>never exceed the ratio advised by the Governing Body of that sport.</a:t>
            </a:r>
          </a:p>
          <a:p>
            <a:endParaRPr lang="en-GB" dirty="0"/>
          </a:p>
        </p:txBody>
      </p:sp>
      <p:sp>
        <p:nvSpPr>
          <p:cNvPr id="4" name="Slide Number Placeholder 3"/>
          <p:cNvSpPr>
            <a:spLocks noGrp="1"/>
          </p:cNvSpPr>
          <p:nvPr>
            <p:ph type="sldNum" sz="quarter" idx="5"/>
          </p:nvPr>
        </p:nvSpPr>
        <p:spPr/>
        <p:txBody>
          <a:bodyPr/>
          <a:lstStyle/>
          <a:p>
            <a:fld id="{7CE3200C-BD0E-40F4-978C-654BB2F98592}" type="slidenum">
              <a:rPr lang="en-GB" smtClean="0"/>
              <a:t>8</a:t>
            </a:fld>
            <a:endParaRPr lang="en-GB"/>
          </a:p>
        </p:txBody>
      </p:sp>
    </p:spTree>
    <p:extLst>
      <p:ext uri="{BB962C8B-B14F-4D97-AF65-F5344CB8AC3E}">
        <p14:creationId xmlns:p14="http://schemas.microsoft.com/office/powerpoint/2010/main" val="10067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FF3333"/>
                </a:solidFill>
                <a:effectLst/>
                <a:latin typeface="Arial"/>
              </a:rPr>
              <a:t>Domestic</a:t>
            </a:r>
            <a:br>
              <a:rPr lang="en-GB" b="0" i="0" dirty="0">
                <a:solidFill>
                  <a:srgbClr val="666666"/>
                </a:solidFill>
                <a:effectLst/>
                <a:latin typeface="Arial"/>
              </a:rPr>
            </a:br>
            <a:endParaRPr lang="en-GB" b="0" i="0" dirty="0">
              <a:solidFill>
                <a:srgbClr val="666666"/>
              </a:solidFill>
              <a:effectLst/>
              <a:latin typeface="Arial"/>
            </a:endParaRPr>
          </a:p>
          <a:p>
            <a:pPr algn="l"/>
            <a:r>
              <a:rPr lang="en-GB" b="0" i="0" dirty="0">
                <a:solidFill>
                  <a:srgbClr val="666666"/>
                </a:solidFill>
                <a:effectLst/>
                <a:latin typeface="Arial"/>
              </a:rPr>
              <a:t>Originally Skern Lodge was a farm dating back to 1705.  Over the years the old buildings have been developed and new ones added to form today's centre.</a:t>
            </a:r>
          </a:p>
          <a:p>
            <a:pPr algn="l"/>
            <a:r>
              <a:rPr lang="en-GB" b="0" i="0" dirty="0">
                <a:solidFill>
                  <a:srgbClr val="666666"/>
                </a:solidFill>
                <a:effectLst/>
                <a:latin typeface="Arial"/>
              </a:rPr>
              <a:t>The Lodge is a comfortable and practical centre and our accommodation reflects this.  There are three separate accommodation areas, all will central heating, plenty of showers, good drying facilities, lounges, meeting rooms and staff facilities.  Many of the rooms have expansive views across </a:t>
            </a:r>
            <a:r>
              <a:rPr lang="en-GB" b="0" i="0" dirty="0" err="1">
                <a:solidFill>
                  <a:srgbClr val="666666"/>
                </a:solidFill>
                <a:effectLst/>
                <a:latin typeface="Arial"/>
              </a:rPr>
              <a:t>Northam</a:t>
            </a:r>
            <a:r>
              <a:rPr lang="en-GB" b="0" i="0" dirty="0">
                <a:solidFill>
                  <a:srgbClr val="666666"/>
                </a:solidFill>
                <a:effectLst/>
                <a:latin typeface="Arial"/>
              </a:rPr>
              <a:t> Burrows and over the water and all rooms have pine beds and duvets and bedding ready for you, but you do have to remember to bring your own towels.</a:t>
            </a:r>
          </a:p>
          <a:p>
            <a:endParaRPr lang="en-GB" dirty="0"/>
          </a:p>
        </p:txBody>
      </p:sp>
      <p:sp>
        <p:nvSpPr>
          <p:cNvPr id="4" name="Slide Number Placeholder 3"/>
          <p:cNvSpPr>
            <a:spLocks noGrp="1"/>
          </p:cNvSpPr>
          <p:nvPr>
            <p:ph type="sldNum" sz="quarter" idx="10"/>
          </p:nvPr>
        </p:nvSpPr>
        <p:spPr/>
        <p:txBody>
          <a:bodyPr/>
          <a:lstStyle/>
          <a:p>
            <a:fld id="{7CE3200C-BD0E-40F4-978C-654BB2F98592}" type="slidenum">
              <a:rPr lang="en-GB" smtClean="0"/>
              <a:t>9</a:t>
            </a:fld>
            <a:endParaRPr lang="en-GB"/>
          </a:p>
        </p:txBody>
      </p:sp>
    </p:spTree>
    <p:extLst>
      <p:ext uri="{BB962C8B-B14F-4D97-AF65-F5344CB8AC3E}">
        <p14:creationId xmlns:p14="http://schemas.microsoft.com/office/powerpoint/2010/main" val="2442555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Arial"/>
              </a:rPr>
              <a:t> </a:t>
            </a:r>
            <a:r>
              <a:rPr lang="en-GB" dirty="0">
                <a:solidFill>
                  <a:srgbClr val="666666"/>
                </a:solidFill>
                <a:latin typeface="Arial"/>
              </a:rPr>
              <a:t>A modern </a:t>
            </a:r>
            <a:r>
              <a:rPr lang="en-GB" b="0" i="0" dirty="0">
                <a:solidFill>
                  <a:srgbClr val="666666"/>
                </a:solidFill>
                <a:effectLst/>
                <a:latin typeface="Arial"/>
              </a:rPr>
              <a:t>dining facility seating 110 is at the centre of the site providing excellent catering. Any dietary requirements can be catered for and there are plenty of healthy options. </a:t>
            </a:r>
          </a:p>
          <a:p>
            <a:r>
              <a:rPr lang="en-US" dirty="0">
                <a:solidFill>
                  <a:srgbClr val="666666"/>
                </a:solidFill>
                <a:latin typeface="Arial"/>
              </a:rPr>
              <a:t>W</a:t>
            </a:r>
            <a:r>
              <a:rPr lang="en-GB" dirty="0">
                <a:solidFill>
                  <a:srgbClr val="666666"/>
                </a:solidFill>
                <a:latin typeface="Arial"/>
              </a:rPr>
              <a:t>ell balanced and plentiful meals</a:t>
            </a:r>
            <a:endParaRPr lang="en-GB" b="0" i="0" dirty="0">
              <a:solidFill>
                <a:srgbClr val="666666"/>
              </a:solidFill>
              <a:effectLst/>
              <a:latin typeface="Arial"/>
            </a:endParaRPr>
          </a:p>
          <a:p>
            <a:r>
              <a:rPr lang="en-GB" b="0" i="0" dirty="0">
                <a:solidFill>
                  <a:srgbClr val="666666"/>
                </a:solidFill>
                <a:effectLst/>
                <a:latin typeface="Arial"/>
              </a:rPr>
              <a:t>There are three separate accommodation areas, all will central heating, plenty of showers, good drying facilities, lounges, meeting rooms and staff facilities.  Many of the rooms have expansive views across Northern Burrows and over the water and all rooms have pine beds and duvets and bedding ready, the only thing you do have to remember to bring </a:t>
            </a:r>
            <a:r>
              <a:rPr lang="en-GB" dirty="0">
                <a:solidFill>
                  <a:srgbClr val="666666"/>
                </a:solidFill>
                <a:latin typeface="Arial"/>
              </a:rPr>
              <a:t>is your </a:t>
            </a:r>
            <a:r>
              <a:rPr lang="en-GB" b="0" i="0" dirty="0">
                <a:solidFill>
                  <a:srgbClr val="666666"/>
                </a:solidFill>
                <a:effectLst/>
                <a:latin typeface="Arial"/>
              </a:rPr>
              <a:t>own towels.</a:t>
            </a:r>
            <a:r>
              <a:rPr lang="en-GB" b="1" i="0" dirty="0">
                <a:solidFill>
                  <a:srgbClr val="FF3333"/>
                </a:solidFill>
                <a:effectLst/>
                <a:latin typeface="Arial"/>
              </a:rPr>
              <a:t> </a:t>
            </a:r>
          </a:p>
          <a:p>
            <a:endParaRPr lang="en-GB" dirty="0"/>
          </a:p>
        </p:txBody>
      </p:sp>
      <p:sp>
        <p:nvSpPr>
          <p:cNvPr id="4" name="Slide Number Placeholder 3"/>
          <p:cNvSpPr>
            <a:spLocks noGrp="1"/>
          </p:cNvSpPr>
          <p:nvPr>
            <p:ph type="sldNum" sz="quarter" idx="5"/>
          </p:nvPr>
        </p:nvSpPr>
        <p:spPr/>
        <p:txBody>
          <a:bodyPr/>
          <a:lstStyle/>
          <a:p>
            <a:fld id="{7CE3200C-BD0E-40F4-978C-654BB2F98592}" type="slidenum">
              <a:rPr lang="en-GB" smtClean="0"/>
              <a:t>10</a:t>
            </a:fld>
            <a:endParaRPr lang="en-GB"/>
          </a:p>
        </p:txBody>
      </p:sp>
    </p:spTree>
    <p:extLst>
      <p:ext uri="{BB962C8B-B14F-4D97-AF65-F5344CB8AC3E}">
        <p14:creationId xmlns:p14="http://schemas.microsoft.com/office/powerpoint/2010/main" val="2507027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11</a:t>
            </a:fld>
            <a:endParaRPr lang="en-GB"/>
          </a:p>
        </p:txBody>
      </p:sp>
    </p:spTree>
    <p:extLst>
      <p:ext uri="{BB962C8B-B14F-4D97-AF65-F5344CB8AC3E}">
        <p14:creationId xmlns:p14="http://schemas.microsoft.com/office/powerpoint/2010/main" val="35443795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FF3333"/>
                </a:solidFill>
                <a:effectLst/>
                <a:latin typeface="Arial"/>
              </a:rPr>
              <a:t>Around Site</a:t>
            </a:r>
            <a:br>
              <a:rPr lang="en-GB" b="0" i="0" dirty="0">
                <a:solidFill>
                  <a:srgbClr val="666666"/>
                </a:solidFill>
                <a:effectLst/>
                <a:latin typeface="Arial"/>
              </a:rPr>
            </a:br>
            <a:endParaRPr lang="en-GB" b="0" i="0" dirty="0">
              <a:solidFill>
                <a:srgbClr val="666666"/>
              </a:solidFill>
              <a:effectLst/>
              <a:latin typeface="Arial"/>
            </a:endParaRPr>
          </a:p>
          <a:p>
            <a:pPr algn="l"/>
            <a:r>
              <a:rPr lang="en-GB" b="0" i="0" dirty="0">
                <a:solidFill>
                  <a:srgbClr val="666666"/>
                </a:solidFill>
                <a:effectLst/>
                <a:latin typeface="Arial"/>
              </a:rPr>
              <a:t>Outside we have grounds extending to 22 acres, a launderette, games room, lots of activity areas and plenty of space for the more traditional games such as football. Added to this a heated outdoor swimming pool completes the complex.</a:t>
            </a:r>
          </a:p>
          <a:p>
            <a:endParaRPr lang="en-GB" dirty="0"/>
          </a:p>
        </p:txBody>
      </p:sp>
      <p:sp>
        <p:nvSpPr>
          <p:cNvPr id="4" name="Slide Number Placeholder 3"/>
          <p:cNvSpPr>
            <a:spLocks noGrp="1"/>
          </p:cNvSpPr>
          <p:nvPr>
            <p:ph type="sldNum" sz="quarter" idx="10"/>
          </p:nvPr>
        </p:nvSpPr>
        <p:spPr/>
        <p:txBody>
          <a:bodyPr/>
          <a:lstStyle/>
          <a:p>
            <a:fld id="{7CE3200C-BD0E-40F4-978C-654BB2F98592}" type="slidenum">
              <a:rPr lang="en-GB" smtClean="0"/>
              <a:t>12</a:t>
            </a:fld>
            <a:endParaRPr lang="en-GB"/>
          </a:p>
        </p:txBody>
      </p:sp>
    </p:spTree>
    <p:extLst>
      <p:ext uri="{BB962C8B-B14F-4D97-AF65-F5344CB8AC3E}">
        <p14:creationId xmlns:p14="http://schemas.microsoft.com/office/powerpoint/2010/main" val="3465548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13</a:t>
            </a:fld>
            <a:endParaRPr lang="en-GB"/>
          </a:p>
        </p:txBody>
      </p:sp>
    </p:spTree>
    <p:extLst>
      <p:ext uri="{BB962C8B-B14F-4D97-AF65-F5344CB8AC3E}">
        <p14:creationId xmlns:p14="http://schemas.microsoft.com/office/powerpoint/2010/main" val="3013318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14</a:t>
            </a:fld>
            <a:endParaRPr lang="en-GB"/>
          </a:p>
        </p:txBody>
      </p:sp>
    </p:spTree>
    <p:extLst>
      <p:ext uri="{BB962C8B-B14F-4D97-AF65-F5344CB8AC3E}">
        <p14:creationId xmlns:p14="http://schemas.microsoft.com/office/powerpoint/2010/main" val="3526145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Pool</a:t>
            </a:r>
            <a:endParaRPr lang="en-GB" dirty="0"/>
          </a:p>
          <a:p>
            <a:r>
              <a:rPr lang="en-GB" dirty="0"/>
              <a:t>Learn the basic skills needed and practise some kayaking techniques in our outdoor heated swimming pool. You can also join in some fun kayak games.</a:t>
            </a:r>
          </a:p>
          <a:p>
            <a:r>
              <a:rPr lang="en-GB" b="1" dirty="0"/>
              <a:t>Learn to Roll</a:t>
            </a:r>
            <a:endParaRPr lang="en-GB" dirty="0"/>
          </a:p>
          <a:p>
            <a:r>
              <a:rPr lang="en-GB" dirty="0"/>
              <a:t>Often referred to as an "</a:t>
            </a:r>
            <a:r>
              <a:rPr lang="en-GB" i="1" dirty="0"/>
              <a:t>Eskimo roll</a:t>
            </a:r>
            <a:r>
              <a:rPr lang="en-GB" dirty="0"/>
              <a:t>", learning to roll means you are able to right your capsized kayak so you never have to leave your boat. We offer 2 hour evening </a:t>
            </a:r>
            <a:r>
              <a:rPr lang="en-GB" b="1" dirty="0">
                <a:hlinkClick r:id="rId3"/>
              </a:rPr>
              <a:t>kayak rolling </a:t>
            </a:r>
            <a:r>
              <a:rPr lang="en-GB" b="1" dirty="0" err="1">
                <a:hlinkClick r:id="rId3"/>
              </a:rPr>
              <a:t>clinic</a:t>
            </a:r>
            <a:r>
              <a:rPr lang="en-GB" dirty="0" err="1"/>
              <a:t>in</a:t>
            </a:r>
            <a:r>
              <a:rPr lang="en-GB" dirty="0"/>
              <a:t> our outdoor heated swimming pool.</a:t>
            </a:r>
          </a:p>
          <a:p>
            <a:endParaRPr lang="en-GB" dirty="0"/>
          </a:p>
        </p:txBody>
      </p:sp>
      <p:sp>
        <p:nvSpPr>
          <p:cNvPr id="4" name="Slide Number Placeholder 3"/>
          <p:cNvSpPr>
            <a:spLocks noGrp="1"/>
          </p:cNvSpPr>
          <p:nvPr>
            <p:ph type="sldNum" sz="quarter" idx="10"/>
          </p:nvPr>
        </p:nvSpPr>
        <p:spPr/>
        <p:txBody>
          <a:bodyPr/>
          <a:lstStyle/>
          <a:p>
            <a:fld id="{7CE3200C-BD0E-40F4-978C-654BB2F98592}" type="slidenum">
              <a:rPr lang="en-GB" smtClean="0"/>
              <a:t>15</a:t>
            </a:fld>
            <a:endParaRPr lang="en-GB"/>
          </a:p>
        </p:txBody>
      </p:sp>
    </p:spTree>
    <p:extLst>
      <p:ext uri="{BB962C8B-B14F-4D97-AF65-F5344CB8AC3E}">
        <p14:creationId xmlns:p14="http://schemas.microsoft.com/office/powerpoint/2010/main" val="1559255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16</a:t>
            </a:fld>
            <a:endParaRPr lang="en-GB"/>
          </a:p>
        </p:txBody>
      </p:sp>
    </p:spTree>
    <p:extLst>
      <p:ext uri="{BB962C8B-B14F-4D97-AF65-F5344CB8AC3E}">
        <p14:creationId xmlns:p14="http://schemas.microsoft.com/office/powerpoint/2010/main" val="2034765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17</a:t>
            </a:fld>
            <a:endParaRPr lang="en-GB"/>
          </a:p>
        </p:txBody>
      </p:sp>
    </p:spTree>
    <p:extLst>
      <p:ext uri="{BB962C8B-B14F-4D97-AF65-F5344CB8AC3E}">
        <p14:creationId xmlns:p14="http://schemas.microsoft.com/office/powerpoint/2010/main" val="1637359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18</a:t>
            </a:fld>
            <a:endParaRPr lang="en-GB"/>
          </a:p>
        </p:txBody>
      </p:sp>
    </p:spTree>
    <p:extLst>
      <p:ext uri="{BB962C8B-B14F-4D97-AF65-F5344CB8AC3E}">
        <p14:creationId xmlns:p14="http://schemas.microsoft.com/office/powerpoint/2010/main" val="2302529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19</a:t>
            </a:fld>
            <a:endParaRPr lang="en-GB"/>
          </a:p>
        </p:txBody>
      </p:sp>
    </p:spTree>
    <p:extLst>
      <p:ext uri="{BB962C8B-B14F-4D97-AF65-F5344CB8AC3E}">
        <p14:creationId xmlns:p14="http://schemas.microsoft.com/office/powerpoint/2010/main" val="1573738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E3200C-BD0E-40F4-978C-654BB2F98592}" type="slidenum">
              <a:rPr lang="en-GB" smtClean="0"/>
              <a:t>20</a:t>
            </a:fld>
            <a:endParaRPr lang="en-GB"/>
          </a:p>
        </p:txBody>
      </p:sp>
    </p:spTree>
    <p:extLst>
      <p:ext uri="{BB962C8B-B14F-4D97-AF65-F5344CB8AC3E}">
        <p14:creationId xmlns:p14="http://schemas.microsoft.com/office/powerpoint/2010/main" val="85717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FC43A2-2E80-468D-868E-BC2C2E187333}"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4257462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FC43A2-2E80-468D-868E-BC2C2E187333}"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1496025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FC43A2-2E80-468D-868E-BC2C2E187333}"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3011969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FC43A2-2E80-468D-868E-BC2C2E187333}"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828153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FC43A2-2E80-468D-868E-BC2C2E187333}" type="datetimeFigureOut">
              <a:rPr lang="en-GB" smtClean="0"/>
              <a:t>19/06/2025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3680288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FC43A2-2E80-468D-868E-BC2C2E187333}" type="datetimeFigureOut">
              <a:rPr lang="en-GB" smtClean="0"/>
              <a:t>19/06/2025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340984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FC43A2-2E80-468D-868E-BC2C2E187333}" type="datetimeFigureOut">
              <a:rPr lang="en-GB" smtClean="0"/>
              <a:t>19/06/2025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3546093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FC43A2-2E80-468D-868E-BC2C2E187333}"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1219552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FC43A2-2E80-468D-868E-BC2C2E187333}"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1753415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FC43A2-2E80-468D-868E-BC2C2E187333}"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4068974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FC43A2-2E80-468D-868E-BC2C2E187333}"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D7BFD5-66C0-4997-B01F-9710D8458FBE}" type="slidenum">
              <a:rPr lang="en-GB" smtClean="0"/>
              <a:t>‹#›</a:t>
            </a:fld>
            <a:endParaRPr lang="en-GB"/>
          </a:p>
        </p:txBody>
      </p:sp>
    </p:spTree>
    <p:extLst>
      <p:ext uri="{BB962C8B-B14F-4D97-AF65-F5344CB8AC3E}">
        <p14:creationId xmlns:p14="http://schemas.microsoft.com/office/powerpoint/2010/main" val="691524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FC43A2-2E80-468D-868E-BC2C2E187333}" type="datetimeFigureOut">
              <a:rPr lang="en-GB" smtClean="0"/>
              <a:t>19/06/2025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D7BFD5-66C0-4997-B01F-9710D8458FBE}" type="slidenum">
              <a:rPr lang="en-GB" smtClean="0"/>
              <a:t>‹#›</a:t>
            </a:fld>
            <a:endParaRPr lang="en-GB"/>
          </a:p>
        </p:txBody>
      </p:sp>
    </p:spTree>
    <p:extLst>
      <p:ext uri="{BB962C8B-B14F-4D97-AF65-F5344CB8AC3E}">
        <p14:creationId xmlns:p14="http://schemas.microsoft.com/office/powerpoint/2010/main" val="2189687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6702" y="332656"/>
            <a:ext cx="7128792" cy="1008112"/>
          </a:xfrm>
        </p:spPr>
        <p:txBody>
          <a:bodyPr/>
          <a:lstStyle/>
          <a:p>
            <a:r>
              <a:rPr lang="en-GB" dirty="0" err="1"/>
              <a:t>Launde’s</a:t>
            </a:r>
            <a:r>
              <a:rPr lang="en-GB" dirty="0"/>
              <a:t> Skern Trip 2025</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1268760"/>
            <a:ext cx="6768752" cy="5076564"/>
          </a:xfrm>
          <a:prstGeom prst="rect">
            <a:avLst/>
          </a:prstGeom>
        </p:spPr>
      </p:pic>
    </p:spTree>
    <p:extLst>
      <p:ext uri="{BB962C8B-B14F-4D97-AF65-F5344CB8AC3E}">
        <p14:creationId xmlns:p14="http://schemas.microsoft.com/office/powerpoint/2010/main" val="2245432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return to Skern Lodge?</a:t>
            </a:r>
            <a:endParaRPr lang="en-US" dirty="0"/>
          </a:p>
        </p:txBody>
      </p:sp>
      <p:sp>
        <p:nvSpPr>
          <p:cNvPr id="3" name="Content Placeholder 2"/>
          <p:cNvSpPr>
            <a:spLocks noGrp="1"/>
          </p:cNvSpPr>
          <p:nvPr>
            <p:ph idx="1"/>
          </p:nvPr>
        </p:nvSpPr>
        <p:spPr/>
        <p:txBody>
          <a:bodyPr/>
          <a:lstStyle/>
          <a:p>
            <a:r>
              <a:rPr lang="en-GB" dirty="0"/>
              <a:t>Tried, tested and trusted</a:t>
            </a:r>
          </a:p>
          <a:p>
            <a:r>
              <a:rPr lang="en-GB" dirty="0"/>
              <a:t>Facilities above and beyond</a:t>
            </a:r>
          </a:p>
          <a:p>
            <a:r>
              <a:rPr lang="en-GB" dirty="0"/>
              <a:t>Value for money</a:t>
            </a:r>
          </a:p>
          <a:p>
            <a:r>
              <a:rPr lang="en-GB" dirty="0"/>
              <a:t>Experience</a:t>
            </a:r>
          </a:p>
          <a:p>
            <a:r>
              <a:rPr lang="en-GB" dirty="0"/>
              <a:t>High standards</a:t>
            </a:r>
          </a:p>
          <a:p>
            <a:r>
              <a:rPr lang="en-GB" dirty="0"/>
              <a:t>Rewarding</a:t>
            </a:r>
          </a:p>
          <a:p>
            <a:endParaRPr lang="en-US" dirty="0"/>
          </a:p>
        </p:txBody>
      </p:sp>
    </p:spTree>
    <p:extLst>
      <p:ext uri="{BB962C8B-B14F-4D97-AF65-F5344CB8AC3E}">
        <p14:creationId xmlns:p14="http://schemas.microsoft.com/office/powerpoint/2010/main" val="2637582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Aims</a:t>
            </a:r>
          </a:p>
        </p:txBody>
      </p:sp>
      <p:sp>
        <p:nvSpPr>
          <p:cNvPr id="3" name="Content Placeholder 2"/>
          <p:cNvSpPr>
            <a:spLocks noGrp="1"/>
          </p:cNvSpPr>
          <p:nvPr>
            <p:ph idx="1"/>
          </p:nvPr>
        </p:nvSpPr>
        <p:spPr/>
        <p:txBody>
          <a:bodyPr/>
          <a:lstStyle/>
          <a:p>
            <a:r>
              <a:rPr lang="en-GB" dirty="0"/>
              <a:t>Team building</a:t>
            </a:r>
          </a:p>
          <a:p>
            <a:r>
              <a:rPr lang="en-GB"/>
              <a:t>Self confidence</a:t>
            </a:r>
            <a:endParaRPr lang="en-GB" dirty="0"/>
          </a:p>
          <a:p>
            <a:r>
              <a:rPr lang="en-GB" dirty="0"/>
              <a:t>Organisation</a:t>
            </a:r>
          </a:p>
          <a:p>
            <a:r>
              <a:rPr lang="en-GB" dirty="0"/>
              <a:t>Maturity</a:t>
            </a:r>
          </a:p>
          <a:p>
            <a:r>
              <a:rPr lang="en-GB" dirty="0"/>
              <a:t>Leadership skills</a:t>
            </a:r>
          </a:p>
          <a:p>
            <a:r>
              <a:rPr lang="en-GB" dirty="0"/>
              <a:t>Test themselves and meet challenges</a:t>
            </a:r>
          </a:p>
          <a:p>
            <a:r>
              <a:rPr lang="en-GB" dirty="0"/>
              <a:t>Look after themselves and each other</a:t>
            </a:r>
          </a:p>
        </p:txBody>
      </p:sp>
    </p:spTree>
    <p:extLst>
      <p:ext uri="{BB962C8B-B14F-4D97-AF65-F5344CB8AC3E}">
        <p14:creationId xmlns:p14="http://schemas.microsoft.com/office/powerpoint/2010/main" val="273501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2120" y="274638"/>
            <a:ext cx="3034680" cy="1143000"/>
          </a:xfrm>
        </p:spPr>
        <p:txBody>
          <a:bodyPr>
            <a:normAutofit fontScale="90000"/>
          </a:bodyPr>
          <a:lstStyle/>
          <a:p>
            <a:r>
              <a:rPr lang="en-GB" dirty="0"/>
              <a:t>Where is Skern Lodge?</a:t>
            </a:r>
            <a:endParaRPr lang="en-US" dirty="0"/>
          </a:p>
        </p:txBody>
      </p:sp>
      <p:pic>
        <p:nvPicPr>
          <p:cNvPr id="4" name="Picture 3"/>
          <p:cNvPicPr>
            <a:picLocks noChangeAspect="1"/>
          </p:cNvPicPr>
          <p:nvPr/>
        </p:nvPicPr>
        <p:blipFill>
          <a:blip r:embed="rId3"/>
          <a:stretch>
            <a:fillRect/>
          </a:stretch>
        </p:blipFill>
        <p:spPr>
          <a:xfrm>
            <a:off x="251520" y="33919"/>
            <a:ext cx="5400600" cy="6455692"/>
          </a:xfrm>
          <a:prstGeom prst="rect">
            <a:avLst/>
          </a:prstGeom>
        </p:spPr>
      </p:pic>
    </p:spTree>
    <p:extLst>
      <p:ext uri="{BB962C8B-B14F-4D97-AF65-F5344CB8AC3E}">
        <p14:creationId xmlns:p14="http://schemas.microsoft.com/office/powerpoint/2010/main" val="4052693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72906" y="332656"/>
            <a:ext cx="8136904" cy="646331"/>
          </a:xfrm>
          <a:prstGeom prst="rect">
            <a:avLst/>
          </a:prstGeom>
          <a:noFill/>
        </p:spPr>
        <p:txBody>
          <a:bodyPr wrap="square" rtlCol="0">
            <a:spAutoFit/>
          </a:bodyPr>
          <a:lstStyle/>
          <a:p>
            <a:r>
              <a:rPr lang="en-GB" sz="3600" dirty="0"/>
              <a:t>North Devon, </a:t>
            </a:r>
            <a:r>
              <a:rPr lang="en-GB" sz="3600" dirty="0" err="1"/>
              <a:t>Appledore</a:t>
            </a:r>
            <a:r>
              <a:rPr lang="en-GB" sz="3600" dirty="0"/>
              <a:t>, Bideford.</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1" y="1412776"/>
            <a:ext cx="8712968" cy="4226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71E5626C-E518-4FBA-AF25-BF34DA4E95C8}"/>
              </a:ext>
            </a:extLst>
          </p:cNvPr>
          <p:cNvSpPr/>
          <p:nvPr/>
        </p:nvSpPr>
        <p:spPr>
          <a:xfrm>
            <a:off x="251520" y="1916832"/>
            <a:ext cx="1656184" cy="360040"/>
          </a:xfrm>
          <a:prstGeom prst="rect">
            <a:avLst/>
          </a:prstGeom>
          <a:solidFill>
            <a:srgbClr val="A6B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FF0000"/>
                </a:solidFill>
              </a:rPr>
              <a:t>Skern Lodge</a:t>
            </a:r>
          </a:p>
        </p:txBody>
      </p:sp>
    </p:spTree>
    <p:extLst>
      <p:ext uri="{BB962C8B-B14F-4D97-AF65-F5344CB8AC3E}">
        <p14:creationId xmlns:p14="http://schemas.microsoft.com/office/powerpoint/2010/main" val="129497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 calcmode="lin" valueType="num">
                                      <p:cBhvr additive="base">
                                        <p:cTn id="12" dur="500" fill="hold"/>
                                        <p:tgtEl>
                                          <p:spTgt spid="1027"/>
                                        </p:tgtEl>
                                        <p:attrNameLst>
                                          <p:attrName>ppt_x</p:attrName>
                                        </p:attrNameLst>
                                      </p:cBhvr>
                                      <p:tavLst>
                                        <p:tav tm="0">
                                          <p:val>
                                            <p:strVal val="#ppt_x"/>
                                          </p:val>
                                        </p:tav>
                                        <p:tav tm="100000">
                                          <p:val>
                                            <p:strVal val="#ppt_x"/>
                                          </p:val>
                                        </p:tav>
                                      </p:tavLst>
                                    </p:anim>
                                    <p:anim calcmode="lin" valueType="num">
                                      <p:cBhvr additive="base">
                                        <p:cTn id="13"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Skern Lodge?</a:t>
            </a:r>
          </a:p>
        </p:txBody>
      </p:sp>
      <p:sp>
        <p:nvSpPr>
          <p:cNvPr id="3" name="Content Placeholder 2"/>
          <p:cNvSpPr>
            <a:spLocks noGrp="1"/>
          </p:cNvSpPr>
          <p:nvPr>
            <p:ph idx="1"/>
          </p:nvPr>
        </p:nvSpPr>
        <p:spPr/>
        <p:txBody>
          <a:bodyPr/>
          <a:lstStyle/>
          <a:p>
            <a:r>
              <a:rPr lang="en-GB" b="1" dirty="0"/>
              <a:t>Established in 1976, Skern  was set up by two PE teachers and is now a very successful company, who provides education, learning and fun through adventure. </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532023"/>
            <a:ext cx="3816424" cy="3051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30B382AC-1FAB-425B-960A-2C0CB7512BFF}"/>
              </a:ext>
            </a:extLst>
          </p:cNvPr>
          <p:cNvPicPr>
            <a:picLocks noChangeAspect="1"/>
          </p:cNvPicPr>
          <p:nvPr/>
        </p:nvPicPr>
        <p:blipFill>
          <a:blip r:embed="rId4"/>
          <a:stretch>
            <a:fillRect/>
          </a:stretch>
        </p:blipFill>
        <p:spPr>
          <a:xfrm>
            <a:off x="4438328" y="3637433"/>
            <a:ext cx="4417513" cy="2945929"/>
          </a:xfrm>
          <a:prstGeom prst="rect">
            <a:avLst/>
          </a:prstGeom>
        </p:spPr>
      </p:pic>
    </p:spTree>
    <p:extLst>
      <p:ext uri="{BB962C8B-B14F-4D97-AF65-F5344CB8AC3E}">
        <p14:creationId xmlns:p14="http://schemas.microsoft.com/office/powerpoint/2010/main" val="208102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b="1" dirty="0" err="1"/>
              <a:t>Skern’s</a:t>
            </a:r>
            <a:r>
              <a:rPr lang="en-GB" sz="3200" b="1" dirty="0"/>
              <a:t> philosophy is simple - guests should  have fun and adventure, whilst learning something new and enjoying themselves safely.</a:t>
            </a:r>
            <a:br>
              <a:rPr lang="en-GB" sz="3200" b="1" dirty="0"/>
            </a:br>
            <a:endParaRPr lang="en-GB" sz="3200" b="1" dirty="0"/>
          </a:p>
        </p:txBody>
      </p:sp>
      <p:sp>
        <p:nvSpPr>
          <p:cNvPr id="3" name="Content Placeholder 2"/>
          <p:cNvSpPr>
            <a:spLocks noGrp="1"/>
          </p:cNvSpPr>
          <p:nvPr>
            <p:ph idx="1"/>
          </p:nvPr>
        </p:nvSpPr>
        <p:spPr/>
        <p:txBody>
          <a:bodyPr>
            <a:normAutofit lnSpcReduction="10000"/>
          </a:bodyPr>
          <a:lstStyle/>
          <a:p>
            <a:r>
              <a:rPr lang="en-GB" dirty="0"/>
              <a:t>Adventure - comes from daring enterprise and exploring new limits</a:t>
            </a:r>
          </a:p>
          <a:p>
            <a:r>
              <a:rPr lang="en-GB" dirty="0"/>
              <a:t>Enjoyment - comes through the extensive range of exciting activities</a:t>
            </a:r>
          </a:p>
          <a:p>
            <a:r>
              <a:rPr lang="en-GB" dirty="0"/>
              <a:t>Learning - comes through the whole experience of challenge</a:t>
            </a:r>
          </a:p>
          <a:p>
            <a:r>
              <a:rPr lang="en-GB" dirty="0"/>
              <a:t>Safety - comes from the excellent staff and equipment together with tried and well established procedures</a:t>
            </a:r>
          </a:p>
          <a:p>
            <a:endParaRPr lang="en-GB" dirty="0"/>
          </a:p>
        </p:txBody>
      </p:sp>
    </p:spTree>
    <p:extLst>
      <p:ext uri="{BB962C8B-B14F-4D97-AF65-F5344CB8AC3E}">
        <p14:creationId xmlns:p14="http://schemas.microsoft.com/office/powerpoint/2010/main" val="4111296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we choose Skern?</a:t>
            </a:r>
          </a:p>
        </p:txBody>
      </p:sp>
      <p:sp>
        <p:nvSpPr>
          <p:cNvPr id="3" name="Content Placeholder 2"/>
          <p:cNvSpPr>
            <a:spLocks noGrp="1"/>
          </p:cNvSpPr>
          <p:nvPr>
            <p:ph idx="1"/>
          </p:nvPr>
        </p:nvSpPr>
        <p:spPr/>
        <p:txBody>
          <a:bodyPr/>
          <a:lstStyle/>
          <a:p>
            <a:r>
              <a:rPr lang="en-GB" dirty="0"/>
              <a:t>Safety</a:t>
            </a:r>
          </a:p>
          <a:p>
            <a:r>
              <a:rPr lang="en-GB" dirty="0"/>
              <a:t>Equipment</a:t>
            </a:r>
          </a:p>
          <a:p>
            <a:r>
              <a:rPr lang="en-GB" dirty="0"/>
              <a:t>Instructors and instruction</a:t>
            </a:r>
          </a:p>
          <a:p>
            <a:r>
              <a:rPr lang="en-GB" dirty="0"/>
              <a:t>Accommodation and catering</a:t>
            </a:r>
          </a:p>
          <a:p>
            <a:r>
              <a:rPr lang="en-GB" dirty="0"/>
              <a:t>Opportunities Devon provides for our children - beach</a:t>
            </a:r>
          </a:p>
          <a:p>
            <a:endParaRPr lang="en-GB" dirty="0"/>
          </a:p>
          <a:p>
            <a:endParaRPr lang="en-GB" dirty="0"/>
          </a:p>
          <a:p>
            <a:endParaRPr lang="en-GB" dirty="0"/>
          </a:p>
        </p:txBody>
      </p:sp>
    </p:spTree>
    <p:extLst>
      <p:ext uri="{BB962C8B-B14F-4D97-AF65-F5344CB8AC3E}">
        <p14:creationId xmlns:p14="http://schemas.microsoft.com/office/powerpoint/2010/main" val="334663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a:t>The Centre</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6129" y="838335"/>
            <a:ext cx="5045461" cy="3598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380" y="3375868"/>
            <a:ext cx="4443636" cy="3174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0821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A076F4-0BE3-4917-BC71-8E081714B56F}"/>
              </a:ext>
            </a:extLst>
          </p:cNvPr>
          <p:cNvPicPr>
            <a:picLocks noChangeAspect="1"/>
          </p:cNvPicPr>
          <p:nvPr/>
        </p:nvPicPr>
        <p:blipFill>
          <a:blip r:embed="rId3"/>
          <a:stretch>
            <a:fillRect/>
          </a:stretch>
        </p:blipFill>
        <p:spPr>
          <a:xfrm>
            <a:off x="395536" y="116632"/>
            <a:ext cx="4464496" cy="3840999"/>
          </a:xfrm>
          <a:prstGeom prst="rect">
            <a:avLst/>
          </a:prstGeom>
        </p:spPr>
      </p:pic>
      <p:pic>
        <p:nvPicPr>
          <p:cNvPr id="9" name="Picture 8">
            <a:extLst>
              <a:ext uri="{FF2B5EF4-FFF2-40B4-BE49-F238E27FC236}">
                <a16:creationId xmlns:a16="http://schemas.microsoft.com/office/drawing/2014/main" id="{AC5FC6B1-45A4-4BA0-A38A-1A9DF89E18CA}"/>
              </a:ext>
            </a:extLst>
          </p:cNvPr>
          <p:cNvPicPr>
            <a:picLocks noChangeAspect="1"/>
          </p:cNvPicPr>
          <p:nvPr/>
        </p:nvPicPr>
        <p:blipFill>
          <a:blip r:embed="rId4"/>
          <a:stretch>
            <a:fillRect/>
          </a:stretch>
        </p:blipFill>
        <p:spPr>
          <a:xfrm>
            <a:off x="3995936" y="3356992"/>
            <a:ext cx="4882790" cy="3269181"/>
          </a:xfrm>
          <a:prstGeom prst="rect">
            <a:avLst/>
          </a:prstGeom>
        </p:spPr>
      </p:pic>
      <p:sp>
        <p:nvSpPr>
          <p:cNvPr id="10" name="TextBox 9">
            <a:extLst>
              <a:ext uri="{FF2B5EF4-FFF2-40B4-BE49-F238E27FC236}">
                <a16:creationId xmlns:a16="http://schemas.microsoft.com/office/drawing/2014/main" id="{72877546-BA56-4D87-A568-FC246905717D}"/>
              </a:ext>
            </a:extLst>
          </p:cNvPr>
          <p:cNvSpPr txBox="1"/>
          <p:nvPr/>
        </p:nvSpPr>
        <p:spPr>
          <a:xfrm>
            <a:off x="5148064" y="260648"/>
            <a:ext cx="3024336" cy="369332"/>
          </a:xfrm>
          <a:prstGeom prst="rect">
            <a:avLst/>
          </a:prstGeom>
          <a:noFill/>
        </p:spPr>
        <p:txBody>
          <a:bodyPr wrap="square" rtlCol="0">
            <a:spAutoFit/>
          </a:bodyPr>
          <a:lstStyle/>
          <a:p>
            <a:pPr algn="ctr"/>
            <a:r>
              <a:rPr lang="en-US" b="1" dirty="0"/>
              <a:t>The canteen</a:t>
            </a:r>
            <a:endParaRPr lang="en-GB" b="1" dirty="0"/>
          </a:p>
        </p:txBody>
      </p:sp>
      <p:sp>
        <p:nvSpPr>
          <p:cNvPr id="11" name="TextBox 10">
            <a:extLst>
              <a:ext uri="{FF2B5EF4-FFF2-40B4-BE49-F238E27FC236}">
                <a16:creationId xmlns:a16="http://schemas.microsoft.com/office/drawing/2014/main" id="{6B1514B6-3463-4235-82A6-962CCDB1207B}"/>
              </a:ext>
            </a:extLst>
          </p:cNvPr>
          <p:cNvSpPr txBox="1"/>
          <p:nvPr/>
        </p:nvSpPr>
        <p:spPr>
          <a:xfrm>
            <a:off x="755576" y="5124506"/>
            <a:ext cx="3024336" cy="369332"/>
          </a:xfrm>
          <a:prstGeom prst="rect">
            <a:avLst/>
          </a:prstGeom>
          <a:noFill/>
        </p:spPr>
        <p:txBody>
          <a:bodyPr wrap="square" rtlCol="0">
            <a:spAutoFit/>
          </a:bodyPr>
          <a:lstStyle/>
          <a:p>
            <a:pPr algn="ctr"/>
            <a:r>
              <a:rPr lang="en-US" b="1" dirty="0"/>
              <a:t>Accommodation</a:t>
            </a:r>
            <a:endParaRPr lang="en-GB" b="1" dirty="0"/>
          </a:p>
        </p:txBody>
      </p:sp>
    </p:spTree>
    <p:extLst>
      <p:ext uri="{BB962C8B-B14F-4D97-AF65-F5344CB8AC3E}">
        <p14:creationId xmlns:p14="http://schemas.microsoft.com/office/powerpoint/2010/main" val="516658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1784"/>
            <a:ext cx="3970784" cy="1143000"/>
          </a:xfrm>
        </p:spPr>
        <p:txBody>
          <a:bodyPr/>
          <a:lstStyle/>
          <a:p>
            <a:r>
              <a:rPr lang="en-GB" b="1" dirty="0">
                <a:solidFill>
                  <a:srgbClr val="FF3333"/>
                </a:solidFill>
                <a:latin typeface="Arial"/>
              </a:rPr>
              <a:t>Around Site</a:t>
            </a:r>
            <a:endParaRPr lang="en-GB" dirty="0"/>
          </a:p>
        </p:txBody>
      </p:sp>
      <p:sp>
        <p:nvSpPr>
          <p:cNvPr id="3" name="Content Placeholder 2"/>
          <p:cNvSpPr>
            <a:spLocks noGrp="1"/>
          </p:cNvSpPr>
          <p:nvPr>
            <p:ph idx="1"/>
          </p:nvPr>
        </p:nvSpPr>
        <p:spPr>
          <a:xfrm>
            <a:off x="107504" y="1628800"/>
            <a:ext cx="3168352" cy="4525963"/>
          </a:xfrm>
        </p:spPr>
        <p:txBody>
          <a:bodyPr/>
          <a:lstStyle/>
          <a:p>
            <a:r>
              <a:rPr lang="en-GB" b="0" i="0" dirty="0">
                <a:solidFill>
                  <a:srgbClr val="666666"/>
                </a:solidFill>
                <a:effectLst/>
                <a:latin typeface="Arial"/>
              </a:rPr>
              <a:t>Outside </a:t>
            </a:r>
            <a:r>
              <a:rPr lang="en-GB" dirty="0">
                <a:solidFill>
                  <a:srgbClr val="666666"/>
                </a:solidFill>
                <a:latin typeface="Arial"/>
              </a:rPr>
              <a:t>there are </a:t>
            </a:r>
            <a:r>
              <a:rPr lang="en-GB" b="0" i="0" dirty="0">
                <a:solidFill>
                  <a:srgbClr val="666666"/>
                </a:solidFill>
                <a:effectLst/>
                <a:latin typeface="Arial"/>
              </a:rPr>
              <a:t> grounds extending to 22 acres, a launderette, games room, lots of activity areas.</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8270" y="224643"/>
            <a:ext cx="4899235" cy="3060339"/>
          </a:xfrm>
          <a:prstGeom prst="rect">
            <a:avLst/>
          </a:prstGeom>
        </p:spPr>
      </p:pic>
      <p:pic>
        <p:nvPicPr>
          <p:cNvPr id="1026" name="Picture 2" descr="https://assets.website-files.com/6225c8f6472a17c5753430d1/6229e16ef5d4b44eb215a954_about-hero.jpg">
            <a:extLst>
              <a:ext uri="{FF2B5EF4-FFF2-40B4-BE49-F238E27FC236}">
                <a16:creationId xmlns:a16="http://schemas.microsoft.com/office/drawing/2014/main" id="{234BF9BF-A6E3-4533-BA74-66C8EBFAE5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5856" y="3573017"/>
            <a:ext cx="5400600" cy="279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99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482952" cy="1143000"/>
          </a:xfrm>
        </p:spPr>
        <p:txBody>
          <a:bodyPr/>
          <a:lstStyle/>
          <a:p>
            <a:r>
              <a:rPr lang="en-GB" dirty="0"/>
              <a:t>Around the site</a:t>
            </a:r>
          </a:p>
        </p:txBody>
      </p:sp>
      <p:sp>
        <p:nvSpPr>
          <p:cNvPr id="3" name="Content Placeholder 2"/>
          <p:cNvSpPr>
            <a:spLocks noGrp="1"/>
          </p:cNvSpPr>
          <p:nvPr>
            <p:ph idx="1"/>
          </p:nvPr>
        </p:nvSpPr>
        <p:spPr>
          <a:xfrm>
            <a:off x="457200" y="1268760"/>
            <a:ext cx="4474840" cy="2088233"/>
          </a:xfrm>
        </p:spPr>
        <p:txBody>
          <a:bodyPr>
            <a:normAutofit fontScale="85000" lnSpcReduction="10000"/>
          </a:bodyPr>
          <a:lstStyle/>
          <a:p>
            <a:r>
              <a:rPr lang="en-GB" dirty="0">
                <a:solidFill>
                  <a:srgbClr val="666666"/>
                </a:solidFill>
                <a:latin typeface="Arial"/>
              </a:rPr>
              <a:t>Added to this there is a heated outdoor swimming pool that is used for swimming, pool games and kayak training.</a:t>
            </a:r>
          </a:p>
        </p:txBody>
      </p:sp>
      <p:pic>
        <p:nvPicPr>
          <p:cNvPr id="6" name="Picture 5">
            <a:extLst>
              <a:ext uri="{FF2B5EF4-FFF2-40B4-BE49-F238E27FC236}">
                <a16:creationId xmlns:a16="http://schemas.microsoft.com/office/drawing/2014/main" id="{3104BADC-7C58-4CF7-899A-231055F396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4493" y="1020434"/>
            <a:ext cx="3211422" cy="2408566"/>
          </a:xfrm>
          <a:prstGeom prst="rect">
            <a:avLst/>
          </a:prstGeom>
        </p:spPr>
      </p:pic>
      <p:pic>
        <p:nvPicPr>
          <p:cNvPr id="4" name="Picture 3">
            <a:extLst>
              <a:ext uri="{FF2B5EF4-FFF2-40B4-BE49-F238E27FC236}">
                <a16:creationId xmlns:a16="http://schemas.microsoft.com/office/drawing/2014/main" id="{F2803599-CF89-4900-AE5E-454F51A31BFD}"/>
              </a:ext>
            </a:extLst>
          </p:cNvPr>
          <p:cNvPicPr>
            <a:picLocks noChangeAspect="1"/>
          </p:cNvPicPr>
          <p:nvPr/>
        </p:nvPicPr>
        <p:blipFill>
          <a:blip r:embed="rId4"/>
          <a:stretch>
            <a:fillRect/>
          </a:stretch>
        </p:blipFill>
        <p:spPr>
          <a:xfrm>
            <a:off x="1292181" y="3368148"/>
            <a:ext cx="2988649" cy="3197854"/>
          </a:xfrm>
          <a:prstGeom prst="rect">
            <a:avLst/>
          </a:prstGeom>
        </p:spPr>
      </p:pic>
    </p:spTree>
    <p:extLst>
      <p:ext uri="{BB962C8B-B14F-4D97-AF65-F5344CB8AC3E}">
        <p14:creationId xmlns:p14="http://schemas.microsoft.com/office/powerpoint/2010/main" val="1116546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66" y="634194"/>
            <a:ext cx="8229600" cy="4525963"/>
          </a:xfrm>
        </p:spPr>
        <p:txBody>
          <a:bodyPr/>
          <a:lstStyle/>
          <a:p>
            <a:r>
              <a:rPr lang="en-GB" dirty="0"/>
              <a:t>High ropes course</a:t>
            </a:r>
          </a:p>
          <a:p>
            <a:r>
              <a:rPr lang="en-GB" dirty="0"/>
              <a:t>Climbing and abseil walls</a:t>
            </a:r>
          </a:p>
          <a:p>
            <a:r>
              <a:rPr lang="en-GB" dirty="0"/>
              <a:t>Tunnels</a:t>
            </a:r>
          </a:p>
          <a:p>
            <a:r>
              <a:rPr lang="en-GB" dirty="0"/>
              <a:t>Assault course</a:t>
            </a:r>
          </a:p>
          <a:p>
            <a:r>
              <a:rPr lang="en-GB" dirty="0"/>
              <a:t>Archery course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8383" y="1700808"/>
            <a:ext cx="3945468" cy="2955293"/>
          </a:xfrm>
          <a:prstGeom prst="rect">
            <a:avLst/>
          </a:prstGeom>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3649935"/>
            <a:ext cx="4032448" cy="3020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78045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local area – the Northern Burrows</a:t>
            </a:r>
          </a:p>
        </p:txBody>
      </p:sp>
      <p:sp>
        <p:nvSpPr>
          <p:cNvPr id="3" name="Content Placeholder 2"/>
          <p:cNvSpPr>
            <a:spLocks noGrp="1"/>
          </p:cNvSpPr>
          <p:nvPr>
            <p:ph idx="1"/>
          </p:nvPr>
        </p:nvSpPr>
        <p:spPr/>
        <p:txBody>
          <a:bodyPr/>
          <a:lstStyle/>
          <a:p>
            <a:r>
              <a:rPr lang="en-US" dirty="0"/>
              <a:t>Just opposite the centre, a beautiful area the children scramble through during evening activities.</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117850"/>
            <a:ext cx="6038850"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38101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8" y="188640"/>
            <a:ext cx="6702574" cy="994122"/>
          </a:xfrm>
        </p:spPr>
        <p:txBody>
          <a:bodyPr/>
          <a:lstStyle/>
          <a:p>
            <a:r>
              <a:rPr lang="en-GB" dirty="0"/>
              <a:t>Kayaking and rafting</a:t>
            </a:r>
          </a:p>
        </p:txBody>
      </p:sp>
      <p:sp>
        <p:nvSpPr>
          <p:cNvPr id="3" name="Content Placeholder 2"/>
          <p:cNvSpPr>
            <a:spLocks noGrp="1"/>
          </p:cNvSpPr>
          <p:nvPr>
            <p:ph idx="1"/>
          </p:nvPr>
        </p:nvSpPr>
        <p:spPr>
          <a:xfrm>
            <a:off x="323529" y="1265470"/>
            <a:ext cx="5698976" cy="3052297"/>
          </a:xfrm>
        </p:spPr>
        <p:txBody>
          <a:bodyPr>
            <a:normAutofit/>
          </a:bodyPr>
          <a:lstStyle/>
          <a:p>
            <a:r>
              <a:rPr lang="en-GB" dirty="0"/>
              <a:t>We take groups onto the River Torridge, which is a sheltered estuary. You will have had an introduction beforehand and all the relevant safety equipment is provided.</a:t>
            </a:r>
          </a:p>
          <a:p>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42392"/>
            <a:ext cx="23812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6834" y="4732055"/>
            <a:ext cx="3869789" cy="1421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4372838"/>
            <a:ext cx="4895314" cy="2139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6964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Surfing and body boarding at Westward </a:t>
            </a:r>
            <a:r>
              <a:rPr lang="en-GB" dirty="0" err="1"/>
              <a:t>Ho</a:t>
            </a:r>
            <a:r>
              <a:rPr lang="en-GB" dirty="0"/>
              <a:t>! beach</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5262" y="1412776"/>
            <a:ext cx="3888432" cy="2777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348880"/>
            <a:ext cx="3343275" cy="292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8709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Seashore Trail</a:t>
            </a:r>
          </a:p>
        </p:txBody>
      </p:sp>
      <p:sp>
        <p:nvSpPr>
          <p:cNvPr id="3" name="Content Placeholder 2"/>
          <p:cNvSpPr>
            <a:spLocks noGrp="1"/>
          </p:cNvSpPr>
          <p:nvPr>
            <p:ph idx="1"/>
          </p:nvPr>
        </p:nvSpPr>
        <p:spPr>
          <a:xfrm>
            <a:off x="467544" y="1196752"/>
            <a:ext cx="6779096" cy="2584884"/>
          </a:xfrm>
        </p:spPr>
        <p:txBody>
          <a:bodyPr/>
          <a:lstStyle/>
          <a:p>
            <a:r>
              <a:rPr lang="en-GB" b="0" i="0" dirty="0">
                <a:solidFill>
                  <a:srgbClr val="666666"/>
                </a:solidFill>
                <a:effectLst/>
                <a:latin typeface="Arial"/>
              </a:rPr>
              <a:t>The diverse shoreline at Westward </a:t>
            </a:r>
            <a:r>
              <a:rPr lang="en-GB" b="0" i="0" dirty="0" err="1">
                <a:solidFill>
                  <a:srgbClr val="666666"/>
                </a:solidFill>
                <a:effectLst/>
                <a:latin typeface="Arial"/>
              </a:rPr>
              <a:t>Ho</a:t>
            </a:r>
            <a:r>
              <a:rPr lang="en-GB" b="0" i="0" dirty="0">
                <a:solidFill>
                  <a:srgbClr val="666666"/>
                </a:solidFill>
                <a:effectLst/>
                <a:latin typeface="Arial"/>
              </a:rPr>
              <a:t>! is an ideal place to investigate the many weird, wonderful creatures and organisms found on the coast.</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0944" y="3475304"/>
            <a:ext cx="3275856" cy="245689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1600" y="3813434"/>
            <a:ext cx="3563888" cy="2672916"/>
          </a:xfrm>
          <a:prstGeom prst="rect">
            <a:avLst/>
          </a:prstGeom>
        </p:spPr>
      </p:pic>
    </p:spTree>
    <p:extLst>
      <p:ext uri="{BB962C8B-B14F-4D97-AF65-F5344CB8AC3E}">
        <p14:creationId xmlns:p14="http://schemas.microsoft.com/office/powerpoint/2010/main" val="2424707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Normal Day</a:t>
            </a:r>
            <a:br>
              <a:rPr lang="en-GB" dirty="0"/>
            </a:b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8am - Breakfast</a:t>
            </a:r>
          </a:p>
          <a:p>
            <a:pPr marL="0" indent="0">
              <a:buNone/>
            </a:pPr>
            <a:r>
              <a:rPr lang="en-GB" dirty="0"/>
              <a:t>9am - Activity one</a:t>
            </a:r>
          </a:p>
          <a:p>
            <a:pPr marL="0" indent="0">
              <a:buNone/>
            </a:pPr>
            <a:r>
              <a:rPr lang="en-GB" dirty="0"/>
              <a:t>12.30pm Lunch – packed lunch</a:t>
            </a:r>
          </a:p>
          <a:p>
            <a:pPr marL="0" indent="0">
              <a:buNone/>
            </a:pPr>
            <a:r>
              <a:rPr lang="en-GB" dirty="0"/>
              <a:t>1.30pm - Activity Two</a:t>
            </a:r>
          </a:p>
          <a:p>
            <a:pPr marL="0" indent="0">
              <a:buNone/>
            </a:pPr>
            <a:r>
              <a:rPr lang="en-GB" dirty="0"/>
              <a:t>5.30pm - Evening Meal</a:t>
            </a:r>
          </a:p>
          <a:p>
            <a:pPr marL="0" indent="0">
              <a:buNone/>
            </a:pPr>
            <a:r>
              <a:rPr lang="en-GB" dirty="0"/>
              <a:t>7pm - Evening Activity</a:t>
            </a:r>
          </a:p>
          <a:p>
            <a:pPr marL="0" indent="0">
              <a:buNone/>
            </a:pPr>
            <a:r>
              <a:rPr lang="en-US" dirty="0"/>
              <a:t>9pm - Hot chocolate</a:t>
            </a:r>
            <a:endParaRPr lang="en-GB" dirty="0"/>
          </a:p>
          <a:p>
            <a:pPr marL="0" indent="0">
              <a:buNone/>
            </a:pPr>
            <a:r>
              <a:rPr lang="en-GB"/>
              <a:t>9.15pm - </a:t>
            </a:r>
            <a:r>
              <a:rPr lang="en-GB" dirty="0"/>
              <a:t>Bed</a:t>
            </a:r>
          </a:p>
        </p:txBody>
      </p:sp>
      <p:pic>
        <p:nvPicPr>
          <p:cNvPr id="4" name="Picture 3">
            <a:extLst>
              <a:ext uri="{FF2B5EF4-FFF2-40B4-BE49-F238E27FC236}">
                <a16:creationId xmlns:a16="http://schemas.microsoft.com/office/drawing/2014/main" id="{7F70143B-A272-4299-9AD2-E45ADDAD2740}"/>
              </a:ext>
            </a:extLst>
          </p:cNvPr>
          <p:cNvPicPr>
            <a:picLocks noChangeAspect="1"/>
          </p:cNvPicPr>
          <p:nvPr/>
        </p:nvPicPr>
        <p:blipFill>
          <a:blip r:embed="rId3"/>
          <a:stretch>
            <a:fillRect/>
          </a:stretch>
        </p:blipFill>
        <p:spPr>
          <a:xfrm>
            <a:off x="4644008" y="3756918"/>
            <a:ext cx="4242317" cy="2826444"/>
          </a:xfrm>
          <a:prstGeom prst="rect">
            <a:avLst/>
          </a:prstGeom>
        </p:spPr>
      </p:pic>
    </p:spTree>
    <p:extLst>
      <p:ext uri="{BB962C8B-B14F-4D97-AF65-F5344CB8AC3E}">
        <p14:creationId xmlns:p14="http://schemas.microsoft.com/office/powerpoint/2010/main" val="2165979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additive="base">
                                        <p:cTn id="4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8133"/>
          </a:xfrm>
        </p:spPr>
        <p:txBody>
          <a:bodyPr>
            <a:normAutofit fontScale="90000"/>
          </a:bodyPr>
          <a:lstStyle/>
          <a:p>
            <a:r>
              <a:rPr lang="en-GB" b="1" u="sng" dirty="0"/>
              <a:t>Activities</a:t>
            </a:r>
          </a:p>
        </p:txBody>
      </p:sp>
      <p:sp>
        <p:nvSpPr>
          <p:cNvPr id="3" name="Content Placeholder 2"/>
          <p:cNvSpPr>
            <a:spLocks noGrp="1"/>
          </p:cNvSpPr>
          <p:nvPr>
            <p:ph idx="1"/>
          </p:nvPr>
        </p:nvSpPr>
        <p:spPr>
          <a:xfrm>
            <a:off x="395536" y="908720"/>
            <a:ext cx="4032448" cy="5544616"/>
          </a:xfrm>
        </p:spPr>
        <p:txBody>
          <a:bodyPr>
            <a:normAutofit fontScale="77500" lnSpcReduction="20000"/>
          </a:bodyPr>
          <a:lstStyle/>
          <a:p>
            <a:pPr marL="0" indent="0">
              <a:buNone/>
            </a:pPr>
            <a:r>
              <a:rPr lang="en-GB" sz="3400" b="1" u="sng" dirty="0"/>
              <a:t>Day time</a:t>
            </a:r>
          </a:p>
          <a:p>
            <a:r>
              <a:rPr lang="en-GB" sz="3400" b="1" dirty="0"/>
              <a:t>Seashore Trail</a:t>
            </a:r>
          </a:p>
          <a:p>
            <a:r>
              <a:rPr lang="en-GB" sz="3400" b="1" dirty="0"/>
              <a:t>Kayaking</a:t>
            </a:r>
          </a:p>
          <a:p>
            <a:r>
              <a:rPr lang="en-GB" sz="3400" b="1" dirty="0"/>
              <a:t>Rafting</a:t>
            </a:r>
          </a:p>
          <a:p>
            <a:r>
              <a:rPr lang="en-GB" sz="3400" b="1" dirty="0"/>
              <a:t>Surfing</a:t>
            </a:r>
          </a:p>
          <a:p>
            <a:r>
              <a:rPr lang="en-GB" sz="3400" b="1" dirty="0"/>
              <a:t>Pool Kayak</a:t>
            </a:r>
          </a:p>
          <a:p>
            <a:r>
              <a:rPr lang="en-GB" sz="3400" b="1" dirty="0"/>
              <a:t>Tunnels</a:t>
            </a:r>
          </a:p>
          <a:p>
            <a:r>
              <a:rPr lang="en-GB" sz="3400" b="1" dirty="0"/>
              <a:t>High Ropes</a:t>
            </a:r>
          </a:p>
          <a:p>
            <a:r>
              <a:rPr lang="en-GB" sz="3400" b="1" dirty="0"/>
              <a:t>Assault course</a:t>
            </a:r>
          </a:p>
          <a:p>
            <a:r>
              <a:rPr lang="en-GB" sz="3400" b="1" dirty="0"/>
              <a:t>Climb and Abseil</a:t>
            </a:r>
          </a:p>
          <a:p>
            <a:r>
              <a:rPr lang="en-GB" sz="3400" b="1" dirty="0"/>
              <a:t>Team building</a:t>
            </a:r>
          </a:p>
          <a:p>
            <a:endParaRPr lang="en-US" sz="3400" b="1" dirty="0"/>
          </a:p>
          <a:p>
            <a:r>
              <a:rPr lang="en-US" sz="3400" b="1" dirty="0"/>
              <a:t>Ratio 1:8</a:t>
            </a:r>
            <a:endParaRPr lang="en-GB" sz="3400" dirty="0"/>
          </a:p>
          <a:p>
            <a:endParaRPr lang="en-GB" dirty="0"/>
          </a:p>
        </p:txBody>
      </p:sp>
      <p:sp>
        <p:nvSpPr>
          <p:cNvPr id="4" name="TextBox 3"/>
          <p:cNvSpPr txBox="1"/>
          <p:nvPr/>
        </p:nvSpPr>
        <p:spPr>
          <a:xfrm>
            <a:off x="4427984" y="1052736"/>
            <a:ext cx="4104456" cy="3354765"/>
          </a:xfrm>
          <a:prstGeom prst="rect">
            <a:avLst/>
          </a:prstGeom>
          <a:noFill/>
        </p:spPr>
        <p:txBody>
          <a:bodyPr wrap="square" rtlCol="0">
            <a:spAutoFit/>
          </a:bodyPr>
          <a:lstStyle/>
          <a:p>
            <a:r>
              <a:rPr lang="en-GB" sz="2800" b="1" u="sng" dirty="0"/>
              <a:t>Evening Activity</a:t>
            </a:r>
          </a:p>
          <a:p>
            <a:r>
              <a:rPr lang="en-GB" sz="2800" b="1" dirty="0"/>
              <a:t>Night walk</a:t>
            </a:r>
          </a:p>
          <a:p>
            <a:r>
              <a:rPr lang="en-GB" sz="2800" b="1" dirty="0"/>
              <a:t>Swimming</a:t>
            </a:r>
          </a:p>
          <a:p>
            <a:r>
              <a:rPr lang="en-GB" sz="2800" b="1" dirty="0"/>
              <a:t>Skern Lodge Olympics</a:t>
            </a:r>
          </a:p>
          <a:p>
            <a:r>
              <a:rPr lang="en-GB" sz="2800" b="1" dirty="0"/>
              <a:t>Scavenger hunt/ crabbing</a:t>
            </a:r>
          </a:p>
          <a:p>
            <a:endParaRPr lang="en-GB" b="1" u="sng" dirty="0"/>
          </a:p>
          <a:p>
            <a:endParaRPr lang="en-GB" b="1" u="sng" dirty="0"/>
          </a:p>
          <a:p>
            <a:endParaRPr lang="en-GB" b="1" u="sng" dirty="0"/>
          </a:p>
          <a:p>
            <a:endParaRPr lang="en-GB" b="1" u="sng" dirty="0"/>
          </a:p>
        </p:txBody>
      </p:sp>
    </p:spTree>
    <p:extLst>
      <p:ext uri="{BB962C8B-B14F-4D97-AF65-F5344CB8AC3E}">
        <p14:creationId xmlns:p14="http://schemas.microsoft.com/office/powerpoint/2010/main" val="128619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 calcmode="lin" valueType="num">
                                      <p:cBhvr additive="base">
                                        <p:cTn id="5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4">
                                            <p:txEl>
                                              <p:pRg st="0" end="0"/>
                                            </p:txEl>
                                          </p:spTgt>
                                        </p:tgtEl>
                                        <p:attrNameLst>
                                          <p:attrName>style.visibility</p:attrName>
                                        </p:attrNameLst>
                                      </p:cBhvr>
                                      <p:to>
                                        <p:strVal val="visible"/>
                                      </p:to>
                                    </p:set>
                                    <p:anim calcmode="lin" valueType="num">
                                      <p:cBhvr additive="base">
                                        <p:cTn id="5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4">
                                            <p:txEl>
                                              <p:pRg st="1" end="1"/>
                                            </p:txEl>
                                          </p:spTgt>
                                        </p:tgtEl>
                                        <p:attrNameLst>
                                          <p:attrName>style.visibility</p:attrName>
                                        </p:attrNameLst>
                                      </p:cBhvr>
                                      <p:to>
                                        <p:strVal val="visible"/>
                                      </p:to>
                                    </p:set>
                                    <p:anim calcmode="lin" valueType="num">
                                      <p:cBhvr additive="base">
                                        <p:cTn id="6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
                                            <p:txEl>
                                              <p:pRg st="2" end="2"/>
                                            </p:txEl>
                                          </p:spTgt>
                                        </p:tgtEl>
                                        <p:attrNameLst>
                                          <p:attrName>style.visibility</p:attrName>
                                        </p:attrNameLst>
                                      </p:cBhvr>
                                      <p:to>
                                        <p:strVal val="visible"/>
                                      </p:to>
                                    </p:set>
                                    <p:anim calcmode="lin" valueType="num">
                                      <p:cBhvr additive="base">
                                        <p:cTn id="6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4">
                                            <p:txEl>
                                              <p:pRg st="3" end="3"/>
                                            </p:txEl>
                                          </p:spTgt>
                                        </p:tgtEl>
                                        <p:attrNameLst>
                                          <p:attrName>style.visibility</p:attrName>
                                        </p:attrNameLst>
                                      </p:cBhvr>
                                      <p:to>
                                        <p:strVal val="visible"/>
                                      </p:to>
                                    </p:set>
                                    <p:anim calcmode="lin" valueType="num">
                                      <p:cBhvr additive="base">
                                        <p:cTn id="6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4">
                                            <p:txEl>
                                              <p:pRg st="4" end="4"/>
                                            </p:txEl>
                                          </p:spTgt>
                                        </p:tgtEl>
                                        <p:attrNameLst>
                                          <p:attrName>style.visibility</p:attrName>
                                        </p:attrNameLst>
                                      </p:cBhvr>
                                      <p:to>
                                        <p:strVal val="visible"/>
                                      </p:to>
                                    </p:set>
                                    <p:anim calcmode="lin" valueType="num">
                                      <p:cBhvr additive="base">
                                        <p:cTn id="7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Details…..</a:t>
            </a:r>
          </a:p>
        </p:txBody>
      </p:sp>
      <p:sp>
        <p:nvSpPr>
          <p:cNvPr id="3" name="Content Placeholder 2"/>
          <p:cNvSpPr>
            <a:spLocks noGrp="1"/>
          </p:cNvSpPr>
          <p:nvPr>
            <p:ph idx="1"/>
          </p:nvPr>
        </p:nvSpPr>
        <p:spPr>
          <a:xfrm>
            <a:off x="457200" y="1268760"/>
            <a:ext cx="8229600" cy="5040560"/>
          </a:xfrm>
        </p:spPr>
        <p:txBody>
          <a:bodyPr>
            <a:normAutofit fontScale="70000" lnSpcReduction="20000"/>
          </a:bodyPr>
          <a:lstStyle/>
          <a:p>
            <a:pPr marL="0" indent="0">
              <a:buNone/>
            </a:pPr>
            <a:r>
              <a:rPr lang="en-GB" b="1" dirty="0"/>
              <a:t>Monday 8th June 2026</a:t>
            </a:r>
          </a:p>
          <a:p>
            <a:pPr marL="0" indent="0">
              <a:buNone/>
            </a:pPr>
            <a:r>
              <a:rPr lang="en-GB" dirty="0"/>
              <a:t>Leave school by </a:t>
            </a:r>
            <a:r>
              <a:rPr lang="en-GB" b="1" dirty="0"/>
              <a:t>6.45am</a:t>
            </a:r>
            <a:r>
              <a:rPr lang="en-GB" dirty="0"/>
              <a:t> and arrive at Skern at around 12- 12.30 ready to start our first activity in afternoon.  </a:t>
            </a:r>
          </a:p>
          <a:p>
            <a:pPr marL="0" indent="0">
              <a:buNone/>
            </a:pPr>
            <a:r>
              <a:rPr lang="en-GB" dirty="0"/>
              <a:t>Return home will be </a:t>
            </a:r>
            <a:r>
              <a:rPr lang="en-GB" b="1" dirty="0"/>
              <a:t>Friday 14th</a:t>
            </a:r>
            <a:r>
              <a:rPr lang="en-GB" b="1" baseline="30000" dirty="0"/>
              <a:t>th</a:t>
            </a:r>
            <a:r>
              <a:rPr lang="en-GB" b="1" dirty="0"/>
              <a:t> June</a:t>
            </a:r>
            <a:r>
              <a:rPr lang="en-GB" dirty="0"/>
              <a:t>.  We will leave the centre by 10am, hoping to arrive back to school by 3pm.  Text messages will be sent to confirm arrival home time.</a:t>
            </a:r>
          </a:p>
          <a:p>
            <a:pPr marL="0" indent="0">
              <a:buNone/>
            </a:pPr>
            <a:r>
              <a:rPr lang="en-GB" dirty="0"/>
              <a:t>Cost – approximately £480 - £520(depending on numbers)  which includes around £5 - £10 pocket money. This will be divided up into a payment plan. (September, October, November, February and March)</a:t>
            </a:r>
          </a:p>
          <a:p>
            <a:pPr marL="0" indent="0">
              <a:buNone/>
            </a:pPr>
            <a:r>
              <a:rPr lang="en-GB" dirty="0"/>
              <a:t>Maximum number - 60</a:t>
            </a:r>
          </a:p>
          <a:p>
            <a:pPr marL="0" indent="0">
              <a:buNone/>
            </a:pPr>
            <a:r>
              <a:rPr lang="en-GB" dirty="0"/>
              <a:t>Deposit - </a:t>
            </a:r>
            <a:r>
              <a:rPr lang="en-GB" b="1" dirty="0"/>
              <a:t>£100 </a:t>
            </a:r>
            <a:r>
              <a:rPr lang="en-GB" dirty="0"/>
              <a:t>to be paid by the morning of Friday 4</a:t>
            </a:r>
            <a:r>
              <a:rPr lang="en-GB" baseline="30000" dirty="0"/>
              <a:t>th</a:t>
            </a:r>
            <a:r>
              <a:rPr lang="en-GB" dirty="0"/>
              <a:t> July to secure your child’s place.</a:t>
            </a:r>
          </a:p>
          <a:p>
            <a:pPr marL="0" indent="0">
              <a:buNone/>
            </a:pPr>
            <a:r>
              <a:rPr lang="en-GB" dirty="0"/>
              <a:t>Full amount to be paid by the end of April via the </a:t>
            </a:r>
            <a:r>
              <a:rPr lang="en-GB" dirty="0" err="1"/>
              <a:t>Schoolgateway</a:t>
            </a:r>
            <a:r>
              <a:rPr lang="en-GB" dirty="0"/>
              <a:t>.</a:t>
            </a:r>
          </a:p>
          <a:p>
            <a:pPr marL="0" indent="0">
              <a:buNone/>
            </a:pPr>
            <a:r>
              <a:rPr lang="en-US" dirty="0"/>
              <a:t>Full kit list to be provided nearer the time.</a:t>
            </a:r>
            <a:endParaRPr lang="en-GB" dirty="0"/>
          </a:p>
        </p:txBody>
      </p:sp>
    </p:spTree>
    <p:extLst>
      <p:ext uri="{BB962C8B-B14F-4D97-AF65-F5344CB8AC3E}">
        <p14:creationId xmlns:p14="http://schemas.microsoft.com/office/powerpoint/2010/main" val="282514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additive="base">
                                        <p:cTn id="4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7a17179b-aefc-49ee-a78c-7376b0597cb9">N67URCVPDZYA-712307216-33577</_dlc_DocId>
    <_dlc_DocIdUrl xmlns="7a17179b-aefc-49ee-a78c-7376b0597cb9">
      <Url>https://laundeprimaryschool.sharepoint.com/sites/Launde/_layouts/15/DocIdRedir.aspx?ID=N67URCVPDZYA-712307216-33577</Url>
      <Description>N67URCVPDZYA-712307216-33577</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6EC350B17A56142AD2E2D039945BE4B" ma:contentTypeVersion="10" ma:contentTypeDescription="Create a new document." ma:contentTypeScope="" ma:versionID="dafc26a6a8be96a9505250f2951aa9e6">
  <xsd:schema xmlns:xsd="http://www.w3.org/2001/XMLSchema" xmlns:xs="http://www.w3.org/2001/XMLSchema" xmlns:p="http://schemas.microsoft.com/office/2006/metadata/properties" xmlns:ns2="7a17179b-aefc-49ee-a78c-7376b0597cb9" xmlns:ns3="34436a08-7535-46a2-9e4b-93caa8420910" targetNamespace="http://schemas.microsoft.com/office/2006/metadata/properties" ma:root="true" ma:fieldsID="ccff4ba2c0a0dbe21a8f429f624aad7c" ns2:_="" ns3:_="">
    <xsd:import namespace="7a17179b-aefc-49ee-a78c-7376b0597cb9"/>
    <xsd:import namespace="34436a08-7535-46a2-9e4b-93caa8420910"/>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17179b-aefc-49ee-a78c-7376b0597cb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4436a08-7535-46a2-9e4b-93caa842091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F6F4B486-176F-4144-9448-B013A4DC9696}">
  <ds:schemaRefs>
    <ds:schemaRef ds:uri="http://www.w3.org/XML/1998/namespace"/>
    <ds:schemaRef ds:uri="http://purl.org/dc/dcmitype/"/>
    <ds:schemaRef ds:uri="http://purl.org/dc/elements/1.1/"/>
    <ds:schemaRef ds:uri="http://schemas.microsoft.com/office/infopath/2007/PartnerControls"/>
    <ds:schemaRef ds:uri="http://purl.org/dc/terms/"/>
    <ds:schemaRef ds:uri="http://schemas.microsoft.com/office/2006/metadata/properties"/>
    <ds:schemaRef ds:uri="7a17179b-aefc-49ee-a78c-7376b0597cb9"/>
    <ds:schemaRef ds:uri="http://schemas.microsoft.com/office/2006/documentManagement/types"/>
    <ds:schemaRef ds:uri="http://schemas.openxmlformats.org/package/2006/metadata/core-properties"/>
    <ds:schemaRef ds:uri="34436a08-7535-46a2-9e4b-93caa8420910"/>
  </ds:schemaRefs>
</ds:datastoreItem>
</file>

<file path=customXml/itemProps2.xml><?xml version="1.0" encoding="utf-8"?>
<ds:datastoreItem xmlns:ds="http://schemas.openxmlformats.org/officeDocument/2006/customXml" ds:itemID="{771309B6-9060-496A-BCC5-4AD1DAE0532B}">
  <ds:schemaRefs>
    <ds:schemaRef ds:uri="http://schemas.microsoft.com/sharepoint/v3/contenttype/forms"/>
  </ds:schemaRefs>
</ds:datastoreItem>
</file>

<file path=customXml/itemProps3.xml><?xml version="1.0" encoding="utf-8"?>
<ds:datastoreItem xmlns:ds="http://schemas.openxmlformats.org/officeDocument/2006/customXml" ds:itemID="{E676C1CB-9AC1-42B9-B7E6-5701412BE6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17179b-aefc-49ee-a78c-7376b0597cb9"/>
    <ds:schemaRef ds:uri="34436a08-7535-46a2-9e4b-93caa84209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A8A35F5-8082-4AB5-B0FF-D3DA23690F3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1308</TotalTime>
  <Words>1193</Words>
  <Application>Microsoft Office PowerPoint</Application>
  <PresentationFormat>On-screen Show (4:3)</PresentationFormat>
  <Paragraphs>132</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Launde’s Skern Trip 2025</vt:lpstr>
      <vt:lpstr>Why return to Skern Lodge?</vt:lpstr>
      <vt:lpstr>Aims</vt:lpstr>
      <vt:lpstr>Where is Skern Lodge?</vt:lpstr>
      <vt:lpstr>PowerPoint Presentation</vt:lpstr>
      <vt:lpstr>What is Skern Lodge?</vt:lpstr>
      <vt:lpstr>Skern’s philosophy is simple - guests should  have fun and adventure, whilst learning something new and enjoying themselves safely. </vt:lpstr>
      <vt:lpstr>Why do we choose Skern?</vt:lpstr>
      <vt:lpstr>The Centre</vt:lpstr>
      <vt:lpstr>PowerPoint Presentation</vt:lpstr>
      <vt:lpstr>Around Site</vt:lpstr>
      <vt:lpstr>Around the site</vt:lpstr>
      <vt:lpstr>PowerPoint Presentation</vt:lpstr>
      <vt:lpstr>The local area – the Northern Burrows</vt:lpstr>
      <vt:lpstr>Kayaking and rafting</vt:lpstr>
      <vt:lpstr>Surfing and body boarding at Westward Ho! beach</vt:lpstr>
      <vt:lpstr>Seashore Trail</vt:lpstr>
      <vt:lpstr>Normal Day </vt:lpstr>
      <vt:lpstr>Activities</vt:lpstr>
      <vt:lpstr>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Launde’s Skern Trip 1998 - …</dc:title>
  <dc:creator>Teacher</dc:creator>
  <cp:lastModifiedBy>Clare Johnston</cp:lastModifiedBy>
  <cp:revision>47</cp:revision>
  <cp:lastPrinted>2022-09-27T07:31:48Z</cp:lastPrinted>
  <dcterms:created xsi:type="dcterms:W3CDTF">2014-01-11T12:24:07Z</dcterms:created>
  <dcterms:modified xsi:type="dcterms:W3CDTF">2025-06-19T11:20:56Z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0x01010086EC350B17A56142AD2E2D039945BE4B</vt:lpwstr>
  </property>
  <property fmtid="{D5CDD505-2E9C-101B-9397-08002B2CF9AE}" pid="3" name="_dlc_DocIdItemGuid">
    <vt:lpwstr>6df8ace2-498d-4815-be49-1c9491ff4deb</vt:lpwstr>
  </property>
</Properties>
</file>