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9" r:id="rId5"/>
  </p:sldMasterIdLst>
  <p:notesMasterIdLst>
    <p:notesMasterId r:id="rId25"/>
  </p:notesMasterIdLst>
  <p:sldIdLst>
    <p:sldId id="256" r:id="rId6"/>
    <p:sldId id="266" r:id="rId7"/>
    <p:sldId id="291" r:id="rId8"/>
    <p:sldId id="302" r:id="rId9"/>
    <p:sldId id="306" r:id="rId10"/>
    <p:sldId id="292" r:id="rId11"/>
    <p:sldId id="282" r:id="rId12"/>
    <p:sldId id="307" r:id="rId13"/>
    <p:sldId id="301" r:id="rId14"/>
    <p:sldId id="258" r:id="rId15"/>
    <p:sldId id="304" r:id="rId16"/>
    <p:sldId id="303" r:id="rId17"/>
    <p:sldId id="299" r:id="rId18"/>
    <p:sldId id="281" r:id="rId19"/>
    <p:sldId id="259" r:id="rId20"/>
    <p:sldId id="298" r:id="rId21"/>
    <p:sldId id="274" r:id="rId22"/>
    <p:sldId id="286" r:id="rId23"/>
    <p:sldId id="300" r:id="rId24"/>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81" autoAdjust="0"/>
    <p:restoredTop sz="95262" autoAdjust="0"/>
  </p:normalViewPr>
  <p:slideViewPr>
    <p:cSldViewPr snapToGrid="0">
      <p:cViewPr varScale="1">
        <p:scale>
          <a:sx n="46" d="100"/>
          <a:sy n="46" d="100"/>
        </p:scale>
        <p:origin x="67" y="7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BDFCB40-369E-4BA1-ABC9-96A9B36AF7D0}" type="datetimeFigureOut">
              <a:rPr lang="en-GB" smtClean="0"/>
              <a:t>02/07/2024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E77157-204E-4872-A44F-740D4754F21C}" type="slidenum">
              <a:rPr lang="en-GB" smtClean="0"/>
              <a:t>‹#›</a:t>
            </a:fld>
            <a:endParaRPr lang="en-GB"/>
          </a:p>
        </p:txBody>
      </p:sp>
    </p:spTree>
    <p:extLst>
      <p:ext uri="{BB962C8B-B14F-4D97-AF65-F5344CB8AC3E}">
        <p14:creationId xmlns:p14="http://schemas.microsoft.com/office/powerpoint/2010/main" val="15838354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5"/>
          </p:nvPr>
        </p:nvSpPr>
        <p:spPr/>
        <p:txBody>
          <a:bodyPr/>
          <a:lstStyle/>
          <a:p>
            <a:fld id="{02E77157-204E-4872-A44F-740D4754F21C}" type="slidenum">
              <a:rPr lang="en-GB" smtClean="0"/>
              <a:t>1</a:t>
            </a:fld>
            <a:endParaRPr lang="en-GB"/>
          </a:p>
        </p:txBody>
      </p:sp>
    </p:spTree>
    <p:extLst>
      <p:ext uri="{BB962C8B-B14F-4D97-AF65-F5344CB8AC3E}">
        <p14:creationId xmlns:p14="http://schemas.microsoft.com/office/powerpoint/2010/main" val="1785303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Everyone</a:t>
            </a:r>
          </a:p>
        </p:txBody>
      </p:sp>
      <p:sp>
        <p:nvSpPr>
          <p:cNvPr id="4" name="Slide Number Placeholder 3"/>
          <p:cNvSpPr>
            <a:spLocks noGrp="1"/>
          </p:cNvSpPr>
          <p:nvPr>
            <p:ph type="sldNum" sz="quarter" idx="10"/>
          </p:nvPr>
        </p:nvSpPr>
        <p:spPr/>
        <p:txBody>
          <a:bodyPr/>
          <a:lstStyle/>
          <a:p>
            <a:fld id="{02E77157-204E-4872-A44F-740D4754F21C}" type="slidenum">
              <a:rPr lang="en-GB" smtClean="0"/>
              <a:t>2</a:t>
            </a:fld>
            <a:endParaRPr lang="en-GB"/>
          </a:p>
        </p:txBody>
      </p:sp>
    </p:spTree>
    <p:extLst>
      <p:ext uri="{BB962C8B-B14F-4D97-AF65-F5344CB8AC3E}">
        <p14:creationId xmlns:p14="http://schemas.microsoft.com/office/powerpoint/2010/main" val="5624707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
            </a:r>
            <a:r>
              <a:rPr lang="en-GB" dirty="0"/>
              <a:t>ate</a:t>
            </a:r>
          </a:p>
        </p:txBody>
      </p:sp>
      <p:sp>
        <p:nvSpPr>
          <p:cNvPr id="4" name="Slide Number Placeholder 3"/>
          <p:cNvSpPr>
            <a:spLocks noGrp="1"/>
          </p:cNvSpPr>
          <p:nvPr>
            <p:ph type="sldNum" sz="quarter" idx="10"/>
          </p:nvPr>
        </p:nvSpPr>
        <p:spPr/>
        <p:txBody>
          <a:bodyPr/>
          <a:lstStyle/>
          <a:p>
            <a:fld id="{02E77157-204E-4872-A44F-740D4754F21C}" type="slidenum">
              <a:rPr lang="en-GB" smtClean="0"/>
              <a:t>3</a:t>
            </a:fld>
            <a:endParaRPr lang="en-GB"/>
          </a:p>
        </p:txBody>
      </p:sp>
    </p:spTree>
    <p:extLst>
      <p:ext uri="{BB962C8B-B14F-4D97-AF65-F5344CB8AC3E}">
        <p14:creationId xmlns:p14="http://schemas.microsoft.com/office/powerpoint/2010/main" val="12125934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p>
        </p:txBody>
      </p:sp>
      <p:sp>
        <p:nvSpPr>
          <p:cNvPr id="4" name="Slide Number Placeholder 3"/>
          <p:cNvSpPr>
            <a:spLocks noGrp="1"/>
          </p:cNvSpPr>
          <p:nvPr>
            <p:ph type="sldNum" sz="quarter" idx="5"/>
          </p:nvPr>
        </p:nvSpPr>
        <p:spPr/>
        <p:txBody>
          <a:bodyPr/>
          <a:lstStyle/>
          <a:p>
            <a:fld id="{02E77157-204E-4872-A44F-740D4754F21C}" type="slidenum">
              <a:rPr lang="en-GB" smtClean="0"/>
              <a:t>4</a:t>
            </a:fld>
            <a:endParaRPr lang="en-GB"/>
          </a:p>
        </p:txBody>
      </p:sp>
    </p:spTree>
    <p:extLst>
      <p:ext uri="{BB962C8B-B14F-4D97-AF65-F5344CB8AC3E}">
        <p14:creationId xmlns:p14="http://schemas.microsoft.com/office/powerpoint/2010/main" val="39849865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Heather</a:t>
            </a:r>
            <a:endParaRPr lang="en-GB" dirty="0"/>
          </a:p>
        </p:txBody>
      </p:sp>
      <p:sp>
        <p:nvSpPr>
          <p:cNvPr id="4" name="Slide Number Placeholder 3"/>
          <p:cNvSpPr>
            <a:spLocks noGrp="1"/>
          </p:cNvSpPr>
          <p:nvPr>
            <p:ph type="sldNum" sz="quarter" idx="5"/>
          </p:nvPr>
        </p:nvSpPr>
        <p:spPr/>
        <p:txBody>
          <a:bodyPr/>
          <a:lstStyle/>
          <a:p>
            <a:fld id="{872C13BE-117B-48A0-89C6-8BAEF43F36A6}" type="slidenum">
              <a:rPr lang="en-GB" smtClean="0"/>
              <a:t>5</a:t>
            </a:fld>
            <a:endParaRPr lang="en-GB"/>
          </a:p>
        </p:txBody>
      </p:sp>
    </p:spTree>
    <p:extLst>
      <p:ext uri="{BB962C8B-B14F-4D97-AF65-F5344CB8AC3E}">
        <p14:creationId xmlns:p14="http://schemas.microsoft.com/office/powerpoint/2010/main" val="217226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6</a:t>
            </a:fld>
            <a:endParaRPr lang="en-GB"/>
          </a:p>
        </p:txBody>
      </p:sp>
    </p:spTree>
    <p:extLst>
      <p:ext uri="{BB962C8B-B14F-4D97-AF65-F5344CB8AC3E}">
        <p14:creationId xmlns:p14="http://schemas.microsoft.com/office/powerpoint/2010/main" val="24188537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7</a:t>
            </a:fld>
            <a:endParaRPr lang="en-GB"/>
          </a:p>
        </p:txBody>
      </p:sp>
    </p:spTree>
    <p:extLst>
      <p:ext uri="{BB962C8B-B14F-4D97-AF65-F5344CB8AC3E}">
        <p14:creationId xmlns:p14="http://schemas.microsoft.com/office/powerpoint/2010/main" val="6307553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Heather</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8</a:t>
            </a:fld>
            <a:endParaRPr lang="en-GB"/>
          </a:p>
        </p:txBody>
      </p:sp>
    </p:spTree>
    <p:extLst>
      <p:ext uri="{BB962C8B-B14F-4D97-AF65-F5344CB8AC3E}">
        <p14:creationId xmlns:p14="http://schemas.microsoft.com/office/powerpoint/2010/main" val="24854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9</a:t>
            </a:fld>
            <a:endParaRPr lang="en-GB"/>
          </a:p>
        </p:txBody>
      </p:sp>
    </p:spTree>
    <p:extLst>
      <p:ext uri="{BB962C8B-B14F-4D97-AF65-F5344CB8AC3E}">
        <p14:creationId xmlns:p14="http://schemas.microsoft.com/office/powerpoint/2010/main" val="338888027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
            </a:r>
            <a:r>
              <a:rPr lang="en-GB" dirty="0"/>
              <a:t>ate</a:t>
            </a:r>
          </a:p>
        </p:txBody>
      </p:sp>
      <p:sp>
        <p:nvSpPr>
          <p:cNvPr id="4" name="Slide Number Placeholder 3"/>
          <p:cNvSpPr>
            <a:spLocks noGrp="1"/>
          </p:cNvSpPr>
          <p:nvPr>
            <p:ph type="sldNum" sz="quarter" idx="10"/>
          </p:nvPr>
        </p:nvSpPr>
        <p:spPr/>
        <p:txBody>
          <a:bodyPr/>
          <a:lstStyle/>
          <a:p>
            <a:fld id="{02E77157-204E-4872-A44F-740D4754F21C}" type="slidenum">
              <a:rPr lang="en-GB" smtClean="0"/>
              <a:t>10</a:t>
            </a:fld>
            <a:endParaRPr lang="en-GB"/>
          </a:p>
        </p:txBody>
      </p:sp>
    </p:spTree>
    <p:extLst>
      <p:ext uri="{BB962C8B-B14F-4D97-AF65-F5344CB8AC3E}">
        <p14:creationId xmlns:p14="http://schemas.microsoft.com/office/powerpoint/2010/main" val="6909107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11</a:t>
            </a:fld>
            <a:endParaRPr lang="en-GB"/>
          </a:p>
        </p:txBody>
      </p:sp>
    </p:spTree>
    <p:extLst>
      <p:ext uri="{BB962C8B-B14F-4D97-AF65-F5344CB8AC3E}">
        <p14:creationId xmlns:p14="http://schemas.microsoft.com/office/powerpoint/2010/main" val="32671068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a:t>
            </a:r>
            <a:r>
              <a:rPr lang="en-GB" dirty="0" err="1"/>
              <a:t>eather</a:t>
            </a:r>
            <a:endParaRPr lang="en-GB" dirty="0"/>
          </a:p>
        </p:txBody>
      </p:sp>
      <p:sp>
        <p:nvSpPr>
          <p:cNvPr id="4" name="Slide Number Placeholder 3"/>
          <p:cNvSpPr>
            <a:spLocks noGrp="1"/>
          </p:cNvSpPr>
          <p:nvPr>
            <p:ph type="sldNum" sz="quarter" idx="10"/>
          </p:nvPr>
        </p:nvSpPr>
        <p:spPr/>
        <p:txBody>
          <a:bodyPr/>
          <a:lstStyle/>
          <a:p>
            <a:fld id="{02E77157-204E-4872-A44F-740D4754F21C}" type="slidenum">
              <a:rPr lang="en-GB" smtClean="0"/>
              <a:t>12</a:t>
            </a:fld>
            <a:endParaRPr lang="en-GB"/>
          </a:p>
        </p:txBody>
      </p:sp>
    </p:spTree>
    <p:extLst>
      <p:ext uri="{BB962C8B-B14F-4D97-AF65-F5344CB8AC3E}">
        <p14:creationId xmlns:p14="http://schemas.microsoft.com/office/powerpoint/2010/main" val="1634131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10"/>
          </p:nvPr>
        </p:nvSpPr>
        <p:spPr/>
        <p:txBody>
          <a:bodyPr/>
          <a:lstStyle/>
          <a:p>
            <a:fld id="{02E77157-204E-4872-A44F-740D4754F21C}" type="slidenum">
              <a:rPr lang="en-GB" smtClean="0"/>
              <a:t>13</a:t>
            </a:fld>
            <a:endParaRPr lang="en-GB"/>
          </a:p>
        </p:txBody>
      </p:sp>
    </p:spTree>
    <p:extLst>
      <p:ext uri="{BB962C8B-B14F-4D97-AF65-F5344CB8AC3E}">
        <p14:creationId xmlns:p14="http://schemas.microsoft.com/office/powerpoint/2010/main" val="1601932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Heather</a:t>
            </a:r>
          </a:p>
        </p:txBody>
      </p:sp>
      <p:sp>
        <p:nvSpPr>
          <p:cNvPr id="4" name="Slide Number Placeholder 3"/>
          <p:cNvSpPr>
            <a:spLocks noGrp="1"/>
          </p:cNvSpPr>
          <p:nvPr>
            <p:ph type="sldNum" sz="quarter" idx="10"/>
          </p:nvPr>
        </p:nvSpPr>
        <p:spPr/>
        <p:txBody>
          <a:bodyPr/>
          <a:lstStyle/>
          <a:p>
            <a:fld id="{02E77157-204E-4872-A44F-740D4754F21C}" type="slidenum">
              <a:rPr lang="en-GB" smtClean="0"/>
              <a:t>14</a:t>
            </a:fld>
            <a:endParaRPr lang="en-GB"/>
          </a:p>
        </p:txBody>
      </p:sp>
    </p:spTree>
    <p:extLst>
      <p:ext uri="{BB962C8B-B14F-4D97-AF65-F5344CB8AC3E}">
        <p14:creationId xmlns:p14="http://schemas.microsoft.com/office/powerpoint/2010/main" val="55165106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15</a:t>
            </a:fld>
            <a:endParaRPr lang="en-GB"/>
          </a:p>
        </p:txBody>
      </p:sp>
    </p:spTree>
    <p:extLst>
      <p:ext uri="{BB962C8B-B14F-4D97-AF65-F5344CB8AC3E}">
        <p14:creationId xmlns:p14="http://schemas.microsoft.com/office/powerpoint/2010/main" val="12329868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a:t>
            </a:r>
            <a:r>
              <a:rPr lang="en-GB" dirty="0"/>
              <a:t>o</a:t>
            </a:r>
          </a:p>
        </p:txBody>
      </p:sp>
      <p:sp>
        <p:nvSpPr>
          <p:cNvPr id="4" name="Slide Number Placeholder 3"/>
          <p:cNvSpPr>
            <a:spLocks noGrp="1"/>
          </p:cNvSpPr>
          <p:nvPr>
            <p:ph type="sldNum" sz="quarter" idx="5"/>
          </p:nvPr>
        </p:nvSpPr>
        <p:spPr/>
        <p:txBody>
          <a:bodyPr/>
          <a:lstStyle/>
          <a:p>
            <a:fld id="{02E77157-204E-4872-A44F-740D4754F21C}" type="slidenum">
              <a:rPr lang="en-GB" smtClean="0"/>
              <a:t>16</a:t>
            </a:fld>
            <a:endParaRPr lang="en-GB"/>
          </a:p>
        </p:txBody>
      </p:sp>
    </p:spTree>
    <p:extLst>
      <p:ext uri="{BB962C8B-B14F-4D97-AF65-F5344CB8AC3E}">
        <p14:creationId xmlns:p14="http://schemas.microsoft.com/office/powerpoint/2010/main" val="399252209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10"/>
          </p:nvPr>
        </p:nvSpPr>
        <p:spPr/>
        <p:txBody>
          <a:bodyPr/>
          <a:lstStyle/>
          <a:p>
            <a:fld id="{02E77157-204E-4872-A44F-740D4754F21C}" type="slidenum">
              <a:rPr lang="en-GB" smtClean="0"/>
              <a:t>17</a:t>
            </a:fld>
            <a:endParaRPr lang="en-GB"/>
          </a:p>
        </p:txBody>
      </p:sp>
    </p:spTree>
    <p:extLst>
      <p:ext uri="{BB962C8B-B14F-4D97-AF65-F5344CB8AC3E}">
        <p14:creationId xmlns:p14="http://schemas.microsoft.com/office/powerpoint/2010/main" val="285154522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Jo</a:t>
            </a:r>
          </a:p>
        </p:txBody>
      </p:sp>
      <p:sp>
        <p:nvSpPr>
          <p:cNvPr id="4" name="Slide Number Placeholder 3"/>
          <p:cNvSpPr>
            <a:spLocks noGrp="1"/>
          </p:cNvSpPr>
          <p:nvPr>
            <p:ph type="sldNum" sz="quarter" idx="5"/>
          </p:nvPr>
        </p:nvSpPr>
        <p:spPr/>
        <p:txBody>
          <a:bodyPr/>
          <a:lstStyle/>
          <a:p>
            <a:fld id="{02E77157-204E-4872-A44F-740D4754F21C}" type="slidenum">
              <a:rPr lang="en-GB" smtClean="0"/>
              <a:t>18</a:t>
            </a:fld>
            <a:endParaRPr lang="en-GB"/>
          </a:p>
        </p:txBody>
      </p:sp>
    </p:spTree>
    <p:extLst>
      <p:ext uri="{BB962C8B-B14F-4D97-AF65-F5344CB8AC3E}">
        <p14:creationId xmlns:p14="http://schemas.microsoft.com/office/powerpoint/2010/main" val="15530771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Kate</a:t>
            </a:r>
            <a:endParaRPr lang="en-GB" dirty="0"/>
          </a:p>
        </p:txBody>
      </p:sp>
      <p:sp>
        <p:nvSpPr>
          <p:cNvPr id="4" name="Slide Number Placeholder 3"/>
          <p:cNvSpPr>
            <a:spLocks noGrp="1"/>
          </p:cNvSpPr>
          <p:nvPr>
            <p:ph type="sldNum" sz="quarter" idx="5"/>
          </p:nvPr>
        </p:nvSpPr>
        <p:spPr/>
        <p:txBody>
          <a:bodyPr/>
          <a:lstStyle/>
          <a:p>
            <a:fld id="{02E77157-204E-4872-A44F-740D4754F21C}" type="slidenum">
              <a:rPr lang="en-GB" smtClean="0"/>
              <a:t>19</a:t>
            </a:fld>
            <a:endParaRPr lang="en-GB"/>
          </a:p>
        </p:txBody>
      </p:sp>
    </p:spTree>
    <p:extLst>
      <p:ext uri="{BB962C8B-B14F-4D97-AF65-F5344CB8AC3E}">
        <p14:creationId xmlns:p14="http://schemas.microsoft.com/office/powerpoint/2010/main" val="37124364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smtClean="0"/>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1929723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52518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smtClean="0"/>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0253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5845991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7/2/2024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11902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7/2/2024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602473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smtClean="0"/>
              <a:t>7/2/2024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8389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271008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061779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513871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373841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5765411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smtClean="0"/>
              <a:t>7/2/2024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575974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smtClean="0"/>
              <a:t>7/2/2024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2908096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smtClean="0"/>
              <a:t>7/2/2024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2660058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7/2/2024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651052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smtClean="0"/>
              <a:t>7/2/2024</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867365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smtClean="0"/>
              <a:t>7/2/2024</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2916384"/>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 id="2147483685" r:id="rId16"/>
    <p:sldLayoutId id="2147483686"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JP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jpeg"/></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G"/></Relationships>
</file>

<file path=ppt/slides/_rels/slide19.xml.rels><?xml version="1.0" encoding="UTF-8" standalone="yes"?>
<Relationships xmlns="http://schemas.openxmlformats.org/package/2006/relationships"><Relationship Id="rId3" Type="http://schemas.openxmlformats.org/officeDocument/2006/relationships/hyperlink" Target="http://www.topmarks.co.uk/" TargetMode="External"/><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hyperlink" Target="http://www.oxfordowl.co.uk/" TargetMode="External"/><Relationship Id="rId5" Type="http://schemas.openxmlformats.org/officeDocument/2006/relationships/hyperlink" Target="http://www.phonicsplay.co.uk/" TargetMode="External"/><Relationship Id="rId4" Type="http://schemas.openxmlformats.org/officeDocument/2006/relationships/hyperlink" Target="http://www.teachhandwriting.co.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Meeting</a:t>
            </a:r>
          </a:p>
        </p:txBody>
      </p:sp>
      <p:sp>
        <p:nvSpPr>
          <p:cNvPr id="3" name="Subtitle 2"/>
          <p:cNvSpPr>
            <a:spLocks noGrp="1"/>
          </p:cNvSpPr>
          <p:nvPr>
            <p:ph type="subTitle" idx="1"/>
          </p:nvPr>
        </p:nvSpPr>
        <p:spPr>
          <a:xfrm>
            <a:off x="865379" y="4448467"/>
            <a:ext cx="8144134" cy="1117687"/>
          </a:xfrm>
        </p:spPr>
        <p:txBody>
          <a:bodyPr>
            <a:normAutofit/>
          </a:bodyPr>
          <a:lstStyle/>
          <a:p>
            <a:r>
              <a:rPr lang="en-GB" dirty="0"/>
              <a:t>Welcome to Year 2 at Launde Primary School </a:t>
            </a:r>
          </a:p>
          <a:p>
            <a:r>
              <a:rPr lang="en-GB" dirty="0"/>
              <a:t>2024-2025</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2920" y="2636779"/>
            <a:ext cx="1346056" cy="1561425"/>
          </a:xfrm>
          <a:prstGeom prst="rect">
            <a:avLst/>
          </a:prstGeom>
        </p:spPr>
      </p:pic>
    </p:spTree>
    <p:extLst>
      <p:ext uri="{BB962C8B-B14F-4D97-AF65-F5344CB8AC3E}">
        <p14:creationId xmlns:p14="http://schemas.microsoft.com/office/powerpoint/2010/main" val="2313358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Staff introductions</a:t>
            </a:r>
          </a:p>
        </p:txBody>
      </p:sp>
      <p:sp>
        <p:nvSpPr>
          <p:cNvPr id="3" name="Content Placeholder 2"/>
          <p:cNvSpPr>
            <a:spLocks noGrp="1"/>
          </p:cNvSpPr>
          <p:nvPr>
            <p:ph idx="1"/>
          </p:nvPr>
        </p:nvSpPr>
        <p:spPr>
          <a:xfrm>
            <a:off x="680321" y="2619536"/>
            <a:ext cx="9613861" cy="3599316"/>
          </a:xfrm>
        </p:spPr>
        <p:txBody>
          <a:bodyPr/>
          <a:lstStyle/>
          <a:p>
            <a:r>
              <a:rPr lang="en-GB" dirty="0" err="1">
                <a:solidFill>
                  <a:schemeClr val="bg1"/>
                </a:solidFill>
              </a:rPr>
              <a:t>Bramblewood</a:t>
            </a:r>
            <a:r>
              <a:rPr lang="en-GB" dirty="0">
                <a:solidFill>
                  <a:schemeClr val="bg1"/>
                </a:solidFill>
              </a:rPr>
              <a:t>    Mrs Allen</a:t>
            </a:r>
          </a:p>
          <a:p>
            <a:endParaRPr lang="en-GB" dirty="0">
              <a:solidFill>
                <a:schemeClr val="bg1"/>
              </a:solidFill>
            </a:endParaRPr>
          </a:p>
          <a:p>
            <a:pPr marL="0" indent="0">
              <a:buNone/>
            </a:pPr>
            <a:endParaRPr lang="en-GB" dirty="0">
              <a:solidFill>
                <a:schemeClr val="bg1"/>
              </a:solidFill>
            </a:endParaRPr>
          </a:p>
          <a:p>
            <a:r>
              <a:rPr lang="en-GB" dirty="0" err="1">
                <a:solidFill>
                  <a:schemeClr val="bg1"/>
                </a:solidFill>
              </a:rPr>
              <a:t>Swiftwood</a:t>
            </a:r>
            <a:r>
              <a:rPr lang="en-GB" dirty="0">
                <a:solidFill>
                  <a:schemeClr val="bg1"/>
                </a:solidFill>
              </a:rPr>
              <a:t>	 Miss Stewart </a:t>
            </a:r>
          </a:p>
          <a:p>
            <a:endParaRPr lang="en-GB" dirty="0">
              <a:solidFill>
                <a:schemeClr val="bg1"/>
              </a:solidFill>
            </a:endParaRPr>
          </a:p>
          <a:p>
            <a:endParaRPr lang="en-GB" dirty="0">
              <a:solidFill>
                <a:schemeClr val="bg1"/>
              </a:solidFill>
            </a:endParaRPr>
          </a:p>
          <a:p>
            <a:r>
              <a:rPr lang="en-GB" dirty="0">
                <a:solidFill>
                  <a:schemeClr val="bg1"/>
                </a:solidFill>
              </a:rPr>
              <a:t>Bosworth	Miss Tobin</a:t>
            </a:r>
          </a:p>
        </p:txBody>
      </p:sp>
      <p:pic>
        <p:nvPicPr>
          <p:cNvPr id="4" name="Picture 3">
            <a:extLst>
              <a:ext uri="{FF2B5EF4-FFF2-40B4-BE49-F238E27FC236}">
                <a16:creationId xmlns:a16="http://schemas.microsoft.com/office/drawing/2014/main" id="{3260A073-DF5A-4C93-BCAA-F6533DDD07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15091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Partnership</a:t>
            </a:r>
          </a:p>
        </p:txBody>
      </p:sp>
      <p:sp>
        <p:nvSpPr>
          <p:cNvPr id="3" name="Content Placeholder 2"/>
          <p:cNvSpPr>
            <a:spLocks noGrp="1"/>
          </p:cNvSpPr>
          <p:nvPr>
            <p:ph idx="1"/>
          </p:nvPr>
        </p:nvSpPr>
        <p:spPr>
          <a:xfrm>
            <a:off x="680321" y="2505456"/>
            <a:ext cx="6916233" cy="3599316"/>
          </a:xfrm>
        </p:spPr>
        <p:txBody>
          <a:bodyPr>
            <a:normAutofit lnSpcReduction="10000"/>
          </a:bodyPr>
          <a:lstStyle/>
          <a:p>
            <a:pPr marL="0" indent="0">
              <a:buNone/>
            </a:pPr>
            <a:r>
              <a:rPr lang="en-GB" sz="2600" dirty="0">
                <a:solidFill>
                  <a:schemeClr val="bg1"/>
                </a:solidFill>
              </a:rPr>
              <a:t>We hope your child is looking forward to their transition into Year 2.  </a:t>
            </a:r>
          </a:p>
          <a:p>
            <a:pPr marL="0" indent="0">
              <a:buNone/>
            </a:pPr>
            <a:endParaRPr lang="en-GB" sz="2600" dirty="0">
              <a:solidFill>
                <a:schemeClr val="bg1"/>
              </a:solidFill>
            </a:endParaRPr>
          </a:p>
          <a:p>
            <a:pPr marL="0" indent="0">
              <a:buNone/>
            </a:pPr>
            <a:r>
              <a:rPr lang="en-GB" sz="2600" dirty="0">
                <a:solidFill>
                  <a:schemeClr val="bg1"/>
                </a:solidFill>
              </a:rPr>
              <a:t>Your child’s wellbeing is our first priority and we want to ensure that they feel happy and safe coming into school. </a:t>
            </a:r>
          </a:p>
          <a:p>
            <a:pPr marL="0" indent="0">
              <a:buNone/>
            </a:pPr>
            <a:endParaRPr lang="en-GB" sz="2600" dirty="0">
              <a:solidFill>
                <a:schemeClr val="bg1"/>
              </a:solidFill>
            </a:endParaRPr>
          </a:p>
          <a:p>
            <a:pPr marL="0" indent="0">
              <a:buNone/>
            </a:pPr>
            <a:r>
              <a:rPr lang="en-GB" sz="2600" dirty="0">
                <a:solidFill>
                  <a:schemeClr val="bg1"/>
                </a:solidFill>
              </a:rPr>
              <a:t>You are always welcome to speak with us. W</a:t>
            </a:r>
            <a:r>
              <a:rPr lang="en-GB" sz="2600" dirty="0">
                <a:solidFill>
                  <a:schemeClr val="bg1"/>
                </a:solidFill>
                <a:latin typeface="+mj-lt"/>
              </a:rPr>
              <a:t>e are here to support you and your child. </a:t>
            </a:r>
          </a:p>
          <a:p>
            <a:pPr marL="0" indent="0">
              <a:buNone/>
            </a:pPr>
            <a:endParaRPr lang="en-GB" dirty="0">
              <a:solidFill>
                <a:schemeClr val="bg1"/>
              </a:solidFill>
            </a:endParaRPr>
          </a:p>
          <a:p>
            <a:pPr marL="0" indent="0">
              <a:buNone/>
            </a:pPr>
            <a:endParaRPr lang="en-GB" dirty="0">
              <a:solidFill>
                <a:schemeClr val="bg1"/>
              </a:solidFill>
              <a:latin typeface="Arial" panose="020B0604020202020204" pitchFamily="34" charset="0"/>
              <a:cs typeface="Arial" panose="020B0604020202020204" pitchFamily="34" charset="0"/>
            </a:endParaRPr>
          </a:p>
          <a:p>
            <a:pPr marL="0" indent="0">
              <a:buNone/>
            </a:pPr>
            <a:endParaRPr lang="en-GB" dirty="0">
              <a:solidFill>
                <a:schemeClr val="bg1"/>
              </a:solidFill>
            </a:endParaRPr>
          </a:p>
          <a:p>
            <a:pPr marL="0" indent="0">
              <a:buNone/>
            </a:pPr>
            <a:endParaRPr lang="en-GB" dirty="0">
              <a:solidFill>
                <a:schemeClr val="bg1"/>
              </a:solidFill>
            </a:endParaRPr>
          </a:p>
          <a:p>
            <a:pPr marL="0" indent="0">
              <a:buNone/>
            </a:pPr>
            <a:endParaRPr lang="en-GB" dirty="0">
              <a:solidFill>
                <a:schemeClr val="bg1"/>
              </a:solidFill>
            </a:endParaRPr>
          </a:p>
        </p:txBody>
      </p:sp>
      <p:pic>
        <p:nvPicPr>
          <p:cNvPr id="4" name="Picture 3">
            <a:extLst>
              <a:ext uri="{FF2B5EF4-FFF2-40B4-BE49-F238E27FC236}">
                <a16:creationId xmlns:a16="http://schemas.microsoft.com/office/drawing/2014/main" id="{356C8ED7-E52A-4DF6-9DB7-3F61F1E7CC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Pin on Stick People">
            <a:extLst>
              <a:ext uri="{FF2B5EF4-FFF2-40B4-BE49-F238E27FC236}">
                <a16:creationId xmlns:a16="http://schemas.microsoft.com/office/drawing/2014/main" id="{70977F30-C027-429A-865F-0834E1AED74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1556" y="3062884"/>
            <a:ext cx="4135659" cy="22423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0273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Developing their characters</a:t>
            </a:r>
          </a:p>
        </p:txBody>
      </p:sp>
      <p:sp>
        <p:nvSpPr>
          <p:cNvPr id="3" name="Content Placeholder 2"/>
          <p:cNvSpPr>
            <a:spLocks noGrp="1"/>
          </p:cNvSpPr>
          <p:nvPr>
            <p:ph idx="1"/>
          </p:nvPr>
        </p:nvSpPr>
        <p:spPr>
          <a:xfrm>
            <a:off x="212104" y="2107355"/>
            <a:ext cx="11624439" cy="4554110"/>
          </a:xfrm>
        </p:spPr>
        <p:txBody>
          <a:bodyPr vert="horz" lIns="91440" tIns="45720" rIns="91440" bIns="45720" rtlCol="0" anchor="t">
            <a:normAutofit/>
          </a:bodyPr>
          <a:lstStyle/>
          <a:p>
            <a:pPr marL="0" indent="0">
              <a:buNone/>
            </a:pPr>
            <a:r>
              <a:rPr lang="en-US" dirty="0">
                <a:solidFill>
                  <a:schemeClr val="bg1"/>
                </a:solidFill>
              </a:rPr>
              <a:t>Be Ready</a:t>
            </a:r>
            <a:endParaRPr lang="en-GB" dirty="0">
              <a:solidFill>
                <a:schemeClr val="bg1"/>
              </a:solidFill>
            </a:endParaRPr>
          </a:p>
          <a:p>
            <a:r>
              <a:rPr lang="en-GB" dirty="0"/>
              <a:t>Independence</a:t>
            </a:r>
          </a:p>
          <a:p>
            <a:r>
              <a:rPr lang="en-GB" dirty="0"/>
              <a:t>Positive attitude to learning</a:t>
            </a:r>
          </a:p>
          <a:p>
            <a:pPr marL="0" indent="0">
              <a:buNone/>
            </a:pPr>
            <a:r>
              <a:rPr lang="en-US" dirty="0">
                <a:solidFill>
                  <a:schemeClr val="bg1"/>
                </a:solidFill>
              </a:rPr>
              <a:t>Be Respectful</a:t>
            </a:r>
            <a:endParaRPr lang="en-GB" dirty="0">
              <a:solidFill>
                <a:schemeClr val="bg1"/>
              </a:solidFill>
            </a:endParaRPr>
          </a:p>
          <a:p>
            <a:r>
              <a:rPr lang="en-GB" dirty="0"/>
              <a:t>Good communication skills</a:t>
            </a:r>
          </a:p>
          <a:p>
            <a:r>
              <a:rPr lang="en-US" dirty="0"/>
              <a:t>Ability to work together</a:t>
            </a:r>
          </a:p>
          <a:p>
            <a:pPr marL="0" indent="0">
              <a:buNone/>
            </a:pPr>
            <a:r>
              <a:rPr lang="en-US" dirty="0">
                <a:solidFill>
                  <a:schemeClr val="bg1"/>
                </a:solidFill>
              </a:rPr>
              <a:t>Be Brave</a:t>
            </a:r>
            <a:endParaRPr lang="en-GB" dirty="0">
              <a:solidFill>
                <a:schemeClr val="bg1"/>
              </a:solidFill>
            </a:endParaRPr>
          </a:p>
          <a:p>
            <a:r>
              <a:rPr lang="en-GB" dirty="0"/>
              <a:t>Resilience</a:t>
            </a:r>
          </a:p>
          <a:p>
            <a:r>
              <a:rPr lang="en-US" dirty="0"/>
              <a:t>Willing to make and learn from mistakes</a:t>
            </a:r>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1026" name="Picture 2" descr="https://www.launde.leics.sch.uk/_site/data/files/images/auto_upload/page/1/4C7E681CCCE84480ABC519F37DF18E0A.png">
            <a:extLst>
              <a:ext uri="{FF2B5EF4-FFF2-40B4-BE49-F238E27FC236}">
                <a16:creationId xmlns:a16="http://schemas.microsoft.com/office/drawing/2014/main" id="{D1AEE286-7282-4638-BFDE-C46006BEBAA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7010" t="4898" r="14224" b="6395"/>
          <a:stretch/>
        </p:blipFill>
        <p:spPr bwMode="auto">
          <a:xfrm>
            <a:off x="7830072" y="2467947"/>
            <a:ext cx="3506622" cy="3754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88611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Arial" panose="020B0604020202020204" pitchFamily="34" charset="0"/>
                <a:cs typeface="Arial" panose="020B0604020202020204" pitchFamily="34" charset="0"/>
              </a:rPr>
              <a:t>Behaviour Curriculum</a:t>
            </a:r>
          </a:p>
        </p:txBody>
      </p:sp>
      <p:pic>
        <p:nvPicPr>
          <p:cNvPr id="6" name="Picture 5" descr="Text&#10;&#10;Description automatically generated">
            <a:extLst>
              <a:ext uri="{FF2B5EF4-FFF2-40B4-BE49-F238E27FC236}">
                <a16:creationId xmlns:a16="http://schemas.microsoft.com/office/drawing/2014/main" id="{A40798B0-E239-40FA-9495-20EB657108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2050" name="Picture 2" descr="https://www.launde.leics.sch.uk/_site/data/files/images/auto_upload/page/147/132DDBE041DF822F00C41EBC8F6CC120.png">
            <a:extLst>
              <a:ext uri="{FF2B5EF4-FFF2-40B4-BE49-F238E27FC236}">
                <a16:creationId xmlns:a16="http://schemas.microsoft.com/office/drawing/2014/main" id="{03378783-0528-4D3B-A70E-7F42CF988CD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00330" y="2894106"/>
            <a:ext cx="4636885" cy="321066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6332BDC4-BDC2-4D18-B4B7-B3FDF9CC56E3}"/>
              </a:ext>
            </a:extLst>
          </p:cNvPr>
          <p:cNvSpPr txBox="1"/>
          <p:nvPr/>
        </p:nvSpPr>
        <p:spPr>
          <a:xfrm>
            <a:off x="60232" y="2232386"/>
            <a:ext cx="7045545" cy="193899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2000" dirty="0" err="1"/>
              <a:t>Launde</a:t>
            </a:r>
            <a:r>
              <a:rPr lang="en-GB" sz="2000" dirty="0"/>
              <a:t> has a fully implemented behaviour curriculum to support children in developing good habits and to help foster an inclusive, nurturing environment where every child feels safe and valued.</a:t>
            </a:r>
          </a:p>
          <a:p>
            <a:pPr algn="ctr"/>
            <a:endParaRPr lang="en-GB" sz="2000" dirty="0"/>
          </a:p>
          <a:p>
            <a:pPr algn="ctr"/>
            <a:r>
              <a:rPr lang="en-GB" sz="2000" dirty="0"/>
              <a:t>We achieve this by teaching three fundamental principles:</a:t>
            </a:r>
          </a:p>
        </p:txBody>
      </p:sp>
      <p:sp>
        <p:nvSpPr>
          <p:cNvPr id="8" name="Rectangle: Rounded Corners 7">
            <a:extLst>
              <a:ext uri="{FF2B5EF4-FFF2-40B4-BE49-F238E27FC236}">
                <a16:creationId xmlns:a16="http://schemas.microsoft.com/office/drawing/2014/main" id="{15FC4D6C-EF4B-47DB-A926-FF80599B6A6C}"/>
              </a:ext>
            </a:extLst>
          </p:cNvPr>
          <p:cNvSpPr/>
          <p:nvPr/>
        </p:nvSpPr>
        <p:spPr>
          <a:xfrm>
            <a:off x="119277"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Ready</a:t>
            </a:r>
          </a:p>
        </p:txBody>
      </p:sp>
      <p:sp>
        <p:nvSpPr>
          <p:cNvPr id="9" name="Rectangle: Rounded Corners 8">
            <a:extLst>
              <a:ext uri="{FF2B5EF4-FFF2-40B4-BE49-F238E27FC236}">
                <a16:creationId xmlns:a16="http://schemas.microsoft.com/office/drawing/2014/main" id="{2B43D8F7-C60D-4DD1-A833-FFE00649F92D}"/>
              </a:ext>
            </a:extLst>
          </p:cNvPr>
          <p:cNvSpPr/>
          <p:nvPr/>
        </p:nvSpPr>
        <p:spPr>
          <a:xfrm>
            <a:off x="2546678"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2400" dirty="0"/>
              <a:t>Be Respectful</a:t>
            </a:r>
          </a:p>
        </p:txBody>
      </p:sp>
      <p:sp>
        <p:nvSpPr>
          <p:cNvPr id="10" name="Rectangle: Rounded Corners 9">
            <a:extLst>
              <a:ext uri="{FF2B5EF4-FFF2-40B4-BE49-F238E27FC236}">
                <a16:creationId xmlns:a16="http://schemas.microsoft.com/office/drawing/2014/main" id="{CB4CA71F-5DB0-49AB-843C-180F728EC50F}"/>
              </a:ext>
            </a:extLst>
          </p:cNvPr>
          <p:cNvSpPr/>
          <p:nvPr/>
        </p:nvSpPr>
        <p:spPr>
          <a:xfrm>
            <a:off x="4974079" y="4429515"/>
            <a:ext cx="2140085" cy="929894"/>
          </a:xfrm>
          <a:prstGeom prst="roundRect">
            <a:avLst/>
          </a:prstGeom>
          <a:solidFill>
            <a:srgbClr val="00B0F0"/>
          </a:solid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GB" sz="3200"/>
              <a:t>Be Brave</a:t>
            </a:r>
          </a:p>
        </p:txBody>
      </p:sp>
      <p:sp>
        <p:nvSpPr>
          <p:cNvPr id="12" name="Rectangle 11">
            <a:extLst>
              <a:ext uri="{FF2B5EF4-FFF2-40B4-BE49-F238E27FC236}">
                <a16:creationId xmlns:a16="http://schemas.microsoft.com/office/drawing/2014/main" id="{779B9739-7F4B-47D5-85DD-054E7A2225A0}"/>
              </a:ext>
            </a:extLst>
          </p:cNvPr>
          <p:cNvSpPr/>
          <p:nvPr/>
        </p:nvSpPr>
        <p:spPr>
          <a:xfrm>
            <a:off x="171821" y="5566163"/>
            <a:ext cx="7128509" cy="1077218"/>
          </a:xfrm>
          <a:prstGeom prst="rect">
            <a:avLst/>
          </a:prstGeom>
        </p:spPr>
        <p:txBody>
          <a:bodyPr wrap="square">
            <a:spAutoFit/>
          </a:bodyPr>
          <a:lstStyle/>
          <a:p>
            <a:r>
              <a:rPr lang="en-US" sz="2000" dirty="0">
                <a:latin typeface="Arial" panose="020B0604020202020204" pitchFamily="34" charset="0"/>
                <a:cs typeface="Arial" panose="020B0604020202020204" pitchFamily="34" charset="0"/>
              </a:rPr>
              <a:t>These principles are then rewarded when we see them in school, in a number of different ways.</a:t>
            </a:r>
          </a:p>
          <a:p>
            <a:pPr marL="342900" indent="-34290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671711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816" y="806879"/>
            <a:ext cx="9613861" cy="1080938"/>
          </a:xfrm>
        </p:spPr>
        <p:txBody>
          <a:bodyPr>
            <a:normAutofit/>
          </a:bodyPr>
          <a:lstStyle/>
          <a:p>
            <a:r>
              <a:rPr lang="en-GB" dirty="0"/>
              <a:t>Uniform</a:t>
            </a:r>
          </a:p>
        </p:txBody>
      </p:sp>
      <p:sp>
        <p:nvSpPr>
          <p:cNvPr id="3" name="Content Placeholder 2"/>
          <p:cNvSpPr>
            <a:spLocks noGrp="1"/>
          </p:cNvSpPr>
          <p:nvPr>
            <p:ph idx="1"/>
          </p:nvPr>
        </p:nvSpPr>
        <p:spPr>
          <a:xfrm>
            <a:off x="78062" y="2179983"/>
            <a:ext cx="6394165" cy="4320407"/>
          </a:xfrm>
        </p:spPr>
        <p:txBody>
          <a:bodyPr>
            <a:normAutofit/>
          </a:bodyPr>
          <a:lstStyle/>
          <a:p>
            <a:pPr marL="0" indent="0">
              <a:buNone/>
            </a:pPr>
            <a:endParaRPr lang="en-GB" sz="2000" dirty="0">
              <a:ea typeface="Times New Roman" panose="02020603050405020304" pitchFamily="18" charset="0"/>
              <a:cs typeface="Arial" panose="020B0604020202020204" pitchFamily="34" charset="0"/>
            </a:endParaRPr>
          </a:p>
          <a:p>
            <a:r>
              <a:rPr lang="en-GB" sz="2000" dirty="0">
                <a:solidFill>
                  <a:schemeClr val="bg1"/>
                </a:solidFill>
                <a:ea typeface="Times New Roman" panose="02020603050405020304" pitchFamily="18" charset="0"/>
                <a:cs typeface="Arial" panose="020B0604020202020204" pitchFamily="34" charset="0"/>
              </a:rPr>
              <a:t>Uniform – please ensure your child conforms to the school uniform rules</a:t>
            </a:r>
          </a:p>
          <a:p>
            <a:r>
              <a:rPr lang="en-GB" sz="2000" dirty="0">
                <a:solidFill>
                  <a:schemeClr val="bg1"/>
                </a:solidFill>
                <a:ea typeface="Times New Roman" panose="02020603050405020304" pitchFamily="18" charset="0"/>
                <a:cs typeface="Arial" panose="020B0604020202020204" pitchFamily="34" charset="0"/>
              </a:rPr>
              <a:t>Children will not need to change their shoes during the day.</a:t>
            </a:r>
          </a:p>
          <a:p>
            <a:r>
              <a:rPr lang="en-GB" sz="2000" dirty="0">
                <a:solidFill>
                  <a:schemeClr val="bg1"/>
                </a:solidFill>
              </a:rPr>
              <a:t>Red Jumper/Cardigan (logo optional - from School Wear Solutions, plain red available anywhere)</a:t>
            </a:r>
            <a:endParaRPr lang="en-GB" sz="1800" dirty="0">
              <a:solidFill>
                <a:schemeClr val="bg1"/>
              </a:solidFill>
              <a:ea typeface="Times New Roman" panose="02020603050405020304" pitchFamily="18" charset="0"/>
              <a:cs typeface="Arial" panose="020B0604020202020204" pitchFamily="34" charset="0"/>
            </a:endParaRPr>
          </a:p>
          <a:p>
            <a:r>
              <a:rPr lang="en-GB" sz="2000" dirty="0">
                <a:solidFill>
                  <a:schemeClr val="bg1"/>
                </a:solidFill>
              </a:rPr>
              <a:t>Summer Dresses: Red Gingham (available anywhere)</a:t>
            </a:r>
            <a:endParaRPr lang="en-GB" sz="1800" dirty="0">
              <a:solidFill>
                <a:schemeClr val="bg1"/>
              </a:solidFill>
              <a:ea typeface="Times New Roman" panose="02020603050405020304" pitchFamily="18" charset="0"/>
              <a:cs typeface="Arial" panose="020B0604020202020204" pitchFamily="34" charset="0"/>
            </a:endParaRPr>
          </a:p>
          <a:p>
            <a:pPr>
              <a:lnSpc>
                <a:spcPct val="170000"/>
              </a:lnSpc>
            </a:pPr>
            <a:r>
              <a:rPr lang="en-GB" sz="2000" dirty="0">
                <a:solidFill>
                  <a:schemeClr val="bg1"/>
                </a:solidFill>
                <a:ea typeface="Times New Roman" panose="02020603050405020304" pitchFamily="18" charset="0"/>
                <a:cs typeface="Arial" panose="020B0604020202020204" pitchFamily="34" charset="0"/>
              </a:rPr>
              <a:t>All long hair should be tied up. </a:t>
            </a:r>
          </a:p>
          <a:p>
            <a:pPr>
              <a:spcAft>
                <a:spcPts val="0"/>
              </a:spcAft>
            </a:pPr>
            <a:endParaRPr lang="en-GB" sz="2800" dirty="0">
              <a:ea typeface="Times New Roman" panose="02020603050405020304" pitchFamily="18" charset="0"/>
            </a:endParaRPr>
          </a:p>
        </p:txBody>
      </p:sp>
      <p:pic>
        <p:nvPicPr>
          <p:cNvPr id="5" name="Picture 4"/>
          <p:cNvPicPr>
            <a:picLocks noChangeAspect="1"/>
          </p:cNvPicPr>
          <p:nvPr/>
        </p:nvPicPr>
        <p:blipFill rotWithShape="1">
          <a:blip r:embed="rId3"/>
          <a:srcRect l="36059" t="31824" r="25294" b="6742"/>
          <a:stretch/>
        </p:blipFill>
        <p:spPr>
          <a:xfrm>
            <a:off x="6627579" y="1991209"/>
            <a:ext cx="1774688" cy="4320406"/>
          </a:xfrm>
          <a:prstGeom prst="rect">
            <a:avLst/>
          </a:prstGeom>
        </p:spPr>
      </p:pic>
      <p:pic>
        <p:nvPicPr>
          <p:cNvPr id="6" name="Picture 5"/>
          <p:cNvPicPr>
            <a:picLocks noChangeAspect="1"/>
          </p:cNvPicPr>
          <p:nvPr/>
        </p:nvPicPr>
        <p:blipFill rotWithShape="1">
          <a:blip r:embed="rId4"/>
          <a:srcRect l="33781" t="34178" r="29873" b="8584"/>
          <a:stretch/>
        </p:blipFill>
        <p:spPr>
          <a:xfrm>
            <a:off x="10004677" y="2051601"/>
            <a:ext cx="1745213" cy="4199622"/>
          </a:xfrm>
          <a:prstGeom prst="rect">
            <a:avLst/>
          </a:prstGeom>
        </p:spPr>
      </p:pic>
      <p:cxnSp>
        <p:nvCxnSpPr>
          <p:cNvPr id="10" name="Straight Arrow Connector 9"/>
          <p:cNvCxnSpPr>
            <a:cxnSpLocks/>
          </p:cNvCxnSpPr>
          <p:nvPr/>
        </p:nvCxnSpPr>
        <p:spPr>
          <a:xfrm flipH="1">
            <a:off x="7948972" y="1809376"/>
            <a:ext cx="720377" cy="795560"/>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9588719" y="1834166"/>
            <a:ext cx="831916" cy="708299"/>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p:nvPr/>
        </p:nvSpPr>
        <p:spPr>
          <a:xfrm>
            <a:off x="8293211" y="1167189"/>
            <a:ext cx="1727241" cy="707886"/>
          </a:xfrm>
          <a:prstGeom prst="rect">
            <a:avLst/>
          </a:prstGeom>
          <a:noFill/>
        </p:spPr>
        <p:txBody>
          <a:bodyPr wrap="square" rtlCol="0">
            <a:spAutoFit/>
          </a:bodyPr>
          <a:lstStyle/>
          <a:p>
            <a:pPr algn="ctr"/>
            <a:r>
              <a:rPr lang="en-GB" sz="2000" dirty="0">
                <a:latin typeface="+mj-lt"/>
              </a:rPr>
              <a:t>White polo shirt </a:t>
            </a:r>
          </a:p>
        </p:txBody>
      </p:sp>
      <p:cxnSp>
        <p:nvCxnSpPr>
          <p:cNvPr id="28" name="Straight Arrow Connector 27"/>
          <p:cNvCxnSpPr>
            <a:cxnSpLocks/>
          </p:cNvCxnSpPr>
          <p:nvPr/>
        </p:nvCxnSpPr>
        <p:spPr>
          <a:xfrm>
            <a:off x="9869264" y="5388941"/>
            <a:ext cx="733154" cy="4785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a:cxnSpLocks/>
          </p:cNvCxnSpPr>
          <p:nvPr/>
        </p:nvCxnSpPr>
        <p:spPr>
          <a:xfrm flipH="1">
            <a:off x="7849287" y="3667414"/>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8402267" y="3115571"/>
            <a:ext cx="1647171" cy="1323439"/>
          </a:xfrm>
          <a:prstGeom prst="rect">
            <a:avLst/>
          </a:prstGeom>
          <a:noFill/>
        </p:spPr>
        <p:txBody>
          <a:bodyPr wrap="square" rtlCol="0">
            <a:spAutoFit/>
          </a:bodyPr>
          <a:lstStyle/>
          <a:p>
            <a:pPr algn="ctr"/>
            <a:r>
              <a:rPr lang="en-GB" sz="2000" dirty="0">
                <a:latin typeface="+mj-lt"/>
              </a:rPr>
              <a:t>Black or grey skirt, trousers or shorts</a:t>
            </a:r>
          </a:p>
        </p:txBody>
      </p:sp>
      <p:pic>
        <p:nvPicPr>
          <p:cNvPr id="19" name="Picture 18">
            <a:extLst>
              <a:ext uri="{FF2B5EF4-FFF2-40B4-BE49-F238E27FC236}">
                <a16:creationId xmlns:a16="http://schemas.microsoft.com/office/drawing/2014/main" id="{1F3FE742-277B-C14A-B9EE-21577C59A1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13" name="TextBox 12">
            <a:extLst>
              <a:ext uri="{FF2B5EF4-FFF2-40B4-BE49-F238E27FC236}">
                <a16:creationId xmlns:a16="http://schemas.microsoft.com/office/drawing/2014/main" id="{C320753B-62A3-49DB-8540-F35462D69917}"/>
              </a:ext>
            </a:extLst>
          </p:cNvPr>
          <p:cNvSpPr txBox="1"/>
          <p:nvPr/>
        </p:nvSpPr>
        <p:spPr>
          <a:xfrm>
            <a:off x="8402266" y="5034998"/>
            <a:ext cx="1647171" cy="1631216"/>
          </a:xfrm>
          <a:prstGeom prst="rect">
            <a:avLst/>
          </a:prstGeom>
          <a:noFill/>
        </p:spPr>
        <p:txBody>
          <a:bodyPr wrap="square" rtlCol="0">
            <a:spAutoFit/>
          </a:bodyPr>
          <a:lstStyle/>
          <a:p>
            <a:pPr algn="ctr"/>
            <a:r>
              <a:rPr lang="en-GB" sz="2000" dirty="0">
                <a:latin typeface="+mj-lt"/>
              </a:rPr>
              <a:t>Plain, black shoes or trainers with black sole and no logo.</a:t>
            </a:r>
          </a:p>
        </p:txBody>
      </p:sp>
      <p:cxnSp>
        <p:nvCxnSpPr>
          <p:cNvPr id="14" name="Straight Arrow Connector 13">
            <a:extLst>
              <a:ext uri="{FF2B5EF4-FFF2-40B4-BE49-F238E27FC236}">
                <a16:creationId xmlns:a16="http://schemas.microsoft.com/office/drawing/2014/main" id="{CB51C6B9-2578-47AD-8EE6-59E042CE5A48}"/>
              </a:ext>
            </a:extLst>
          </p:cNvPr>
          <p:cNvCxnSpPr>
            <a:cxnSpLocks/>
          </p:cNvCxnSpPr>
          <p:nvPr/>
        </p:nvCxnSpPr>
        <p:spPr>
          <a:xfrm flipH="1">
            <a:off x="7849287" y="5278067"/>
            <a:ext cx="642917" cy="527241"/>
          </a:xfrm>
          <a:prstGeom prst="straightConnector1">
            <a:avLst/>
          </a:prstGeom>
          <a:ln w="571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4739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3322" y="771781"/>
            <a:ext cx="9613861" cy="1080938"/>
          </a:xfrm>
        </p:spPr>
        <p:txBody>
          <a:bodyPr>
            <a:normAutofit/>
          </a:bodyPr>
          <a:lstStyle/>
          <a:p>
            <a:r>
              <a:rPr lang="en-GB" dirty="0"/>
              <a:t>PE Kit</a:t>
            </a:r>
          </a:p>
        </p:txBody>
      </p:sp>
      <p:sp>
        <p:nvSpPr>
          <p:cNvPr id="3" name="Content Placeholder 2"/>
          <p:cNvSpPr>
            <a:spLocks noGrp="1"/>
          </p:cNvSpPr>
          <p:nvPr>
            <p:ph idx="1"/>
          </p:nvPr>
        </p:nvSpPr>
        <p:spPr>
          <a:xfrm>
            <a:off x="1673091" y="2270358"/>
            <a:ext cx="8021414" cy="4364178"/>
          </a:xfrm>
        </p:spPr>
        <p:txBody>
          <a:bodyPr>
            <a:normAutofit/>
          </a:bodyPr>
          <a:lstStyle/>
          <a:p>
            <a:pPr marL="0" indent="0">
              <a:buNone/>
            </a:pPr>
            <a:r>
              <a:rPr lang="en-GB" dirty="0">
                <a:solidFill>
                  <a:schemeClr val="bg1"/>
                </a:solidFill>
                <a:ea typeface="Times New Roman" panose="02020603050405020304" pitchFamily="18" charset="0"/>
                <a:cs typeface="Arial" panose="020B0604020202020204" pitchFamily="34" charset="0"/>
              </a:rPr>
              <a:t>P.E. kit to be worn on the day that your child has PE for the day.</a:t>
            </a:r>
          </a:p>
          <a:p>
            <a:pPr marL="0" indent="0">
              <a:buNone/>
            </a:pPr>
            <a:endParaRPr lang="en-GB" dirty="0">
              <a:solidFill>
                <a:schemeClr val="bg1"/>
              </a:solidFill>
              <a:ea typeface="Times New Roman" panose="02020603050405020304" pitchFamily="18" charset="0"/>
              <a:cs typeface="Arial" panose="020B0604020202020204" pitchFamily="34" charset="0"/>
            </a:endParaRPr>
          </a:p>
          <a:p>
            <a:r>
              <a:rPr lang="en-GB" sz="2800" dirty="0">
                <a:solidFill>
                  <a:schemeClr val="bg1"/>
                </a:solidFill>
              </a:rPr>
              <a:t>black joggers/shorts</a:t>
            </a:r>
          </a:p>
          <a:p>
            <a:r>
              <a:rPr lang="en-GB" sz="2800" dirty="0">
                <a:solidFill>
                  <a:schemeClr val="bg1"/>
                </a:solidFill>
              </a:rPr>
              <a:t>white t-shirts</a:t>
            </a:r>
          </a:p>
          <a:p>
            <a:r>
              <a:rPr lang="en-GB" sz="2800" dirty="0">
                <a:solidFill>
                  <a:schemeClr val="bg1"/>
                </a:solidFill>
              </a:rPr>
              <a:t>sports trainers (white or black)</a:t>
            </a:r>
          </a:p>
          <a:p>
            <a:pPr marL="0" indent="0">
              <a:buNone/>
            </a:pPr>
            <a:endParaRPr lang="en-GB" dirty="0">
              <a:solidFill>
                <a:schemeClr val="bg1"/>
              </a:solidFill>
              <a:ea typeface="Times New Roman" panose="02020603050405020304" pitchFamily="18" charset="0"/>
              <a:cs typeface="Arial" panose="020B0604020202020204" pitchFamily="34" charset="0"/>
            </a:endParaRPr>
          </a:p>
          <a:p>
            <a:pPr marL="0" indent="0">
              <a:buNone/>
            </a:pPr>
            <a:r>
              <a:rPr lang="en-GB" dirty="0">
                <a:solidFill>
                  <a:schemeClr val="bg1"/>
                </a:solidFill>
                <a:ea typeface="Times New Roman" panose="02020603050405020304" pitchFamily="18" charset="0"/>
                <a:cs typeface="Arial" panose="020B0604020202020204" pitchFamily="34" charset="0"/>
              </a:rPr>
              <a:t>Please make sure that your child is dressed appropriately for the weather on the day of their PE.</a:t>
            </a:r>
          </a:p>
          <a:p>
            <a:pPr marL="0" indent="0">
              <a:buNone/>
            </a:pPr>
            <a:endParaRPr lang="en-GB" sz="2800" dirty="0"/>
          </a:p>
          <a:p>
            <a:endParaRPr lang="en-GB" sz="2800" dirty="0"/>
          </a:p>
        </p:txBody>
      </p:sp>
      <p:pic>
        <p:nvPicPr>
          <p:cNvPr id="26" name="Picture 25">
            <a:extLst>
              <a:ext uri="{FF2B5EF4-FFF2-40B4-BE49-F238E27FC236}">
                <a16:creationId xmlns:a16="http://schemas.microsoft.com/office/drawing/2014/main" id="{7014A6ED-85BD-C349-8486-28CE53237F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1913157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F87B2-74B6-4B2F-AB1A-056A2D02220A}"/>
              </a:ext>
            </a:extLst>
          </p:cNvPr>
          <p:cNvSpPr>
            <a:spLocks noGrp="1"/>
          </p:cNvSpPr>
          <p:nvPr>
            <p:ph type="title"/>
          </p:nvPr>
        </p:nvSpPr>
        <p:spPr>
          <a:xfrm>
            <a:off x="138545" y="769853"/>
            <a:ext cx="9613861" cy="1080938"/>
          </a:xfrm>
        </p:spPr>
        <p:txBody>
          <a:bodyPr/>
          <a:lstStyle/>
          <a:p>
            <a:r>
              <a:rPr lang="en-US" dirty="0"/>
              <a:t>Pupil Premium Offer 2024-2025</a:t>
            </a:r>
            <a:endParaRPr lang="en-GB" dirty="0"/>
          </a:p>
        </p:txBody>
      </p:sp>
      <p:sp>
        <p:nvSpPr>
          <p:cNvPr id="3" name="Content Placeholder 2">
            <a:extLst>
              <a:ext uri="{FF2B5EF4-FFF2-40B4-BE49-F238E27FC236}">
                <a16:creationId xmlns:a16="http://schemas.microsoft.com/office/drawing/2014/main" id="{5AD049DA-13E9-4B4F-9C2D-527170B58F4F}"/>
              </a:ext>
            </a:extLst>
          </p:cNvPr>
          <p:cNvSpPr>
            <a:spLocks noGrp="1"/>
          </p:cNvSpPr>
          <p:nvPr>
            <p:ph idx="1"/>
          </p:nvPr>
        </p:nvSpPr>
        <p:spPr>
          <a:xfrm>
            <a:off x="-29265" y="2023317"/>
            <a:ext cx="6087325" cy="4685053"/>
          </a:xfrm>
        </p:spPr>
        <p:txBody>
          <a:bodyPr>
            <a:normAutofit lnSpcReduction="10000"/>
          </a:bodyPr>
          <a:lstStyle/>
          <a:p>
            <a:pPr fontAlgn="base"/>
            <a:r>
              <a:rPr lang="en-GB" sz="1800" dirty="0"/>
              <a:t>As a school, we want all children to be successful, empowered to learn and happy and excited to come to school.  We feel strongly that school should be a place of opportunities and recognise that we can make a significant difference if we individually target the needs of children. To achieve this, we have adapted the pupil premium offer to ensure it is more personalised to provide individual support to each child. </a:t>
            </a:r>
          </a:p>
          <a:p>
            <a:pPr marL="0" indent="0" fontAlgn="base">
              <a:buNone/>
            </a:pPr>
            <a:endParaRPr lang="en-GB" sz="1800" dirty="0"/>
          </a:p>
          <a:p>
            <a:pPr fontAlgn="base"/>
            <a:r>
              <a:rPr lang="en-GB" sz="1800" dirty="0"/>
              <a:t>Next year, each class will have a TA during the morning sessions to support the children in their class.  In the afternoon, we plan to use these TAs to run sessions to target the needs of any child that needs support.</a:t>
            </a:r>
          </a:p>
          <a:p>
            <a:pPr fontAlgn="base"/>
            <a:endParaRPr lang="en-GB" sz="1800" dirty="0"/>
          </a:p>
          <a:p>
            <a:pPr fontAlgn="base"/>
            <a:r>
              <a:rPr lang="en-GB" sz="1800" dirty="0"/>
              <a:t>Should you feel that you could be eligible for free school meals then please contact the office</a:t>
            </a:r>
          </a:p>
        </p:txBody>
      </p:sp>
      <p:pic>
        <p:nvPicPr>
          <p:cNvPr id="4" name="Picture 3">
            <a:extLst>
              <a:ext uri="{FF2B5EF4-FFF2-40B4-BE49-F238E27FC236}">
                <a16:creationId xmlns:a16="http://schemas.microsoft.com/office/drawing/2014/main" id="{46CFFA37-BF5F-4073-9450-DC5FD8BBE5DE}"/>
              </a:ext>
            </a:extLst>
          </p:cNvPr>
          <p:cNvPicPr>
            <a:picLocks noChangeAspect="1"/>
          </p:cNvPicPr>
          <p:nvPr/>
        </p:nvPicPr>
        <p:blipFill>
          <a:blip r:embed="rId3"/>
          <a:stretch>
            <a:fillRect/>
          </a:stretch>
        </p:blipFill>
        <p:spPr>
          <a:xfrm>
            <a:off x="6096000" y="1533698"/>
            <a:ext cx="5957455" cy="5195454"/>
          </a:xfrm>
          <a:prstGeom prst="rect">
            <a:avLst/>
          </a:prstGeom>
        </p:spPr>
      </p:pic>
    </p:spTree>
    <p:extLst>
      <p:ext uri="{BB962C8B-B14F-4D97-AF65-F5344CB8AC3E}">
        <p14:creationId xmlns:p14="http://schemas.microsoft.com/office/powerpoint/2010/main" val="1196691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D1E178-87F0-438E-8DEA-8358C509A837}"/>
              </a:ext>
            </a:extLst>
          </p:cNvPr>
          <p:cNvSpPr>
            <a:spLocks noGrp="1"/>
          </p:cNvSpPr>
          <p:nvPr>
            <p:ph type="title"/>
          </p:nvPr>
        </p:nvSpPr>
        <p:spPr/>
        <p:txBody>
          <a:bodyPr/>
          <a:lstStyle/>
          <a:p>
            <a:r>
              <a:rPr lang="en-GB" dirty="0"/>
              <a:t>Our school day</a:t>
            </a:r>
          </a:p>
        </p:txBody>
      </p:sp>
      <p:sp>
        <p:nvSpPr>
          <p:cNvPr id="3" name="Content Placeholder 2">
            <a:extLst>
              <a:ext uri="{FF2B5EF4-FFF2-40B4-BE49-F238E27FC236}">
                <a16:creationId xmlns:a16="http://schemas.microsoft.com/office/drawing/2014/main" id="{0D2565F1-3541-4E01-8599-33C780651D55}"/>
              </a:ext>
            </a:extLst>
          </p:cNvPr>
          <p:cNvSpPr>
            <a:spLocks noGrp="1"/>
          </p:cNvSpPr>
          <p:nvPr>
            <p:ph sz="half" idx="1"/>
          </p:nvPr>
        </p:nvSpPr>
        <p:spPr>
          <a:xfrm>
            <a:off x="680321" y="2928670"/>
            <a:ext cx="3266529" cy="3345470"/>
          </a:xfrm>
        </p:spPr>
        <p:txBody>
          <a:bodyPr>
            <a:normAutofit/>
          </a:bodyPr>
          <a:lstStyle/>
          <a:p>
            <a:pPr marL="0" indent="0">
              <a:buNone/>
            </a:pPr>
            <a:r>
              <a:rPr lang="en-GB" dirty="0">
                <a:solidFill>
                  <a:schemeClr val="bg1"/>
                </a:solidFill>
              </a:rPr>
              <a:t>8:40am Meet and Greet</a:t>
            </a:r>
          </a:p>
          <a:p>
            <a:pPr marL="0" indent="0">
              <a:buNone/>
            </a:pPr>
            <a:r>
              <a:rPr lang="en-GB" dirty="0">
                <a:solidFill>
                  <a:schemeClr val="bg1"/>
                </a:solidFill>
              </a:rPr>
              <a:t>8:45am Register and morning work</a:t>
            </a:r>
          </a:p>
          <a:p>
            <a:pPr marL="0" indent="0">
              <a:buNone/>
            </a:pPr>
            <a:r>
              <a:rPr lang="en-GB" dirty="0">
                <a:solidFill>
                  <a:schemeClr val="bg1"/>
                </a:solidFill>
              </a:rPr>
              <a:t>10:10am Break</a:t>
            </a:r>
          </a:p>
          <a:p>
            <a:pPr marL="0" indent="0">
              <a:buNone/>
            </a:pPr>
            <a:r>
              <a:rPr lang="en-GB" dirty="0">
                <a:solidFill>
                  <a:schemeClr val="bg1"/>
                </a:solidFill>
              </a:rPr>
              <a:t>11:45am Lunch time</a:t>
            </a:r>
          </a:p>
          <a:p>
            <a:pPr marL="0" indent="0">
              <a:buNone/>
            </a:pPr>
            <a:r>
              <a:rPr lang="en-GB" dirty="0">
                <a:solidFill>
                  <a:schemeClr val="bg1"/>
                </a:solidFill>
              </a:rPr>
              <a:t>15:15pm Home time</a:t>
            </a:r>
          </a:p>
          <a:p>
            <a:pPr marL="0" indent="0">
              <a:buNone/>
            </a:pPr>
            <a:endParaRPr lang="en-US" dirty="0"/>
          </a:p>
          <a:p>
            <a:pPr marL="0" indent="0">
              <a:buNone/>
            </a:pPr>
            <a:endParaRPr lang="en-GB" dirty="0"/>
          </a:p>
        </p:txBody>
      </p:sp>
      <p:sp>
        <p:nvSpPr>
          <p:cNvPr id="5" name="Content Placeholder 4">
            <a:extLst>
              <a:ext uri="{FF2B5EF4-FFF2-40B4-BE49-F238E27FC236}">
                <a16:creationId xmlns:a16="http://schemas.microsoft.com/office/drawing/2014/main" id="{01CB438A-7139-4CEC-9BFF-48E7F081F3E8}"/>
              </a:ext>
            </a:extLst>
          </p:cNvPr>
          <p:cNvSpPr>
            <a:spLocks noGrp="1"/>
          </p:cNvSpPr>
          <p:nvPr>
            <p:ph sz="half" idx="2"/>
          </p:nvPr>
        </p:nvSpPr>
        <p:spPr>
          <a:xfrm>
            <a:off x="5113176" y="2336873"/>
            <a:ext cx="6398503" cy="3599316"/>
          </a:xfrm>
        </p:spPr>
        <p:txBody>
          <a:bodyPr>
            <a:normAutofit/>
          </a:bodyPr>
          <a:lstStyle/>
          <a:p>
            <a:pPr marL="0" indent="0">
              <a:buNone/>
            </a:pPr>
            <a:r>
              <a:rPr lang="en-US" b="1" dirty="0">
                <a:solidFill>
                  <a:schemeClr val="bg1"/>
                </a:solidFill>
              </a:rPr>
              <a:t>Daily timetable</a:t>
            </a:r>
          </a:p>
          <a:p>
            <a:pPr marL="0" indent="0">
              <a:buNone/>
            </a:pPr>
            <a:endParaRPr lang="en-US" b="1" dirty="0">
              <a:solidFill>
                <a:schemeClr val="bg1"/>
              </a:solidFill>
            </a:endParaRPr>
          </a:p>
          <a:p>
            <a:r>
              <a:rPr lang="en-US" dirty="0">
                <a:solidFill>
                  <a:schemeClr val="bg1"/>
                </a:solidFill>
              </a:rPr>
              <a:t>One hour Mathematics</a:t>
            </a:r>
          </a:p>
          <a:p>
            <a:r>
              <a:rPr lang="en-US" dirty="0">
                <a:solidFill>
                  <a:schemeClr val="bg1"/>
                </a:solidFill>
              </a:rPr>
              <a:t>Fifteen minutes of mastery of number</a:t>
            </a:r>
          </a:p>
          <a:p>
            <a:r>
              <a:rPr lang="en-US" dirty="0">
                <a:solidFill>
                  <a:schemeClr val="bg1"/>
                </a:solidFill>
              </a:rPr>
              <a:t>One hour English</a:t>
            </a:r>
          </a:p>
          <a:p>
            <a:r>
              <a:rPr lang="en-US" dirty="0">
                <a:solidFill>
                  <a:schemeClr val="bg1"/>
                </a:solidFill>
              </a:rPr>
              <a:t>Thirty minutes reading</a:t>
            </a:r>
          </a:p>
          <a:p>
            <a:r>
              <a:rPr lang="en-US" dirty="0">
                <a:solidFill>
                  <a:schemeClr val="bg1"/>
                </a:solidFill>
              </a:rPr>
              <a:t>Twenty minutes spelling three times a week</a:t>
            </a:r>
          </a:p>
          <a:p>
            <a:endParaRPr lang="en-GB" dirty="0"/>
          </a:p>
        </p:txBody>
      </p:sp>
      <p:pic>
        <p:nvPicPr>
          <p:cNvPr id="4" name="Picture 3">
            <a:extLst>
              <a:ext uri="{FF2B5EF4-FFF2-40B4-BE49-F238E27FC236}">
                <a16:creationId xmlns:a16="http://schemas.microsoft.com/office/drawing/2014/main" id="{2C4E2DBC-C28D-400C-8F32-BE58A2D357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3440792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Reading</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674354" y="2337439"/>
            <a:ext cx="10348923" cy="4142950"/>
          </a:xfrm>
        </p:spPr>
        <p:txBody>
          <a:bodyPr>
            <a:normAutofit/>
          </a:bodyPr>
          <a:lstStyle/>
          <a:p>
            <a:r>
              <a:rPr lang="en-GB" sz="2800" dirty="0">
                <a:solidFill>
                  <a:schemeClr val="bg1"/>
                </a:solidFill>
              </a:rPr>
              <a:t>Daily whole class reading following our reading journey </a:t>
            </a:r>
          </a:p>
          <a:p>
            <a:r>
              <a:rPr lang="en-GB" sz="2800" dirty="0">
                <a:solidFill>
                  <a:schemeClr val="bg1"/>
                </a:solidFill>
              </a:rPr>
              <a:t>Please read </a:t>
            </a:r>
            <a:r>
              <a:rPr lang="en-GB" sz="2800" u="sng" dirty="0">
                <a:solidFill>
                  <a:schemeClr val="bg1"/>
                </a:solidFill>
              </a:rPr>
              <a:t>every day</a:t>
            </a:r>
            <a:r>
              <a:rPr lang="en-GB" sz="2800" dirty="0">
                <a:solidFill>
                  <a:schemeClr val="bg1"/>
                </a:solidFill>
              </a:rPr>
              <a:t> with your child, two reading books are given each week</a:t>
            </a:r>
          </a:p>
          <a:p>
            <a:r>
              <a:rPr lang="en-GB" sz="2800" dirty="0">
                <a:solidFill>
                  <a:schemeClr val="bg1"/>
                </a:solidFill>
              </a:rPr>
              <a:t>Ask questions to check their understanding</a:t>
            </a:r>
          </a:p>
          <a:p>
            <a:r>
              <a:rPr lang="en-GB" sz="2800" dirty="0">
                <a:solidFill>
                  <a:schemeClr val="bg1"/>
                </a:solidFill>
              </a:rPr>
              <a:t>Children are expected to read aloud</a:t>
            </a:r>
          </a:p>
          <a:p>
            <a:pPr marL="0" indent="0">
              <a:buNone/>
            </a:pPr>
            <a:r>
              <a:rPr lang="en-GB" sz="2800" dirty="0">
                <a:solidFill>
                  <a:schemeClr val="bg1"/>
                </a:solidFill>
              </a:rPr>
              <a:t>with fluency, pace and expression</a:t>
            </a:r>
          </a:p>
          <a:p>
            <a:pPr marL="0" indent="0">
              <a:buNone/>
            </a:pPr>
            <a:endParaRPr lang="en-GB" sz="2800" dirty="0">
              <a:solidFill>
                <a:schemeClr val="bg1"/>
              </a:solidFill>
            </a:endParaRPr>
          </a:p>
          <a:p>
            <a:pPr marL="0" indent="0">
              <a:buNone/>
            </a:pPr>
            <a:endParaRPr lang="en-GB" sz="2800" dirty="0"/>
          </a:p>
          <a:p>
            <a:pPr marL="0" indent="0">
              <a:buNone/>
            </a:pPr>
            <a:endParaRPr lang="en-GB" dirty="0"/>
          </a:p>
        </p:txBody>
      </p:sp>
      <p:sp>
        <p:nvSpPr>
          <p:cNvPr id="3" name="AutoShape 2" descr="Image result for reading egg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 name="Picture 2" descr="Image preview">
            <a:extLst>
              <a:ext uri="{FF2B5EF4-FFF2-40B4-BE49-F238E27FC236}">
                <a16:creationId xmlns:a16="http://schemas.microsoft.com/office/drawing/2014/main" id="{0BA00FD0-746E-45C6-A387-0D95E51A1CE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3598" b="24724"/>
          <a:stretch/>
        </p:blipFill>
        <p:spPr bwMode="auto">
          <a:xfrm>
            <a:off x="6988629" y="4408914"/>
            <a:ext cx="4876800" cy="23793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80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49778-C94D-43CC-98B2-3E7B067D7A93}"/>
              </a:ext>
            </a:extLst>
          </p:cNvPr>
          <p:cNvSpPr>
            <a:spLocks noGrp="1"/>
          </p:cNvSpPr>
          <p:nvPr>
            <p:ph type="title"/>
          </p:nvPr>
        </p:nvSpPr>
        <p:spPr/>
        <p:txBody>
          <a:bodyPr/>
          <a:lstStyle/>
          <a:p>
            <a:r>
              <a:rPr lang="en-US" dirty="0"/>
              <a:t>Keep reading with the library challenge!</a:t>
            </a:r>
            <a:endParaRPr lang="en-GB" dirty="0"/>
          </a:p>
        </p:txBody>
      </p:sp>
      <p:pic>
        <p:nvPicPr>
          <p:cNvPr id="4" name="Content Placeholder 3">
            <a:extLst>
              <a:ext uri="{FF2B5EF4-FFF2-40B4-BE49-F238E27FC236}">
                <a16:creationId xmlns:a16="http://schemas.microsoft.com/office/drawing/2014/main" id="{59BC38D6-53A3-4AF2-8224-CC4E6B5ECE83}"/>
              </a:ext>
            </a:extLst>
          </p:cNvPr>
          <p:cNvPicPr>
            <a:picLocks noGrp="1" noChangeAspect="1"/>
          </p:cNvPicPr>
          <p:nvPr>
            <p:ph idx="1"/>
          </p:nvPr>
        </p:nvPicPr>
        <p:blipFill>
          <a:blip r:embed="rId3"/>
          <a:stretch>
            <a:fillRect/>
          </a:stretch>
        </p:blipFill>
        <p:spPr>
          <a:xfrm>
            <a:off x="2158765" y="2336800"/>
            <a:ext cx="6658446" cy="3598863"/>
          </a:xfrm>
          <a:prstGeom prst="rect">
            <a:avLst/>
          </a:prstGeom>
        </p:spPr>
      </p:pic>
      <p:sp>
        <p:nvSpPr>
          <p:cNvPr id="5" name="TextBox 4">
            <a:extLst>
              <a:ext uri="{FF2B5EF4-FFF2-40B4-BE49-F238E27FC236}">
                <a16:creationId xmlns:a16="http://schemas.microsoft.com/office/drawing/2014/main" id="{6E3BDB8C-E9C2-45F7-805E-8C12E7DE669B}"/>
              </a:ext>
            </a:extLst>
          </p:cNvPr>
          <p:cNvSpPr txBox="1"/>
          <p:nvPr/>
        </p:nvSpPr>
        <p:spPr>
          <a:xfrm>
            <a:off x="895739" y="5935663"/>
            <a:ext cx="10133045" cy="523220"/>
          </a:xfrm>
          <a:prstGeom prst="rect">
            <a:avLst/>
          </a:prstGeom>
          <a:noFill/>
        </p:spPr>
        <p:txBody>
          <a:bodyPr wrap="square" rtlCol="0">
            <a:spAutoFit/>
          </a:bodyPr>
          <a:lstStyle/>
          <a:p>
            <a:pPr algn="ctr"/>
            <a:r>
              <a:rPr lang="en-US" sz="2800" dirty="0">
                <a:solidFill>
                  <a:schemeClr val="bg1"/>
                </a:solidFill>
              </a:rPr>
              <a:t>6</a:t>
            </a:r>
            <a:r>
              <a:rPr lang="en-US" sz="2800" baseline="30000" dirty="0">
                <a:solidFill>
                  <a:schemeClr val="bg1"/>
                </a:solidFill>
              </a:rPr>
              <a:t>th</a:t>
            </a:r>
            <a:r>
              <a:rPr lang="en-US" sz="2800" dirty="0">
                <a:solidFill>
                  <a:schemeClr val="bg1"/>
                </a:solidFill>
              </a:rPr>
              <a:t> July – 7</a:t>
            </a:r>
            <a:r>
              <a:rPr lang="en-US" sz="2800" baseline="30000" dirty="0">
                <a:solidFill>
                  <a:schemeClr val="bg1"/>
                </a:solidFill>
              </a:rPr>
              <a:t>th</a:t>
            </a:r>
            <a:r>
              <a:rPr lang="en-US" sz="2800" dirty="0">
                <a:solidFill>
                  <a:schemeClr val="bg1"/>
                </a:solidFill>
              </a:rPr>
              <a:t> September</a:t>
            </a:r>
            <a:endParaRPr lang="en-GB" sz="2800" dirty="0">
              <a:solidFill>
                <a:schemeClr val="bg1"/>
              </a:solidFill>
            </a:endParaRPr>
          </a:p>
        </p:txBody>
      </p:sp>
    </p:spTree>
    <p:extLst>
      <p:ext uri="{BB962C8B-B14F-4D97-AF65-F5344CB8AC3E}">
        <p14:creationId xmlns:p14="http://schemas.microsoft.com/office/powerpoint/2010/main" val="8924322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t>Writing</a:t>
            </a:r>
          </a:p>
        </p:txBody>
      </p:sp>
      <p:sp>
        <p:nvSpPr>
          <p:cNvPr id="11" name="Content Placeholder 10">
            <a:extLst>
              <a:ext uri="{FF2B5EF4-FFF2-40B4-BE49-F238E27FC236}">
                <a16:creationId xmlns:a16="http://schemas.microsoft.com/office/drawing/2014/main" id="{6412ABBA-02DF-4C16-8422-16906AF09283}"/>
              </a:ext>
            </a:extLst>
          </p:cNvPr>
          <p:cNvSpPr>
            <a:spLocks noGrp="1"/>
          </p:cNvSpPr>
          <p:nvPr>
            <p:ph sz="half" idx="1"/>
          </p:nvPr>
        </p:nvSpPr>
        <p:spPr>
          <a:xfrm>
            <a:off x="680320" y="2336873"/>
            <a:ext cx="4698358" cy="4110580"/>
          </a:xfrm>
        </p:spPr>
        <p:txBody>
          <a:bodyPr>
            <a:normAutofit fontScale="92500" lnSpcReduction="10000"/>
          </a:bodyPr>
          <a:lstStyle/>
          <a:p>
            <a:pPr marL="0" indent="0">
              <a:buNone/>
            </a:pPr>
            <a:r>
              <a:rPr lang="en-US" dirty="0">
                <a:solidFill>
                  <a:schemeClr val="bg1"/>
                </a:solidFill>
              </a:rPr>
              <a:t>Text types</a:t>
            </a:r>
          </a:p>
          <a:p>
            <a:endParaRPr lang="en-US" dirty="0">
              <a:solidFill>
                <a:schemeClr val="bg1"/>
              </a:solidFill>
            </a:endParaRPr>
          </a:p>
          <a:p>
            <a:r>
              <a:rPr lang="en-US" dirty="0">
                <a:solidFill>
                  <a:schemeClr val="bg1"/>
                </a:solidFill>
              </a:rPr>
              <a:t>Setting descriptions</a:t>
            </a:r>
          </a:p>
          <a:p>
            <a:r>
              <a:rPr lang="en-US" dirty="0">
                <a:solidFill>
                  <a:schemeClr val="bg1"/>
                </a:solidFill>
              </a:rPr>
              <a:t>Character descriptions</a:t>
            </a:r>
          </a:p>
          <a:p>
            <a:r>
              <a:rPr lang="en-US" dirty="0">
                <a:solidFill>
                  <a:schemeClr val="bg1"/>
                </a:solidFill>
              </a:rPr>
              <a:t>Story innovation</a:t>
            </a:r>
          </a:p>
          <a:p>
            <a:r>
              <a:rPr lang="en-US" dirty="0">
                <a:solidFill>
                  <a:schemeClr val="bg1"/>
                </a:solidFill>
              </a:rPr>
              <a:t>Recounts-Diary</a:t>
            </a:r>
          </a:p>
          <a:p>
            <a:r>
              <a:rPr lang="en-US" dirty="0">
                <a:solidFill>
                  <a:schemeClr val="bg1"/>
                </a:solidFill>
              </a:rPr>
              <a:t>Letter</a:t>
            </a:r>
          </a:p>
          <a:p>
            <a:r>
              <a:rPr lang="en-US" dirty="0">
                <a:solidFill>
                  <a:schemeClr val="bg1"/>
                </a:solidFill>
              </a:rPr>
              <a:t>Instructions</a:t>
            </a:r>
          </a:p>
          <a:p>
            <a:r>
              <a:rPr lang="en-US" dirty="0">
                <a:solidFill>
                  <a:schemeClr val="bg1"/>
                </a:solidFill>
              </a:rPr>
              <a:t>Non-chronological reports</a:t>
            </a:r>
          </a:p>
          <a:p>
            <a:r>
              <a:rPr lang="en-US" dirty="0">
                <a:solidFill>
                  <a:schemeClr val="bg1"/>
                </a:solidFill>
              </a:rPr>
              <a:t>Action scenes</a:t>
            </a:r>
          </a:p>
        </p:txBody>
      </p:sp>
      <p:sp>
        <p:nvSpPr>
          <p:cNvPr id="12" name="Content Placeholder 11">
            <a:extLst>
              <a:ext uri="{FF2B5EF4-FFF2-40B4-BE49-F238E27FC236}">
                <a16:creationId xmlns:a16="http://schemas.microsoft.com/office/drawing/2014/main" id="{4170AA1A-3BED-4318-ABC9-8688598ABAEB}"/>
              </a:ext>
            </a:extLst>
          </p:cNvPr>
          <p:cNvSpPr>
            <a:spLocks noGrp="1"/>
          </p:cNvSpPr>
          <p:nvPr>
            <p:ph sz="half" idx="2"/>
          </p:nvPr>
        </p:nvSpPr>
        <p:spPr>
          <a:xfrm>
            <a:off x="7594579" y="2252898"/>
            <a:ext cx="4700058" cy="4605102"/>
          </a:xfrm>
        </p:spPr>
        <p:txBody>
          <a:bodyPr>
            <a:normAutofit fontScale="92500" lnSpcReduction="10000"/>
          </a:bodyPr>
          <a:lstStyle/>
          <a:p>
            <a:pPr marL="0" indent="0">
              <a:buNone/>
            </a:pPr>
            <a:r>
              <a:rPr lang="en-US" dirty="0">
                <a:solidFill>
                  <a:schemeClr val="bg1"/>
                </a:solidFill>
              </a:rPr>
              <a:t>Key skills</a:t>
            </a: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US" dirty="0">
              <a:solidFill>
                <a:schemeClr val="bg1"/>
              </a:solidFill>
            </a:endParaRPr>
          </a:p>
          <a:p>
            <a:pPr marL="0" indent="0">
              <a:buNone/>
            </a:pPr>
            <a:endParaRPr lang="en-US" dirty="0">
              <a:solidFill>
                <a:schemeClr val="bg1"/>
              </a:solidFill>
            </a:endParaRPr>
          </a:p>
          <a:p>
            <a:r>
              <a:rPr lang="en-US" dirty="0">
                <a:solidFill>
                  <a:schemeClr val="bg1"/>
                </a:solidFill>
              </a:rPr>
              <a:t>Sentence punctuation </a:t>
            </a:r>
          </a:p>
          <a:p>
            <a:pPr marL="0" indent="0">
              <a:buNone/>
            </a:pPr>
            <a:r>
              <a:rPr lang="en-US" dirty="0">
                <a:solidFill>
                  <a:schemeClr val="bg1"/>
                </a:solidFill>
              </a:rPr>
              <a:t>   . ! , ? </a:t>
            </a:r>
          </a:p>
          <a:p>
            <a:r>
              <a:rPr lang="en-US" dirty="0">
                <a:solidFill>
                  <a:schemeClr val="bg1"/>
                </a:solidFill>
              </a:rPr>
              <a:t>Grammar- Nouns, Adjectives, Verbs and Adverbs.</a:t>
            </a:r>
          </a:p>
          <a:p>
            <a:r>
              <a:rPr lang="en-US" dirty="0">
                <a:solidFill>
                  <a:schemeClr val="bg1"/>
                </a:solidFill>
              </a:rPr>
              <a:t>Conjunctions</a:t>
            </a:r>
          </a:p>
          <a:p>
            <a:r>
              <a:rPr lang="en-US" dirty="0">
                <a:solidFill>
                  <a:schemeClr val="bg1"/>
                </a:solidFill>
              </a:rPr>
              <a:t>Sequencing and </a:t>
            </a:r>
            <a:r>
              <a:rPr lang="en-US" dirty="0" err="1">
                <a:solidFill>
                  <a:schemeClr val="bg1"/>
                </a:solidFill>
              </a:rPr>
              <a:t>organisation</a:t>
            </a:r>
            <a:endParaRPr lang="en-US" dirty="0">
              <a:solidFill>
                <a:schemeClr val="bg1"/>
              </a:solidFill>
            </a:endParaRPr>
          </a:p>
          <a:p>
            <a:pPr marL="0" indent="0">
              <a:buNone/>
            </a:pPr>
            <a:endParaRPr lang="en-US" dirty="0"/>
          </a:p>
          <a:p>
            <a:endParaRPr lang="en-GB"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4243" y="644838"/>
            <a:ext cx="1251799" cy="1254174"/>
          </a:xfrm>
          <a:prstGeom prst="rect">
            <a:avLst/>
          </a:prstGeom>
        </p:spPr>
      </p:pic>
      <p:pic>
        <p:nvPicPr>
          <p:cNvPr id="3074" name="Picture 2" descr="Image preview">
            <a:extLst>
              <a:ext uri="{FF2B5EF4-FFF2-40B4-BE49-F238E27FC236}">
                <a16:creationId xmlns:a16="http://schemas.microsoft.com/office/drawing/2014/main" id="{4B58509B-0A76-4995-BF94-F05ABDCD1FC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868" b="23431"/>
          <a:stretch/>
        </p:blipFill>
        <p:spPr bwMode="auto">
          <a:xfrm rot="5400000">
            <a:off x="3255252" y="2386237"/>
            <a:ext cx="5578260" cy="306929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70F68028-B7FA-481C-AA49-DACFC1546DAB}"/>
              </a:ext>
            </a:extLst>
          </p:cNvPr>
          <p:cNvPicPr>
            <a:picLocks noChangeAspect="1"/>
          </p:cNvPicPr>
          <p:nvPr/>
        </p:nvPicPr>
        <p:blipFill rotWithShape="1">
          <a:blip r:embed="rId5"/>
          <a:srcRect l="15914" t="9191" r="14779" b="70892"/>
          <a:stretch/>
        </p:blipFill>
        <p:spPr>
          <a:xfrm>
            <a:off x="7859480" y="2868427"/>
            <a:ext cx="2964030" cy="1121146"/>
          </a:xfrm>
          <a:prstGeom prst="rect">
            <a:avLst/>
          </a:prstGeom>
        </p:spPr>
      </p:pic>
    </p:spTree>
    <p:extLst>
      <p:ext uri="{BB962C8B-B14F-4D97-AF65-F5344CB8AC3E}">
        <p14:creationId xmlns:p14="http://schemas.microsoft.com/office/powerpoint/2010/main" val="814263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S</a:t>
            </a:r>
            <a:r>
              <a:rPr lang="en-GB" b="1" dirty="0" err="1"/>
              <a:t>pelling</a:t>
            </a:r>
            <a:r>
              <a:rPr lang="en-GB" b="1" dirty="0"/>
              <a:t> Lessons</a:t>
            </a:r>
          </a:p>
        </p:txBody>
      </p:sp>
      <p:sp>
        <p:nvSpPr>
          <p:cNvPr id="3" name="Content Placeholder 2"/>
          <p:cNvSpPr>
            <a:spLocks noGrp="1"/>
          </p:cNvSpPr>
          <p:nvPr>
            <p:ph idx="1"/>
          </p:nvPr>
        </p:nvSpPr>
        <p:spPr>
          <a:xfrm>
            <a:off x="597193" y="2277496"/>
            <a:ext cx="9613861" cy="3599316"/>
          </a:xfrm>
        </p:spPr>
        <p:txBody>
          <a:bodyPr/>
          <a:lstStyle/>
          <a:p>
            <a:endParaRPr lang="en-GB" dirty="0"/>
          </a:p>
          <a:p>
            <a:pPr marL="0" indent="0">
              <a:buNone/>
            </a:pPr>
            <a:endParaRPr lang="en-GB" dirty="0"/>
          </a:p>
          <a:p>
            <a:endParaRPr lang="en-GB" dirty="0"/>
          </a:p>
          <a:p>
            <a:pPr marL="0" indent="0">
              <a:buNone/>
            </a:pPr>
            <a:endParaRPr lang="en-GB" dirty="0"/>
          </a:p>
        </p:txBody>
      </p:sp>
      <p:sp>
        <p:nvSpPr>
          <p:cNvPr id="4" name="Content Placeholder 2"/>
          <p:cNvSpPr txBox="1">
            <a:spLocks/>
          </p:cNvSpPr>
          <p:nvPr/>
        </p:nvSpPr>
        <p:spPr>
          <a:xfrm>
            <a:off x="387465" y="2077425"/>
            <a:ext cx="10923850" cy="40421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endParaRPr lang="en-GB" sz="2800" u="sng" dirty="0">
              <a:solidFill>
                <a:schemeClr val="bg1"/>
              </a:solidFill>
            </a:endParaRPr>
          </a:p>
          <a:p>
            <a:r>
              <a:rPr lang="en-GB" sz="2800" dirty="0">
                <a:solidFill>
                  <a:schemeClr val="bg1"/>
                </a:solidFill>
              </a:rPr>
              <a:t>Children will continue to develop their phonological awareness through three weekly spelling lessons.</a:t>
            </a:r>
          </a:p>
          <a:p>
            <a:r>
              <a:rPr lang="en-GB" sz="2800" dirty="0">
                <a:solidFill>
                  <a:schemeClr val="bg1"/>
                </a:solidFill>
              </a:rPr>
              <a:t>Revising Phase 3, 4 and 5 including the alternative spellings and  split digraphs.</a:t>
            </a:r>
          </a:p>
          <a:p>
            <a:r>
              <a:rPr lang="en-GB" sz="2800" dirty="0">
                <a:solidFill>
                  <a:schemeClr val="bg1"/>
                </a:solidFill>
              </a:rPr>
              <a:t>Introducing Phase 6 – suffixes, plurals, homophones.</a:t>
            </a:r>
          </a:p>
          <a:p>
            <a:r>
              <a:rPr lang="en-GB" sz="2800" dirty="0">
                <a:solidFill>
                  <a:schemeClr val="bg1"/>
                </a:solidFill>
              </a:rPr>
              <a:t>Common exception words (“tricky” words) e.g. would, improve, many, wild.</a:t>
            </a:r>
          </a:p>
          <a:p>
            <a:r>
              <a:rPr lang="en-US" sz="2800" dirty="0">
                <a:solidFill>
                  <a:schemeClr val="bg1"/>
                </a:solidFill>
              </a:rPr>
              <a:t>Target spellings as part of English lessons.</a:t>
            </a:r>
            <a:endParaRPr lang="en-GB" sz="2800" dirty="0">
              <a:solidFill>
                <a:schemeClr val="bg1"/>
              </a:solidFill>
            </a:endParaRPr>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84150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Handwriting</a:t>
            </a:r>
          </a:p>
        </p:txBody>
      </p:sp>
      <p:sp>
        <p:nvSpPr>
          <p:cNvPr id="3" name="Content Placeholder 2"/>
          <p:cNvSpPr>
            <a:spLocks noGrp="1"/>
          </p:cNvSpPr>
          <p:nvPr>
            <p:ph idx="1"/>
          </p:nvPr>
        </p:nvSpPr>
        <p:spPr>
          <a:xfrm>
            <a:off x="597193" y="2277496"/>
            <a:ext cx="9613861" cy="3599316"/>
          </a:xfrm>
        </p:spPr>
        <p:txBody>
          <a:bodyPr/>
          <a:lstStyle/>
          <a:p>
            <a:endParaRPr lang="en-GB" dirty="0"/>
          </a:p>
          <a:p>
            <a:pPr marL="0" indent="0">
              <a:buNone/>
            </a:pPr>
            <a:endParaRPr lang="en-GB" dirty="0"/>
          </a:p>
          <a:p>
            <a:endParaRPr lang="en-GB" dirty="0"/>
          </a:p>
          <a:p>
            <a:pPr marL="0" indent="0">
              <a:buNone/>
            </a:pPr>
            <a:endParaRPr lang="en-GB" dirty="0"/>
          </a:p>
        </p:txBody>
      </p:sp>
      <p:sp>
        <p:nvSpPr>
          <p:cNvPr id="4" name="Content Placeholder 2"/>
          <p:cNvSpPr txBox="1">
            <a:spLocks/>
          </p:cNvSpPr>
          <p:nvPr/>
        </p:nvSpPr>
        <p:spPr>
          <a:xfrm>
            <a:off x="101414" y="2056076"/>
            <a:ext cx="5668016" cy="480192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a:lstStyle>
          <a:p>
            <a:pPr marL="0" indent="0">
              <a:buFont typeface="Arial" panose="020B0604020202020204" pitchFamily="34" charset="0"/>
              <a:buNone/>
            </a:pPr>
            <a:r>
              <a:rPr lang="en-GB" sz="2800" u="sng" dirty="0">
                <a:solidFill>
                  <a:schemeClr val="bg1"/>
                </a:solidFill>
              </a:rPr>
              <a:t>Focus</a:t>
            </a:r>
          </a:p>
          <a:p>
            <a:r>
              <a:rPr lang="en-GB" sz="2800" dirty="0">
                <a:solidFill>
                  <a:schemeClr val="bg1"/>
                </a:solidFill>
              </a:rPr>
              <a:t>Continue to develop continuous cursive handwriting</a:t>
            </a:r>
          </a:p>
          <a:p>
            <a:r>
              <a:rPr lang="en-GB" sz="2800" dirty="0">
                <a:solidFill>
                  <a:schemeClr val="bg1"/>
                </a:solidFill>
              </a:rPr>
              <a:t>Focus on lowercase and capital letters</a:t>
            </a:r>
          </a:p>
          <a:p>
            <a:r>
              <a:rPr lang="en-GB" sz="2800" dirty="0">
                <a:solidFill>
                  <a:schemeClr val="bg1"/>
                </a:solidFill>
              </a:rPr>
              <a:t>Show clear ascenders and descenders</a:t>
            </a:r>
          </a:p>
          <a:p>
            <a:r>
              <a:rPr lang="en-GB" sz="2800" dirty="0">
                <a:solidFill>
                  <a:schemeClr val="bg1"/>
                </a:solidFill>
              </a:rPr>
              <a:t>Introduce the different letter joins</a:t>
            </a:r>
          </a:p>
          <a:p>
            <a:r>
              <a:rPr lang="en-GB" sz="2800" dirty="0">
                <a:solidFill>
                  <a:schemeClr val="bg1"/>
                </a:solidFill>
              </a:rPr>
              <a:t>Encourage children to join when they are ready</a:t>
            </a:r>
          </a:p>
          <a:p>
            <a:endParaRPr lang="en-GB" sz="2800" dirty="0"/>
          </a:p>
        </p:txBody>
      </p:sp>
      <p:pic>
        <p:nvPicPr>
          <p:cNvPr id="5" name="Picture 4">
            <a:extLst>
              <a:ext uri="{FF2B5EF4-FFF2-40B4-BE49-F238E27FC236}">
                <a16:creationId xmlns:a16="http://schemas.microsoft.com/office/drawing/2014/main" id="{C829E35D-A531-BE4C-88A0-0B3143A100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7" name="Picture 6">
            <a:extLst>
              <a:ext uri="{FF2B5EF4-FFF2-40B4-BE49-F238E27FC236}">
                <a16:creationId xmlns:a16="http://schemas.microsoft.com/office/drawing/2014/main" id="{6616133A-794E-4731-BA1A-C50DDEA69F4D}"/>
              </a:ext>
            </a:extLst>
          </p:cNvPr>
          <p:cNvPicPr>
            <a:picLocks noChangeAspect="1"/>
          </p:cNvPicPr>
          <p:nvPr/>
        </p:nvPicPr>
        <p:blipFill rotWithShape="1">
          <a:blip r:embed="rId4"/>
          <a:srcRect l="51000" t="9206" b="35844"/>
          <a:stretch/>
        </p:blipFill>
        <p:spPr>
          <a:xfrm>
            <a:off x="6341420" y="2263320"/>
            <a:ext cx="5253387" cy="4387436"/>
          </a:xfrm>
          <a:prstGeom prst="rect">
            <a:avLst/>
          </a:prstGeom>
        </p:spPr>
      </p:pic>
      <p:pic>
        <p:nvPicPr>
          <p:cNvPr id="8" name="Picture 4" descr="Simple, flat pencil icon. Yellow pencil ...">
            <a:extLst>
              <a:ext uri="{FF2B5EF4-FFF2-40B4-BE49-F238E27FC236}">
                <a16:creationId xmlns:a16="http://schemas.microsoft.com/office/drawing/2014/main" id="{E7B97176-C406-465B-ADA1-CCE29A1F4E3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423" t="6128" r="5368" b="7132"/>
          <a:stretch/>
        </p:blipFill>
        <p:spPr bwMode="auto">
          <a:xfrm rot="5400000">
            <a:off x="8425190" y="293665"/>
            <a:ext cx="1868992" cy="1858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42735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
        <p:nvSpPr>
          <p:cNvPr id="5" name="Content Placeholder 2"/>
          <p:cNvSpPr>
            <a:spLocks noGrp="1"/>
          </p:cNvSpPr>
          <p:nvPr>
            <p:ph idx="1"/>
          </p:nvPr>
        </p:nvSpPr>
        <p:spPr>
          <a:xfrm>
            <a:off x="147703" y="2013604"/>
            <a:ext cx="9491609" cy="4844395"/>
          </a:xfrm>
        </p:spPr>
        <p:txBody>
          <a:bodyPr>
            <a:noAutofit/>
          </a:bodyPr>
          <a:lstStyle/>
          <a:p>
            <a:r>
              <a:rPr lang="en-GB" dirty="0">
                <a:solidFill>
                  <a:schemeClr val="bg1"/>
                </a:solidFill>
              </a:rPr>
              <a:t>Counting and number sequences to 100</a:t>
            </a:r>
          </a:p>
          <a:p>
            <a:r>
              <a:rPr lang="en-GB" dirty="0">
                <a:solidFill>
                  <a:schemeClr val="bg1"/>
                </a:solidFill>
              </a:rPr>
              <a:t>Place value of any 2-digit number</a:t>
            </a:r>
          </a:p>
          <a:p>
            <a:r>
              <a:rPr lang="en-GB" dirty="0">
                <a:solidFill>
                  <a:schemeClr val="bg1"/>
                </a:solidFill>
              </a:rPr>
              <a:t>+  -  x  ÷</a:t>
            </a:r>
          </a:p>
          <a:p>
            <a:r>
              <a:rPr lang="en-GB" dirty="0">
                <a:solidFill>
                  <a:schemeClr val="bg1"/>
                </a:solidFill>
              </a:rPr>
              <a:t>Times tables- 10, 5 and 2 times tables</a:t>
            </a:r>
          </a:p>
          <a:p>
            <a:r>
              <a:rPr lang="en-GB" dirty="0">
                <a:solidFill>
                  <a:schemeClr val="bg1"/>
                </a:solidFill>
              </a:rPr>
              <a:t>Fractions – ½, ¼, 1/3, ¾ </a:t>
            </a:r>
          </a:p>
          <a:p>
            <a:r>
              <a:rPr lang="en-GB" dirty="0">
                <a:solidFill>
                  <a:schemeClr val="bg1"/>
                </a:solidFill>
              </a:rPr>
              <a:t>Measuring length, height, mass, capacity, volume, time and temperature.</a:t>
            </a:r>
          </a:p>
          <a:p>
            <a:r>
              <a:rPr lang="en-GB" dirty="0">
                <a:solidFill>
                  <a:schemeClr val="bg1"/>
                </a:solidFill>
              </a:rPr>
              <a:t>Telling the time – o'clock, half past, quarter to and quarter past.</a:t>
            </a:r>
          </a:p>
          <a:p>
            <a:r>
              <a:rPr lang="en-GB" dirty="0">
                <a:solidFill>
                  <a:schemeClr val="bg1"/>
                </a:solidFill>
              </a:rPr>
              <a:t>2D and 3D shapes</a:t>
            </a:r>
          </a:p>
          <a:p>
            <a:r>
              <a:rPr lang="en-GB" dirty="0">
                <a:solidFill>
                  <a:schemeClr val="bg1"/>
                </a:solidFill>
              </a:rPr>
              <a:t>Handling data</a:t>
            </a:r>
          </a:p>
          <a:p>
            <a:r>
              <a:rPr lang="en-GB" dirty="0">
                <a:solidFill>
                  <a:schemeClr val="bg1"/>
                </a:solidFill>
              </a:rPr>
              <a:t>Problem solving relating to all areas. </a:t>
            </a:r>
          </a:p>
          <a:p>
            <a:endParaRPr lang="en-GB" sz="1600" dirty="0"/>
          </a:p>
        </p:txBody>
      </p:sp>
      <p:pic>
        <p:nvPicPr>
          <p:cNvPr id="4098" name="Picture 2" descr="Free Math Related Pictures, Download Free Math Related Pictures png images,  Free ClipArts on Clipart Library">
            <a:extLst>
              <a:ext uri="{FF2B5EF4-FFF2-40B4-BE49-F238E27FC236}">
                <a16:creationId xmlns:a16="http://schemas.microsoft.com/office/drawing/2014/main" id="{C4049193-BC98-4831-8640-C6A8C39C1F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0387" y="202590"/>
            <a:ext cx="2628925" cy="218221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777DE024-163D-4219-9B4B-644EA59E29C5}"/>
              </a:ext>
            </a:extLst>
          </p:cNvPr>
          <p:cNvPicPr>
            <a:picLocks noChangeAspect="1"/>
          </p:cNvPicPr>
          <p:nvPr/>
        </p:nvPicPr>
        <p:blipFill>
          <a:blip r:embed="rId5"/>
          <a:stretch>
            <a:fillRect/>
          </a:stretch>
        </p:blipFill>
        <p:spPr>
          <a:xfrm>
            <a:off x="9696702" y="2104884"/>
            <a:ext cx="2240513" cy="2240513"/>
          </a:xfrm>
          <a:prstGeom prst="rect">
            <a:avLst/>
          </a:prstGeom>
        </p:spPr>
      </p:pic>
    </p:spTree>
    <p:extLst>
      <p:ext uri="{BB962C8B-B14F-4D97-AF65-F5344CB8AC3E}">
        <p14:creationId xmlns:p14="http://schemas.microsoft.com/office/powerpoint/2010/main" val="39902478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71A3FC-5E9F-4430-BC29-E8AEAA03578E}"/>
              </a:ext>
            </a:extLst>
          </p:cNvPr>
          <p:cNvSpPr>
            <a:spLocks noGrp="1"/>
          </p:cNvSpPr>
          <p:nvPr>
            <p:ph type="title"/>
          </p:nvPr>
        </p:nvSpPr>
        <p:spPr/>
        <p:txBody>
          <a:bodyPr/>
          <a:lstStyle/>
          <a:p>
            <a:r>
              <a:rPr lang="en-GB" dirty="0"/>
              <a:t>Year 2 Curriculum Content</a:t>
            </a:r>
          </a:p>
        </p:txBody>
      </p:sp>
      <p:sp>
        <p:nvSpPr>
          <p:cNvPr id="3" name="Rectangle 2">
            <a:extLst>
              <a:ext uri="{FF2B5EF4-FFF2-40B4-BE49-F238E27FC236}">
                <a16:creationId xmlns:a16="http://schemas.microsoft.com/office/drawing/2014/main" id="{29A31C88-9D78-47FE-A952-A98EFF5FC347}"/>
              </a:ext>
            </a:extLst>
          </p:cNvPr>
          <p:cNvSpPr/>
          <p:nvPr/>
        </p:nvSpPr>
        <p:spPr>
          <a:xfrm>
            <a:off x="311995" y="2394812"/>
            <a:ext cx="7474044" cy="4031873"/>
          </a:xfrm>
          <a:prstGeom prst="rect">
            <a:avLst/>
          </a:prstGeom>
        </p:spPr>
        <p:txBody>
          <a:bodyPr wrap="square">
            <a:spAutoFit/>
          </a:bodyPr>
          <a:lstStyle/>
          <a:p>
            <a:r>
              <a:rPr lang="en-GB" sz="2800" dirty="0">
                <a:solidFill>
                  <a:schemeClr val="bg1"/>
                </a:solidFill>
              </a:rPr>
              <a:t>In Year 2 we have selected a variety of fun, interesting and exciting topics for our lessons. </a:t>
            </a:r>
          </a:p>
          <a:p>
            <a:endParaRPr lang="en-GB" sz="2800" dirty="0">
              <a:solidFill>
                <a:schemeClr val="bg1"/>
              </a:solidFill>
            </a:endParaRPr>
          </a:p>
          <a:p>
            <a:r>
              <a:rPr lang="en-GB" sz="2800" dirty="0">
                <a:solidFill>
                  <a:schemeClr val="bg1"/>
                </a:solidFill>
              </a:rPr>
              <a:t>We will teach a variety of subjects including Reading, Writing, Maths, Science, Geography, History, PSHE, RE, PE, Art, D&amp;T, Computing and Music.</a:t>
            </a:r>
          </a:p>
          <a:p>
            <a:endParaRPr lang="en-GB" sz="3200" dirty="0"/>
          </a:p>
        </p:txBody>
      </p:sp>
      <p:pic>
        <p:nvPicPr>
          <p:cNvPr id="3076" name="Picture 4" descr="Free Scientist Pictures, Download Free Clip Art, Free - Science Experiment  Clipart, HD Png Download , Transparent Png Image - PNGitem">
            <a:extLst>
              <a:ext uri="{FF2B5EF4-FFF2-40B4-BE49-F238E27FC236}">
                <a16:creationId xmlns:a16="http://schemas.microsoft.com/office/drawing/2014/main" id="{82D81230-F102-48BE-BDAA-D8C28262BE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6074" y="2394812"/>
            <a:ext cx="3630552" cy="40318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86629383-F70B-4C30-BAAF-398A55B412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spTree>
    <p:extLst>
      <p:ext uri="{BB962C8B-B14F-4D97-AF65-F5344CB8AC3E}">
        <p14:creationId xmlns:p14="http://schemas.microsoft.com/office/powerpoint/2010/main" val="23953942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Subjects</a:t>
            </a:r>
          </a:p>
        </p:txBody>
      </p:sp>
      <p:sp>
        <p:nvSpPr>
          <p:cNvPr id="4" name="Rectangle 3"/>
          <p:cNvSpPr/>
          <p:nvPr/>
        </p:nvSpPr>
        <p:spPr>
          <a:xfrm>
            <a:off x="361261" y="2510850"/>
            <a:ext cx="6771059" cy="3570208"/>
          </a:xfrm>
          <a:prstGeom prst="rect">
            <a:avLst/>
          </a:prstGeom>
        </p:spPr>
        <p:txBody>
          <a:bodyPr wrap="square">
            <a:spAutoFit/>
          </a:bodyPr>
          <a:lstStyle/>
          <a:p>
            <a:r>
              <a:rPr lang="en-GB" sz="2400" u="sng" dirty="0">
                <a:solidFill>
                  <a:schemeClr val="bg1"/>
                </a:solidFill>
              </a:rPr>
              <a:t>Science</a:t>
            </a:r>
            <a:r>
              <a:rPr lang="en-GB" sz="2400" dirty="0">
                <a:solidFill>
                  <a:schemeClr val="bg1"/>
                </a:solidFill>
              </a:rPr>
              <a:t>: living things and their habitats, solids, liquids and gases, materials, plants </a:t>
            </a:r>
          </a:p>
          <a:p>
            <a:endParaRPr lang="en-GB" sz="2400" dirty="0">
              <a:solidFill>
                <a:schemeClr val="bg1"/>
              </a:solidFill>
            </a:endParaRPr>
          </a:p>
          <a:p>
            <a:endParaRPr lang="en-GB" sz="500" dirty="0">
              <a:solidFill>
                <a:schemeClr val="bg1"/>
              </a:solidFill>
            </a:endParaRPr>
          </a:p>
          <a:p>
            <a:r>
              <a:rPr lang="en-GB" sz="2400" u="sng" dirty="0">
                <a:solidFill>
                  <a:schemeClr val="bg1"/>
                </a:solidFill>
              </a:rPr>
              <a:t>History</a:t>
            </a:r>
            <a:r>
              <a:rPr lang="en-GB" sz="2400" dirty="0">
                <a:solidFill>
                  <a:schemeClr val="bg1"/>
                </a:solidFill>
              </a:rPr>
              <a:t>: what was school like in the past? How did we learn to fly? What is a monarch?</a:t>
            </a:r>
          </a:p>
          <a:p>
            <a:endParaRPr lang="en-GB" sz="2400" dirty="0">
              <a:solidFill>
                <a:schemeClr val="bg1"/>
              </a:solidFill>
            </a:endParaRPr>
          </a:p>
          <a:p>
            <a:endParaRPr lang="en-GB" sz="500" dirty="0">
              <a:solidFill>
                <a:schemeClr val="bg1"/>
              </a:solidFill>
            </a:endParaRPr>
          </a:p>
          <a:p>
            <a:r>
              <a:rPr lang="en-GB" sz="2400" u="sng" dirty="0">
                <a:solidFill>
                  <a:schemeClr val="bg1"/>
                </a:solidFill>
              </a:rPr>
              <a:t>Geography</a:t>
            </a:r>
            <a:r>
              <a:rPr lang="en-GB" sz="2400" dirty="0">
                <a:solidFill>
                  <a:schemeClr val="bg1"/>
                </a:solidFill>
              </a:rPr>
              <a:t>: Would you prefer to live in a hot or cold place? Why is our world wonderful? What is it like to live by the coast? </a:t>
            </a:r>
            <a:endParaRPr lang="en-GB" sz="500" dirty="0">
              <a:solidFill>
                <a:schemeClr val="bg1"/>
              </a:solidFill>
            </a:endParaRPr>
          </a:p>
        </p:txBody>
      </p:sp>
      <p:pic>
        <p:nvPicPr>
          <p:cNvPr id="5" name="Picture 4">
            <a:extLst>
              <a:ext uri="{FF2B5EF4-FFF2-40B4-BE49-F238E27FC236}">
                <a16:creationId xmlns:a16="http://schemas.microsoft.com/office/drawing/2014/main" id="{841D0C44-197F-FB44-8A76-CF57F38824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5124" name="Picture 4" descr="Pin on OGT Blogger Friends">
            <a:extLst>
              <a:ext uri="{FF2B5EF4-FFF2-40B4-BE49-F238E27FC236}">
                <a16:creationId xmlns:a16="http://schemas.microsoft.com/office/drawing/2014/main" id="{4A5BAAB9-5540-4547-AE19-7609D9FB224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55090" y="4614130"/>
            <a:ext cx="3810000" cy="19907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aking Flight With the Wright Brothers">
            <a:extLst>
              <a:ext uri="{FF2B5EF4-FFF2-40B4-BE49-F238E27FC236}">
                <a16:creationId xmlns:a16="http://schemas.microsoft.com/office/drawing/2014/main" id="{DE90FDE3-C3C0-4B33-AEE0-8494E39D5C4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48395" y="2416836"/>
            <a:ext cx="3614869" cy="2024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527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02019" y="2046890"/>
            <a:ext cx="7868961" cy="4811109"/>
          </a:xfrm>
        </p:spPr>
        <p:txBody>
          <a:bodyPr>
            <a:normAutofit/>
          </a:bodyPr>
          <a:lstStyle/>
          <a:p>
            <a:r>
              <a:rPr lang="en-GB" u="sng" dirty="0">
                <a:solidFill>
                  <a:schemeClr val="bg1"/>
                </a:solidFill>
              </a:rPr>
              <a:t>Art</a:t>
            </a:r>
            <a:r>
              <a:rPr lang="en-GB" dirty="0">
                <a:solidFill>
                  <a:schemeClr val="bg1"/>
                </a:solidFill>
              </a:rPr>
              <a:t>: map it out, mixed media and sculpture- clay</a:t>
            </a:r>
          </a:p>
          <a:p>
            <a:endParaRPr lang="en-GB" dirty="0">
              <a:solidFill>
                <a:schemeClr val="bg1"/>
              </a:solidFill>
            </a:endParaRPr>
          </a:p>
          <a:p>
            <a:r>
              <a:rPr lang="en-GB" u="sng" dirty="0">
                <a:solidFill>
                  <a:schemeClr val="bg1"/>
                </a:solidFill>
              </a:rPr>
              <a:t>Design and technology</a:t>
            </a:r>
            <a:r>
              <a:rPr lang="en-GB" dirty="0">
                <a:solidFill>
                  <a:schemeClr val="bg1"/>
                </a:solidFill>
              </a:rPr>
              <a:t>: mechanical moving monsters, textile pouches, cooking, structures- baby bear’s chair</a:t>
            </a:r>
          </a:p>
          <a:p>
            <a:endParaRPr lang="en-GB" dirty="0">
              <a:solidFill>
                <a:schemeClr val="bg1"/>
              </a:solidFill>
            </a:endParaRPr>
          </a:p>
          <a:p>
            <a:r>
              <a:rPr lang="en-GB" u="sng" dirty="0">
                <a:solidFill>
                  <a:schemeClr val="bg1"/>
                </a:solidFill>
              </a:rPr>
              <a:t>Physical Education</a:t>
            </a:r>
            <a:r>
              <a:rPr lang="en-GB" dirty="0">
                <a:solidFill>
                  <a:schemeClr val="bg1"/>
                </a:solidFill>
              </a:rPr>
              <a:t>: dance; gymnastics; athletics; ball skills; yoga</a:t>
            </a:r>
          </a:p>
          <a:p>
            <a:endParaRPr lang="en-GB" dirty="0">
              <a:solidFill>
                <a:schemeClr val="bg1"/>
              </a:solidFill>
            </a:endParaRPr>
          </a:p>
          <a:p>
            <a:r>
              <a:rPr lang="en-GB" u="sng" dirty="0">
                <a:solidFill>
                  <a:schemeClr val="bg1"/>
                </a:solidFill>
              </a:rPr>
              <a:t>Religious Education</a:t>
            </a:r>
            <a:r>
              <a:rPr lang="en-GB" dirty="0">
                <a:solidFill>
                  <a:schemeClr val="bg1"/>
                </a:solidFill>
              </a:rPr>
              <a:t>: Islam; Judaism; caring for others and our world</a:t>
            </a:r>
          </a:p>
        </p:txBody>
      </p:sp>
      <p:sp>
        <p:nvSpPr>
          <p:cNvPr id="4" name="Title 1"/>
          <p:cNvSpPr>
            <a:spLocks noGrp="1"/>
          </p:cNvSpPr>
          <p:nvPr>
            <p:ph type="title"/>
          </p:nvPr>
        </p:nvSpPr>
        <p:spPr/>
        <p:txBody>
          <a:bodyPr/>
          <a:lstStyle/>
          <a:p>
            <a:r>
              <a:rPr lang="en-GB" dirty="0"/>
              <a:t>Other Subjects</a:t>
            </a:r>
          </a:p>
        </p:txBody>
      </p:sp>
      <p:pic>
        <p:nvPicPr>
          <p:cNvPr id="5" name="Picture 4">
            <a:extLst>
              <a:ext uri="{FF2B5EF4-FFF2-40B4-BE49-F238E27FC236}">
                <a16:creationId xmlns:a16="http://schemas.microsoft.com/office/drawing/2014/main" id="{3F260367-15C0-7D47-ACAF-B9021F12DE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85416" y="666610"/>
            <a:ext cx="1251799" cy="1254174"/>
          </a:xfrm>
          <a:prstGeom prst="rect">
            <a:avLst/>
          </a:prstGeom>
        </p:spPr>
      </p:pic>
      <p:pic>
        <p:nvPicPr>
          <p:cNvPr id="8" name="Picture 7">
            <a:extLst>
              <a:ext uri="{FF2B5EF4-FFF2-40B4-BE49-F238E27FC236}">
                <a16:creationId xmlns:a16="http://schemas.microsoft.com/office/drawing/2014/main" id="{C5A1DD3D-439B-4EF6-B6CA-A04A3A465CA2}"/>
              </a:ext>
            </a:extLst>
          </p:cNvPr>
          <p:cNvPicPr>
            <a:picLocks noChangeAspect="1"/>
          </p:cNvPicPr>
          <p:nvPr/>
        </p:nvPicPr>
        <p:blipFill rotWithShape="1">
          <a:blip r:embed="rId4"/>
          <a:srcRect l="15547" b="15670"/>
          <a:stretch/>
        </p:blipFill>
        <p:spPr>
          <a:xfrm>
            <a:off x="9570335" y="2301318"/>
            <a:ext cx="2230161" cy="1670180"/>
          </a:xfrm>
          <a:prstGeom prst="rect">
            <a:avLst/>
          </a:prstGeom>
        </p:spPr>
      </p:pic>
      <p:pic>
        <p:nvPicPr>
          <p:cNvPr id="2050" name="Picture 2" descr="Baby Bear's Chair 🐻🪑🧸 | Barley Mow ...">
            <a:extLst>
              <a:ext uri="{FF2B5EF4-FFF2-40B4-BE49-F238E27FC236}">
                <a16:creationId xmlns:a16="http://schemas.microsoft.com/office/drawing/2014/main" id="{DE4CA653-D2E3-40B6-A651-501CF5F3115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3005" y="4265414"/>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33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7BB3D-1BC7-4050-B584-F227AA2E8F50}"/>
              </a:ext>
            </a:extLst>
          </p:cNvPr>
          <p:cNvSpPr>
            <a:spLocks noGrp="1"/>
          </p:cNvSpPr>
          <p:nvPr>
            <p:ph type="title"/>
          </p:nvPr>
        </p:nvSpPr>
        <p:spPr/>
        <p:txBody>
          <a:bodyPr/>
          <a:lstStyle/>
          <a:p>
            <a:r>
              <a:rPr lang="en-US" dirty="0"/>
              <a:t>Helpful Websites</a:t>
            </a:r>
            <a:endParaRPr lang="en-GB" dirty="0"/>
          </a:p>
        </p:txBody>
      </p:sp>
      <p:sp>
        <p:nvSpPr>
          <p:cNvPr id="3" name="TextBox 2">
            <a:extLst>
              <a:ext uri="{FF2B5EF4-FFF2-40B4-BE49-F238E27FC236}">
                <a16:creationId xmlns:a16="http://schemas.microsoft.com/office/drawing/2014/main" id="{9313AE90-AC08-44FD-B049-CA47AB88B7DB}"/>
              </a:ext>
            </a:extLst>
          </p:cNvPr>
          <p:cNvSpPr txBox="1"/>
          <p:nvPr/>
        </p:nvSpPr>
        <p:spPr>
          <a:xfrm>
            <a:off x="435429" y="2411453"/>
            <a:ext cx="10602686" cy="3970318"/>
          </a:xfrm>
          <a:prstGeom prst="rect">
            <a:avLst/>
          </a:prstGeom>
          <a:noFill/>
        </p:spPr>
        <p:txBody>
          <a:bodyPr wrap="square" rtlCol="0">
            <a:spAutoFit/>
          </a:bodyPr>
          <a:lstStyle/>
          <a:p>
            <a:endParaRPr lang="en-US" sz="2400" dirty="0"/>
          </a:p>
          <a:p>
            <a:r>
              <a:rPr lang="en-US" sz="2400" dirty="0">
                <a:solidFill>
                  <a:schemeClr val="bg1"/>
                </a:solidFill>
                <a:hlinkClick r:id="rId3">
                  <a:extLst>
                    <a:ext uri="{A12FA001-AC4F-418D-AE19-62706E023703}">
                      <ahyp:hlinkClr xmlns:ahyp="http://schemas.microsoft.com/office/drawing/2018/hyperlinkcolor" val="tx"/>
                    </a:ext>
                  </a:extLst>
                </a:hlinkClick>
              </a:rPr>
              <a:t>www.topmarks.co.uk</a:t>
            </a:r>
            <a:r>
              <a:rPr lang="en-US" sz="2400" dirty="0">
                <a:solidFill>
                  <a:schemeClr val="bg1"/>
                </a:solidFill>
              </a:rPr>
              <a:t> </a:t>
            </a:r>
            <a:r>
              <a:rPr lang="en-US" sz="2400" dirty="0"/>
              <a:t>– Interactive, fun </a:t>
            </a:r>
            <a:r>
              <a:rPr lang="en-US" sz="2400" dirty="0" err="1"/>
              <a:t>maths</a:t>
            </a:r>
            <a:r>
              <a:rPr lang="en-US" sz="2400" dirty="0"/>
              <a:t> games.</a:t>
            </a:r>
          </a:p>
          <a:p>
            <a:endParaRPr lang="en-US" sz="2400" dirty="0"/>
          </a:p>
          <a:p>
            <a:r>
              <a:rPr lang="en-US" sz="2400" dirty="0">
                <a:solidFill>
                  <a:schemeClr val="bg1"/>
                </a:solidFill>
                <a:hlinkClick r:id="rId4">
                  <a:extLst>
                    <a:ext uri="{A12FA001-AC4F-418D-AE19-62706E023703}">
                      <ahyp:hlinkClr xmlns:ahyp="http://schemas.microsoft.com/office/drawing/2018/hyperlinkcolor" val="tx"/>
                    </a:ext>
                  </a:extLst>
                </a:hlinkClick>
              </a:rPr>
              <a:t>www.teachhandwriting.co.uk</a:t>
            </a:r>
            <a:r>
              <a:rPr lang="en-US" sz="2400" dirty="0">
                <a:solidFill>
                  <a:schemeClr val="bg1"/>
                </a:solidFill>
              </a:rPr>
              <a:t> </a:t>
            </a:r>
            <a:r>
              <a:rPr lang="en-US" sz="2400" dirty="0"/>
              <a:t>– Video demonstrations of how to form letters, and fine motor skill exercises.</a:t>
            </a:r>
          </a:p>
          <a:p>
            <a:endParaRPr lang="en-US" sz="2400" dirty="0"/>
          </a:p>
          <a:p>
            <a:r>
              <a:rPr lang="en-US" sz="2400" dirty="0">
                <a:solidFill>
                  <a:schemeClr val="bg1"/>
                </a:solidFill>
                <a:hlinkClick r:id="rId5">
                  <a:extLst>
                    <a:ext uri="{A12FA001-AC4F-418D-AE19-62706E023703}">
                      <ahyp:hlinkClr xmlns:ahyp="http://schemas.microsoft.com/office/drawing/2018/hyperlinkcolor" val="tx"/>
                    </a:ext>
                  </a:extLst>
                </a:hlinkClick>
              </a:rPr>
              <a:t>www.phonicsplay.co.uk</a:t>
            </a:r>
            <a:r>
              <a:rPr lang="en-US" sz="2400" dirty="0">
                <a:solidFill>
                  <a:schemeClr val="bg1"/>
                </a:solidFill>
              </a:rPr>
              <a:t> </a:t>
            </a:r>
            <a:r>
              <a:rPr lang="en-US" sz="2400" dirty="0"/>
              <a:t>– Interactive phonics games for phases 3-5.</a:t>
            </a:r>
          </a:p>
          <a:p>
            <a:endParaRPr lang="en-US" sz="2400" dirty="0"/>
          </a:p>
          <a:p>
            <a:r>
              <a:rPr lang="en-US" sz="2400" dirty="0">
                <a:solidFill>
                  <a:schemeClr val="bg1"/>
                </a:solidFill>
                <a:hlinkClick r:id="rId6">
                  <a:extLst>
                    <a:ext uri="{A12FA001-AC4F-418D-AE19-62706E023703}">
                      <ahyp:hlinkClr xmlns:ahyp="http://schemas.microsoft.com/office/drawing/2018/hyperlinkcolor" val="tx"/>
                    </a:ext>
                  </a:extLst>
                </a:hlinkClick>
              </a:rPr>
              <a:t>www.oxfordowl.co.uk</a:t>
            </a:r>
            <a:r>
              <a:rPr lang="en-US" sz="2400" dirty="0">
                <a:solidFill>
                  <a:schemeClr val="bg1"/>
                </a:solidFill>
              </a:rPr>
              <a:t> </a:t>
            </a:r>
            <a:r>
              <a:rPr lang="en-US" sz="2400" dirty="0"/>
              <a:t>– Online reading and phonics resources.</a:t>
            </a:r>
          </a:p>
          <a:p>
            <a:endParaRPr lang="en-US" dirty="0"/>
          </a:p>
          <a:p>
            <a:endParaRPr lang="en-US" dirty="0"/>
          </a:p>
        </p:txBody>
      </p:sp>
    </p:spTree>
    <p:extLst>
      <p:ext uri="{BB962C8B-B14F-4D97-AF65-F5344CB8AC3E}">
        <p14:creationId xmlns:p14="http://schemas.microsoft.com/office/powerpoint/2010/main" val="2240606188"/>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6EC350B17A56142AD2E2D039945BE4B" ma:contentTypeVersion="10" ma:contentTypeDescription="Create a new document." ma:contentTypeScope="" ma:versionID="dafc26a6a8be96a9505250f2951aa9e6">
  <xsd:schema xmlns:xsd="http://www.w3.org/2001/XMLSchema" xmlns:xs="http://www.w3.org/2001/XMLSchema" xmlns:p="http://schemas.microsoft.com/office/2006/metadata/properties" xmlns:ns2="7a17179b-aefc-49ee-a78c-7376b0597cb9" xmlns:ns3="34436a08-7535-46a2-9e4b-93caa8420910" targetNamespace="http://schemas.microsoft.com/office/2006/metadata/properties" ma:root="true" ma:fieldsID="ccff4ba2c0a0dbe21a8f429f624aad7c" ns2:_="" ns3:_="">
    <xsd:import namespace="7a17179b-aefc-49ee-a78c-7376b0597cb9"/>
    <xsd:import namespace="34436a08-7535-46a2-9e4b-93caa8420910"/>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17179b-aefc-49ee-a78c-7376b0597cb9"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34436a08-7535-46a2-9e4b-93caa8420910"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_dlc_DocId xmlns="7a17179b-aefc-49ee-a78c-7376b0597cb9">N67URCVPDZYA-712307216-19914</_dlc_DocId>
    <_dlc_DocIdUrl xmlns="7a17179b-aefc-49ee-a78c-7376b0597cb9">
      <Url>https://laundeprimaryschool.sharepoint.com/sites/Launde/_layouts/15/DocIdRedir.aspx?ID=N67URCVPDZYA-712307216-19914</Url>
      <Description>N67URCVPDZYA-712307216-19914</Description>
    </_dlc_DocIdUrl>
  </documentManagement>
</p:properties>
</file>

<file path=customXml/itemProps1.xml><?xml version="1.0" encoding="utf-8"?>
<ds:datastoreItem xmlns:ds="http://schemas.openxmlformats.org/officeDocument/2006/customXml" ds:itemID="{7A30D196-F3B6-4163-BBAC-51BB16A782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a17179b-aefc-49ee-a78c-7376b0597cb9"/>
    <ds:schemaRef ds:uri="34436a08-7535-46a2-9e4b-93caa84209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17D31B-8D01-4E83-B521-571BF42F6598}">
  <ds:schemaRefs>
    <ds:schemaRef ds:uri="http://schemas.microsoft.com/sharepoint/events"/>
  </ds:schemaRefs>
</ds:datastoreItem>
</file>

<file path=customXml/itemProps3.xml><?xml version="1.0" encoding="utf-8"?>
<ds:datastoreItem xmlns:ds="http://schemas.openxmlformats.org/officeDocument/2006/customXml" ds:itemID="{04780247-507B-4376-B68E-9E015A576C04}">
  <ds:schemaRefs>
    <ds:schemaRef ds:uri="http://schemas.microsoft.com/sharepoint/v3/contenttype/forms"/>
  </ds:schemaRefs>
</ds:datastoreItem>
</file>

<file path=customXml/itemProps4.xml><?xml version="1.0" encoding="utf-8"?>
<ds:datastoreItem xmlns:ds="http://schemas.openxmlformats.org/officeDocument/2006/customXml" ds:itemID="{90CBC3C5-FAFB-476D-9123-77D70743E952}">
  <ds:schemaRefs>
    <ds:schemaRef ds:uri="http://purl.org/dc/dcmitype/"/>
    <ds:schemaRef ds:uri="http://schemas.microsoft.com/office/2006/documentManagement/types"/>
    <ds:schemaRef ds:uri="http://purl.org/dc/terms/"/>
    <ds:schemaRef ds:uri="http://www.w3.org/XML/1998/namespace"/>
    <ds:schemaRef ds:uri="http://schemas.microsoft.com/office/2006/metadata/properties"/>
    <ds:schemaRef ds:uri="http://purl.org/dc/elements/1.1/"/>
    <ds:schemaRef ds:uri="7a17179b-aefc-49ee-a78c-7376b0597cb9"/>
    <ds:schemaRef ds:uri="http://schemas.microsoft.com/office/infopath/2007/PartnerControls"/>
    <ds:schemaRef ds:uri="http://schemas.openxmlformats.org/package/2006/metadata/core-properties"/>
    <ds:schemaRef ds:uri="34436a08-7535-46a2-9e4b-93caa8420910"/>
  </ds:schemaRefs>
</ds:datastoreItem>
</file>

<file path=docProps/app.xml><?xml version="1.0" encoding="utf-8"?>
<Properties xmlns="http://schemas.openxmlformats.org/officeDocument/2006/extended-properties" xmlns:vt="http://schemas.openxmlformats.org/officeDocument/2006/docPropsVTypes">
  <Template>TM04033917[[fn=Berlin]]</Template>
  <TotalTime>2083</TotalTime>
  <Words>1074</Words>
  <Application>Microsoft Office PowerPoint</Application>
  <PresentationFormat>Widescreen</PresentationFormat>
  <Paragraphs>201</Paragraphs>
  <Slides>19</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Times New Roman</vt:lpstr>
      <vt:lpstr>Trebuchet MS</vt:lpstr>
      <vt:lpstr>Berlin</vt:lpstr>
      <vt:lpstr>Welcome Meeting</vt:lpstr>
      <vt:lpstr>Staff introductions</vt:lpstr>
      <vt:lpstr>Partnership</vt:lpstr>
      <vt:lpstr>Developing their characters</vt:lpstr>
      <vt:lpstr>Behaviour Curriculum</vt:lpstr>
      <vt:lpstr>Uniform</vt:lpstr>
      <vt:lpstr>PE Kit</vt:lpstr>
      <vt:lpstr>Pupil Premium Offer 2024-2025</vt:lpstr>
      <vt:lpstr>Our school day</vt:lpstr>
      <vt:lpstr>Reading</vt:lpstr>
      <vt:lpstr>Keep reading with the library challenge!</vt:lpstr>
      <vt:lpstr>Writing</vt:lpstr>
      <vt:lpstr>Spelling Lessons</vt:lpstr>
      <vt:lpstr>Handwriting</vt:lpstr>
      <vt:lpstr>Maths</vt:lpstr>
      <vt:lpstr>Year 2 Curriculum Content</vt:lpstr>
      <vt:lpstr>Other Subjects</vt:lpstr>
      <vt:lpstr>Other Subjects</vt:lpstr>
      <vt:lpstr>Helpful Websites</vt:lpstr>
    </vt:vector>
  </TitlesOfParts>
  <Company>Authorised 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Evening</dc:title>
  <dc:creator>Kathryn Priddey</dc:creator>
  <cp:lastModifiedBy>Kate Tobin</cp:lastModifiedBy>
  <cp:revision>98</cp:revision>
  <cp:lastPrinted>2022-07-04T12:42:51Z</cp:lastPrinted>
  <dcterms:created xsi:type="dcterms:W3CDTF">2018-06-13T19:38:39Z</dcterms:created>
  <dcterms:modified xsi:type="dcterms:W3CDTF">2024-07-02T10:06:56Z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0x01010086EC350B17A56142AD2E2D039945BE4B</vt:lpwstr>
  </property>
  <property fmtid="{D5CDD505-2E9C-101B-9397-08002B2CF9AE}" pid="3" name="_dlc_DocIdItemGuid">
    <vt:lpwstr>ecd556f3-0a41-43a0-ae49-3c2369035ecc</vt:lpwstr>
  </property>
</Properties>
</file>