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itchFamily="2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roofed" initials="-" lastIdx="2" clrIdx="0">
    <p:extLst>
      <p:ext uri="{19B8F6BF-5375-455C-9EA6-DF929625EA0E}">
        <p15:presenceInfo xmlns:p15="http://schemas.microsoft.com/office/powerpoint/2012/main" userId="Proofe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DD6060"/>
    <a:srgbClr val="BFE3EE"/>
    <a:srgbClr val="88A442"/>
    <a:srgbClr val="CAC3DF"/>
    <a:srgbClr val="553F6D"/>
    <a:srgbClr val="D7D1E7"/>
    <a:srgbClr val="99B567"/>
    <a:srgbClr val="335A85"/>
    <a:srgbClr val="FFF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7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81E13910-9645-48B8-AAA2-031CEAB842F8}"/>
    <pc:docChg chg="modSld">
      <pc:chgData name="Elizabeth Lupton" userId="f1d8bff2-aebb-46ae-b972-0f228aff2aaf" providerId="ADAL" clId="{81E13910-9645-48B8-AAA2-031CEAB842F8}" dt="2024-11-07T10:16:00.838" v="3" actId="20577"/>
      <pc:docMkLst>
        <pc:docMk/>
      </pc:docMkLst>
      <pc:sldChg chg="modSp mod">
        <pc:chgData name="Elizabeth Lupton" userId="f1d8bff2-aebb-46ae-b972-0f228aff2aaf" providerId="ADAL" clId="{81E13910-9645-48B8-AAA2-031CEAB842F8}" dt="2024-11-07T10:16:00.838" v="3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81E13910-9645-48B8-AAA2-031CEAB842F8}" dt="2024-11-07T10:16:00.838" v="3" actId="20577"/>
          <ac:spMkLst>
            <pc:docMk/>
            <pc:sldMk cId="1613691197" sldId="260"/>
            <ac:spMk id="2" creationId="{82C3DDFE-830A-496A-8534-C26325574A5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 images </a:t>
            </a:r>
            <a:r>
              <a:rPr lang="en-US"/>
              <a:t>United Learning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431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62861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51608"/>
            <a:ext cx="5603323" cy="628611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con&#10;&#10;Description automatically generated">
            <a:extLst>
              <a:ext uri="{FF2B5EF4-FFF2-40B4-BE49-F238E27FC236}">
                <a16:creationId xmlns:a16="http://schemas.microsoft.com/office/drawing/2014/main" id="{414FBDD9-AD44-DC1A-58CE-24D47C86E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490" y="1908263"/>
            <a:ext cx="575762" cy="562676"/>
          </a:xfrm>
          <a:prstGeom prst="rect">
            <a:avLst/>
          </a:prstGeom>
        </p:spPr>
      </p:pic>
      <p:graphicFrame>
        <p:nvGraphicFramePr>
          <p:cNvPr id="39" name="Table 39">
            <a:extLst>
              <a:ext uri="{FF2B5EF4-FFF2-40B4-BE49-F238E27FC236}">
                <a16:creationId xmlns:a16="http://schemas.microsoft.com/office/drawing/2014/main" id="{2634B9AA-B0AC-FDE3-CDBF-7AAA419B6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387625"/>
              </p:ext>
            </p:extLst>
          </p:nvPr>
        </p:nvGraphicFramePr>
        <p:xfrm>
          <a:off x="162076" y="2045684"/>
          <a:ext cx="9360000" cy="2241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4000">
                  <a:extLst>
                    <a:ext uri="{9D8B030D-6E8A-4147-A177-3AD203B41FA5}">
                      <a16:colId xmlns:a16="http://schemas.microsoft.com/office/drawing/2014/main" val="34244391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1525246460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49336447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9305500"/>
                    </a:ext>
                  </a:extLst>
                </a:gridCol>
              </a:tblGrid>
              <a:tr h="758296">
                <a:tc>
                  <a:txBody>
                    <a:bodyPr/>
                    <a:lstStyle/>
                    <a:p>
                      <a:endParaRPr lang="en-GB" sz="1600" dirty="0"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United Curriculum" pitchFamily="2" charset="0"/>
                        </a:rPr>
                        <a:t>solids</a:t>
                      </a:r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United Curriculum" pitchFamily="2" charset="0"/>
                        </a:rPr>
                        <a:t>liquids</a:t>
                      </a:r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United Curriculum" pitchFamily="2" charset="0"/>
                        </a:rPr>
                        <a:t>gases</a:t>
                      </a:r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6744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60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United Curriculum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They have a fixed shape (unless pushed or pulled).</a:t>
                      </a:r>
                      <a:endParaRPr lang="en-GB" sz="1600" dirty="0">
                        <a:effectLst/>
                        <a:latin typeface="United Curriculum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14737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60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United Curriculum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They take the shape of the container they are in.</a:t>
                      </a:r>
                      <a:endParaRPr lang="en-GB" sz="1600" dirty="0">
                        <a:effectLst/>
                        <a:latin typeface="United Curriculum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4210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600"/>
                        </a:spcAft>
                      </a:pPr>
                      <a:r>
                        <a:rPr lang="en-US" sz="1600" kern="1200">
                          <a:solidFill>
                            <a:srgbClr val="000000"/>
                          </a:solidFill>
                          <a:effectLst/>
                          <a:latin typeface="United Curriculum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They can flow.</a:t>
                      </a:r>
                      <a:endParaRPr lang="en-GB" sz="1600">
                        <a:effectLst/>
                        <a:latin typeface="United Curriculum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478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600"/>
                        </a:spcAft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United Curriculum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They can be compressed.</a:t>
                      </a:r>
                      <a:endParaRPr lang="en-GB" sz="1600" dirty="0">
                        <a:effectLst/>
                        <a:latin typeface="United Curriculum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  <a:latin typeface="United Curriculum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9659286"/>
                  </a:ext>
                </a:extLst>
              </a:tr>
            </a:tbl>
          </a:graphicData>
        </a:graphic>
      </p:graphicFrame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Solids, Liquids and Gases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596" y="1340007"/>
            <a:ext cx="9795695" cy="955065"/>
          </a:xfrm>
        </p:spPr>
        <p:txBody>
          <a:bodyPr anchor="t"/>
          <a:lstStyle/>
          <a:p>
            <a:pPr>
              <a:lnSpc>
                <a:spcPct val="110000"/>
              </a:lnSpc>
              <a:spcAft>
                <a:spcPts val="1200"/>
              </a:spcAft>
            </a:pPr>
            <a:r>
              <a:rPr lang="en-US" sz="1600" b="1" dirty="0"/>
              <a:t>Matter</a:t>
            </a:r>
            <a:r>
              <a:rPr lang="en-US" sz="1600" dirty="0"/>
              <a:t> is what everything is made of. Matter exists in one of three states: </a:t>
            </a:r>
            <a:r>
              <a:rPr lang="en-US" sz="1600" b="1" dirty="0"/>
              <a:t>solids</a:t>
            </a:r>
            <a:r>
              <a:rPr lang="en-US" sz="1600" dirty="0"/>
              <a:t>, </a:t>
            </a:r>
            <a:r>
              <a:rPr lang="en-US" sz="1600" b="1" dirty="0"/>
              <a:t>liquids</a:t>
            </a:r>
            <a:r>
              <a:rPr lang="en-US" sz="1600" dirty="0"/>
              <a:t> and </a:t>
            </a:r>
            <a:r>
              <a:rPr lang="en-US" sz="1600" b="1" dirty="0"/>
              <a:t>gases</a:t>
            </a:r>
            <a:r>
              <a:rPr lang="en-US" sz="1600" dirty="0"/>
              <a:t>.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2596" y="999860"/>
            <a:ext cx="8928442" cy="323123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/>
            <a:r>
              <a:rPr lang="en-US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1. The big picture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| Year 2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D1F52403-DCAF-46E8-B5EB-6307F484FD3A}"/>
              </a:ext>
            </a:extLst>
          </p:cNvPr>
          <p:cNvSpPr/>
          <p:nvPr/>
        </p:nvSpPr>
        <p:spPr>
          <a:xfrm>
            <a:off x="47111" y="1964093"/>
            <a:ext cx="5203899" cy="30519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/>
            <a:r>
              <a:rPr lang="en-US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2. Properties of Solids, Liquids and Gases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0F0F860-BF1D-42FA-A64B-7A4D0B4BB5D8}"/>
              </a:ext>
            </a:extLst>
          </p:cNvPr>
          <p:cNvSpPr txBox="1">
            <a:spLocks/>
          </p:cNvSpPr>
          <p:nvPr/>
        </p:nvSpPr>
        <p:spPr>
          <a:xfrm>
            <a:off x="4626927" y="4815186"/>
            <a:ext cx="5031258" cy="1747009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Aft>
                <a:spcPts val="1200"/>
              </a:spcAft>
            </a:pPr>
            <a:r>
              <a:rPr lang="en-US" sz="1600" dirty="0">
                <a:latin typeface="United Curriculum" pitchFamily="2" charset="0"/>
              </a:rPr>
              <a:t>Substances can change from one state to another.</a:t>
            </a:r>
          </a:p>
          <a:p>
            <a:pPr>
              <a:lnSpc>
                <a:spcPct val="110000"/>
              </a:lnSpc>
              <a:spcAft>
                <a:spcPts val="1200"/>
              </a:spcAft>
            </a:pPr>
            <a:r>
              <a:rPr lang="en-US" sz="1600" dirty="0">
                <a:latin typeface="United Curriculum" pitchFamily="2" charset="0"/>
              </a:rPr>
              <a:t>Water can change from a liquid to a solid. Water in a solid state is called ice.</a:t>
            </a:r>
          </a:p>
          <a:p>
            <a:pPr>
              <a:lnSpc>
                <a:spcPct val="110000"/>
              </a:lnSpc>
              <a:spcAft>
                <a:spcPts val="1200"/>
              </a:spcAft>
            </a:pPr>
            <a:r>
              <a:rPr lang="en-US" sz="1600" dirty="0">
                <a:latin typeface="United Curriculum" pitchFamily="2" charset="0"/>
              </a:rPr>
              <a:t>Water can also turn into a gas. Water, when a gas, is called water vapour.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F9059AC-3E26-2181-0BEE-B6F3E1A0AE2C}"/>
              </a:ext>
            </a:extLst>
          </p:cNvPr>
          <p:cNvGrpSpPr/>
          <p:nvPr/>
        </p:nvGrpSpPr>
        <p:grpSpPr>
          <a:xfrm>
            <a:off x="162076" y="5029663"/>
            <a:ext cx="4626717" cy="1125992"/>
            <a:chOff x="4179079" y="2174637"/>
            <a:chExt cx="4626717" cy="1125992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D4DE2037-7A22-53A5-8635-1B7D89401969}"/>
                </a:ext>
              </a:extLst>
            </p:cNvPr>
            <p:cNvGrpSpPr/>
            <p:nvPr/>
          </p:nvGrpSpPr>
          <p:grpSpPr>
            <a:xfrm>
              <a:off x="4179079" y="2174637"/>
              <a:ext cx="4626717" cy="1125992"/>
              <a:chOff x="4053819" y="2244936"/>
              <a:chExt cx="4626717" cy="1125992"/>
            </a:xfrm>
          </p:grpSpPr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6754F221-C5D5-5BBB-DEBA-2367E78921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53819" y="2244936"/>
                <a:ext cx="3597879" cy="1083676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F887D47-6DB2-A323-FCE3-23C7E0DFF6AF}"/>
                  </a:ext>
                </a:extLst>
              </p:cNvPr>
              <p:cNvSpPr txBox="1"/>
              <p:nvPr/>
            </p:nvSpPr>
            <p:spPr>
              <a:xfrm>
                <a:off x="4126282" y="3093929"/>
                <a:ext cx="82671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>
                    <a:latin typeface="United Curriculum" pitchFamily="2" charset="0"/>
                  </a:rPr>
                  <a:t>ice</a:t>
                </a:r>
                <a:endParaRPr lang="en-GB" sz="1200" dirty="0">
                  <a:latin typeface="United Curriculum" pitchFamily="2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50FEB9A-DBE7-CB2E-86E8-7422F3686902}"/>
                  </a:ext>
                </a:extLst>
              </p:cNvPr>
              <p:cNvSpPr txBox="1"/>
              <p:nvPr/>
            </p:nvSpPr>
            <p:spPr>
              <a:xfrm>
                <a:off x="5383433" y="2742527"/>
                <a:ext cx="82671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>
                    <a:latin typeface="United Curriculum" pitchFamily="2" charset="0"/>
                  </a:rPr>
                  <a:t>water</a:t>
                </a:r>
                <a:endParaRPr lang="en-GB" sz="1200" dirty="0">
                  <a:latin typeface="United Curriculum" pitchFamily="2" charset="0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5D8E898-9E5F-265E-E71A-77504C8A4B4C}"/>
                  </a:ext>
                </a:extLst>
              </p:cNvPr>
              <p:cNvSpPr txBox="1"/>
              <p:nvPr/>
            </p:nvSpPr>
            <p:spPr>
              <a:xfrm>
                <a:off x="7132393" y="2857996"/>
                <a:ext cx="154814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>
                    <a:latin typeface="United Curriculum" pitchFamily="2" charset="0"/>
                  </a:rPr>
                  <a:t>water vapour</a:t>
                </a:r>
                <a:endParaRPr lang="en-GB" sz="1200" dirty="0">
                  <a:latin typeface="United Curriculum" pitchFamily="2" charset="0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2EC9CB4-FBE5-40E7-3FC8-40DB88D7D5EE}"/>
                </a:ext>
              </a:extLst>
            </p:cNvPr>
            <p:cNvSpPr txBox="1"/>
            <p:nvPr/>
          </p:nvSpPr>
          <p:spPr>
            <a:xfrm>
              <a:off x="4649682" y="2960352"/>
              <a:ext cx="8267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rgbClr val="4472C4"/>
                  </a:solidFill>
                  <a:latin typeface="United Curriculum" pitchFamily="2" charset="0"/>
                </a:rPr>
                <a:t>freeze</a:t>
              </a:r>
              <a:endParaRPr lang="en-GB" sz="1200" b="1" dirty="0">
                <a:solidFill>
                  <a:srgbClr val="4472C4"/>
                </a:solidFill>
                <a:latin typeface="United Curriculum" pitchFamily="2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A1D5658-395E-BA24-A54F-7A9A0B0845F8}"/>
                </a:ext>
              </a:extLst>
            </p:cNvPr>
            <p:cNvSpPr txBox="1"/>
            <p:nvPr/>
          </p:nvSpPr>
          <p:spPr>
            <a:xfrm>
              <a:off x="4855743" y="2611897"/>
              <a:ext cx="8267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>
                  <a:solidFill>
                    <a:srgbClr val="DD6060"/>
                  </a:solidFill>
                  <a:latin typeface="United Curriculum" pitchFamily="2" charset="0"/>
                </a:rPr>
                <a:t>melt</a:t>
              </a:r>
              <a:endParaRPr lang="en-GB" sz="1200" b="1" dirty="0">
                <a:solidFill>
                  <a:srgbClr val="DD6060"/>
                </a:solidFill>
                <a:latin typeface="United Curriculum" pitchFamily="2" charset="0"/>
              </a:endParaRPr>
            </a:p>
          </p:txBody>
        </p:sp>
      </p:grpSp>
      <p:pic>
        <p:nvPicPr>
          <p:cNvPr id="32" name="Picture 31" descr="Icon&#10;&#10;Description automatically generated">
            <a:extLst>
              <a:ext uri="{FF2B5EF4-FFF2-40B4-BE49-F238E27FC236}">
                <a16:creationId xmlns:a16="http://schemas.microsoft.com/office/drawing/2014/main" id="{DE80048D-0D67-2B37-9BE2-A99FC9796E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131" y="1899992"/>
            <a:ext cx="598663" cy="598663"/>
          </a:xfrm>
          <a:prstGeom prst="rect">
            <a:avLst/>
          </a:prstGeom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DFE1C5D0-6BF3-C311-25D8-B73BE4C0C2A2}"/>
              </a:ext>
            </a:extLst>
          </p:cNvPr>
          <p:cNvGrpSpPr/>
          <p:nvPr/>
        </p:nvGrpSpPr>
        <p:grpSpPr>
          <a:xfrm rot="3036803">
            <a:off x="8680606" y="1618815"/>
            <a:ext cx="600863" cy="1057476"/>
            <a:chOff x="6104596" y="5145815"/>
            <a:chExt cx="600863" cy="1057476"/>
          </a:xfrm>
        </p:grpSpPr>
        <p:pic>
          <p:nvPicPr>
            <p:cNvPr id="28" name="Picture 27" descr="A close-up of a spoon&#10;&#10;Description automatically generated with low confidence">
              <a:extLst>
                <a:ext uri="{FF2B5EF4-FFF2-40B4-BE49-F238E27FC236}">
                  <a16:creationId xmlns:a16="http://schemas.microsoft.com/office/drawing/2014/main" id="{C4A5ED2C-6FE9-1E3C-B499-08F6674638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4596" y="5352787"/>
              <a:ext cx="600863" cy="850504"/>
            </a:xfrm>
            <a:prstGeom prst="rect">
              <a:avLst/>
            </a:prstGeom>
          </p:spPr>
        </p:pic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8565D236-9442-7188-16A3-258A8A7F66D4}"/>
                </a:ext>
              </a:extLst>
            </p:cNvPr>
            <p:cNvCxnSpPr>
              <a:cxnSpLocks/>
            </p:cNvCxnSpPr>
            <p:nvPr/>
          </p:nvCxnSpPr>
          <p:spPr>
            <a:xfrm rot="18563197" flipH="1">
              <a:off x="6500702" y="5166589"/>
              <a:ext cx="184394" cy="14284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Rectangle 11">
            <a:extLst>
              <a:ext uri="{FF2B5EF4-FFF2-40B4-BE49-F238E27FC236}">
                <a16:creationId xmlns:a16="http://schemas.microsoft.com/office/drawing/2014/main" id="{469B4B21-09D2-F75E-1CE5-7F2E236090C6}"/>
              </a:ext>
            </a:extLst>
          </p:cNvPr>
          <p:cNvSpPr/>
          <p:nvPr/>
        </p:nvSpPr>
        <p:spPr>
          <a:xfrm>
            <a:off x="52340" y="4466108"/>
            <a:ext cx="8928698" cy="323123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/>
            <a:r>
              <a:rPr lang="en-US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3. Changing States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5" name="Graphic 44" descr="Badge Tick1 with solid fill">
            <a:extLst>
              <a:ext uri="{FF2B5EF4-FFF2-40B4-BE49-F238E27FC236}">
                <a16:creationId xmlns:a16="http://schemas.microsoft.com/office/drawing/2014/main" id="{03EED368-7BA3-A771-232D-5D1E6BA821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990486" y="2796262"/>
            <a:ext cx="380354" cy="380354"/>
          </a:xfrm>
          <a:prstGeom prst="rect">
            <a:avLst/>
          </a:prstGeom>
        </p:spPr>
      </p:pic>
      <p:pic>
        <p:nvPicPr>
          <p:cNvPr id="46" name="Graphic 45" descr="Badge Cross with solid fill">
            <a:extLst>
              <a:ext uri="{FF2B5EF4-FFF2-40B4-BE49-F238E27FC236}">
                <a16:creationId xmlns:a16="http://schemas.microsoft.com/office/drawing/2014/main" id="{F67BA2C5-7F2A-75EA-9815-E294B2E79F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90486" y="3171835"/>
            <a:ext cx="380354" cy="380354"/>
          </a:xfrm>
          <a:prstGeom prst="rect">
            <a:avLst/>
          </a:prstGeom>
        </p:spPr>
      </p:pic>
      <p:pic>
        <p:nvPicPr>
          <p:cNvPr id="47" name="Graphic 46" descr="Badge Tick1 with solid fill">
            <a:extLst>
              <a:ext uri="{FF2B5EF4-FFF2-40B4-BE49-F238E27FC236}">
                <a16:creationId xmlns:a16="http://schemas.microsoft.com/office/drawing/2014/main" id="{EB4C6FF5-A6AD-898D-1DC0-118910A230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13285" y="3176616"/>
            <a:ext cx="380354" cy="380354"/>
          </a:xfrm>
          <a:prstGeom prst="rect">
            <a:avLst/>
          </a:prstGeom>
        </p:spPr>
      </p:pic>
      <p:pic>
        <p:nvPicPr>
          <p:cNvPr id="48" name="Graphic 47" descr="Badge Cross with solid fill">
            <a:extLst>
              <a:ext uri="{FF2B5EF4-FFF2-40B4-BE49-F238E27FC236}">
                <a16:creationId xmlns:a16="http://schemas.microsoft.com/office/drawing/2014/main" id="{69FF084C-9259-A05C-4E15-7885F62772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90486" y="3547408"/>
            <a:ext cx="380354" cy="380354"/>
          </a:xfrm>
          <a:prstGeom prst="rect">
            <a:avLst/>
          </a:prstGeom>
        </p:spPr>
      </p:pic>
      <p:pic>
        <p:nvPicPr>
          <p:cNvPr id="49" name="Graphic 48" descr="Badge Cross with solid fill">
            <a:extLst>
              <a:ext uri="{FF2B5EF4-FFF2-40B4-BE49-F238E27FC236}">
                <a16:creationId xmlns:a16="http://schemas.microsoft.com/office/drawing/2014/main" id="{F408842F-BF6B-CEB8-96EB-D92E2E07B8F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90486" y="3922980"/>
            <a:ext cx="380354" cy="380354"/>
          </a:xfrm>
          <a:prstGeom prst="rect">
            <a:avLst/>
          </a:prstGeom>
        </p:spPr>
      </p:pic>
      <p:pic>
        <p:nvPicPr>
          <p:cNvPr id="50" name="Graphic 49" descr="Badge Cross with solid fill">
            <a:extLst>
              <a:ext uri="{FF2B5EF4-FFF2-40B4-BE49-F238E27FC236}">
                <a16:creationId xmlns:a16="http://schemas.microsoft.com/office/drawing/2014/main" id="{A41C8E33-AA3C-3BD0-11BC-8748CC77C2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313285" y="2799049"/>
            <a:ext cx="380354" cy="380354"/>
          </a:xfrm>
          <a:prstGeom prst="rect">
            <a:avLst/>
          </a:prstGeom>
        </p:spPr>
      </p:pic>
      <p:pic>
        <p:nvPicPr>
          <p:cNvPr id="51" name="Graphic 50" descr="Badge Tick1 with solid fill">
            <a:extLst>
              <a:ext uri="{FF2B5EF4-FFF2-40B4-BE49-F238E27FC236}">
                <a16:creationId xmlns:a16="http://schemas.microsoft.com/office/drawing/2014/main" id="{DA0037F2-572C-CED3-2ED9-70FD3C0AE3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13285" y="3541801"/>
            <a:ext cx="380354" cy="380354"/>
          </a:xfrm>
          <a:prstGeom prst="rect">
            <a:avLst/>
          </a:prstGeom>
        </p:spPr>
      </p:pic>
      <p:pic>
        <p:nvPicPr>
          <p:cNvPr id="52" name="Graphic 51" descr="Badge Cross with solid fill">
            <a:extLst>
              <a:ext uri="{FF2B5EF4-FFF2-40B4-BE49-F238E27FC236}">
                <a16:creationId xmlns:a16="http://schemas.microsoft.com/office/drawing/2014/main" id="{5BEA30E3-C23E-FD8C-78B8-89DED736373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313285" y="3906986"/>
            <a:ext cx="380354" cy="380354"/>
          </a:xfrm>
          <a:prstGeom prst="rect">
            <a:avLst/>
          </a:prstGeom>
        </p:spPr>
      </p:pic>
      <p:pic>
        <p:nvPicPr>
          <p:cNvPr id="53" name="Graphic 52" descr="Badge Tick1 with solid fill">
            <a:extLst>
              <a:ext uri="{FF2B5EF4-FFF2-40B4-BE49-F238E27FC236}">
                <a16:creationId xmlns:a16="http://schemas.microsoft.com/office/drawing/2014/main" id="{246E79AD-07C4-A20F-0EB9-663C9B4D85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656751" y="3180912"/>
            <a:ext cx="380354" cy="380354"/>
          </a:xfrm>
          <a:prstGeom prst="rect">
            <a:avLst/>
          </a:prstGeom>
        </p:spPr>
      </p:pic>
      <p:pic>
        <p:nvPicPr>
          <p:cNvPr id="54" name="Graphic 53" descr="Badge Cross with solid fill">
            <a:extLst>
              <a:ext uri="{FF2B5EF4-FFF2-40B4-BE49-F238E27FC236}">
                <a16:creationId xmlns:a16="http://schemas.microsoft.com/office/drawing/2014/main" id="{EB8DBE70-0A9C-9A30-4621-10E292D97D0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656751" y="2803345"/>
            <a:ext cx="380354" cy="380354"/>
          </a:xfrm>
          <a:prstGeom prst="rect">
            <a:avLst/>
          </a:prstGeom>
        </p:spPr>
      </p:pic>
      <p:pic>
        <p:nvPicPr>
          <p:cNvPr id="55" name="Graphic 54" descr="Badge Tick1 with solid fill">
            <a:extLst>
              <a:ext uri="{FF2B5EF4-FFF2-40B4-BE49-F238E27FC236}">
                <a16:creationId xmlns:a16="http://schemas.microsoft.com/office/drawing/2014/main" id="{D6CF6597-6782-8089-87DE-5D7962F88C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656751" y="3546097"/>
            <a:ext cx="380354" cy="380354"/>
          </a:xfrm>
          <a:prstGeom prst="rect">
            <a:avLst/>
          </a:prstGeom>
        </p:spPr>
      </p:pic>
      <p:pic>
        <p:nvPicPr>
          <p:cNvPr id="57" name="Graphic 56" descr="Badge Tick1 with solid fill">
            <a:extLst>
              <a:ext uri="{FF2B5EF4-FFF2-40B4-BE49-F238E27FC236}">
                <a16:creationId xmlns:a16="http://schemas.microsoft.com/office/drawing/2014/main" id="{19833922-B731-0D03-F5F2-C3BD8C8127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656751" y="3914983"/>
            <a:ext cx="380354" cy="38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B17C3CA-5718-4829-AA87-EE5E3BB6F7D7}"/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purl.org/dc/elements/1.1/"/>
    <ds:schemaRef ds:uri="d30823e6-3702-4941-af94-3ad4b935a5a3"/>
    <ds:schemaRef ds:uri="http://purl.org/dc/dcmitype/"/>
    <ds:schemaRef ds:uri="http://purl.org/dc/terms/"/>
    <ds:schemaRef ds:uri="http://schemas.microsoft.com/office/2006/metadata/properties"/>
    <ds:schemaRef ds:uri="bd16e5ec-bc09-46c2-b8b3-4338badcf7f0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148</Words>
  <Application>Microsoft Office PowerPoint</Application>
  <PresentationFormat>A4 Paper (210x297 mm)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United Curriculum</vt:lpstr>
      <vt:lpstr>Arial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Elizabeth Lupton</cp:lastModifiedBy>
  <cp:revision>4</cp:revision>
  <dcterms:created xsi:type="dcterms:W3CDTF">2021-04-22T13:12:58Z</dcterms:created>
  <dcterms:modified xsi:type="dcterms:W3CDTF">2024-11-07T10:16:14Z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2045500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