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5"/>
  </p:notesMasterIdLst>
  <p:sldIdLst>
    <p:sldId id="256" r:id="rId5"/>
    <p:sldId id="266" r:id="rId6"/>
    <p:sldId id="308" r:id="rId7"/>
    <p:sldId id="268" r:id="rId8"/>
    <p:sldId id="291" r:id="rId9"/>
    <p:sldId id="306" r:id="rId10"/>
    <p:sldId id="292" r:id="rId11"/>
    <p:sldId id="282" r:id="rId12"/>
    <p:sldId id="307" r:id="rId13"/>
    <p:sldId id="301" r:id="rId14"/>
    <p:sldId id="258" r:id="rId15"/>
    <p:sldId id="304" r:id="rId16"/>
    <p:sldId id="303" r:id="rId17"/>
    <p:sldId id="299" r:id="rId18"/>
    <p:sldId id="259" r:id="rId19"/>
    <p:sldId id="298" r:id="rId20"/>
    <p:sldId id="309" r:id="rId21"/>
    <p:sldId id="274" r:id="rId22"/>
    <p:sldId id="310" r:id="rId23"/>
    <p:sldId id="257"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679" autoAdjust="0"/>
  </p:normalViewPr>
  <p:slideViewPr>
    <p:cSldViewPr snapToGrid="0">
      <p:cViewPr varScale="1">
        <p:scale>
          <a:sx n="92" d="100"/>
          <a:sy n="92" d="100"/>
        </p:scale>
        <p:origin x="55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heema Patel" userId="d66944ac-48ef-44f4-acd4-73abcd1a3cc9" providerId="ADAL" clId="{4E837625-70A5-45BB-8B9C-196616352916}"/>
    <pc:docChg chg="undo custSel addSld delSld modSld">
      <pc:chgData name="Raheema Patel" userId="d66944ac-48ef-44f4-acd4-73abcd1a3cc9" providerId="ADAL" clId="{4E837625-70A5-45BB-8B9C-196616352916}" dt="2026-06-30T15:50:23.241" v="3470" actId="20577"/>
      <pc:docMkLst>
        <pc:docMk/>
      </pc:docMkLst>
      <pc:sldChg chg="modSp mod modNotesTx">
        <pc:chgData name="Raheema Patel" userId="d66944ac-48ef-44f4-acd4-73abcd1a3cc9" providerId="ADAL" clId="{4E837625-70A5-45BB-8B9C-196616352916}" dt="2026-06-30T15:45:53.044" v="3328" actId="20577"/>
        <pc:sldMkLst>
          <pc:docMk/>
          <pc:sldMk cId="2313358854" sldId="256"/>
        </pc:sldMkLst>
        <pc:spChg chg="mod">
          <ac:chgData name="Raheema Patel" userId="d66944ac-48ef-44f4-acd4-73abcd1a3cc9" providerId="ADAL" clId="{4E837625-70A5-45BB-8B9C-196616352916}" dt="2026-06-30T14:46:57.808" v="1" actId="20577"/>
          <ac:spMkLst>
            <pc:docMk/>
            <pc:sldMk cId="2313358854" sldId="256"/>
            <ac:spMk id="3" creationId="{00000000-0000-0000-0000-000000000000}"/>
          </ac:spMkLst>
        </pc:spChg>
      </pc:sldChg>
      <pc:sldChg chg="addSp delSp modSp mod modNotesTx">
        <pc:chgData name="Raheema Patel" userId="d66944ac-48ef-44f4-acd4-73abcd1a3cc9" providerId="ADAL" clId="{4E837625-70A5-45BB-8B9C-196616352916}" dt="2026-06-30T15:50:23.241" v="3470" actId="20577"/>
        <pc:sldMkLst>
          <pc:docMk/>
          <pc:sldMk cId="2628110600" sldId="257"/>
        </pc:sldMkLst>
        <pc:spChg chg="mod">
          <ac:chgData name="Raheema Patel" userId="d66944ac-48ef-44f4-acd4-73abcd1a3cc9" providerId="ADAL" clId="{4E837625-70A5-45BB-8B9C-196616352916}" dt="2026-06-30T15:45:27.134" v="3325" actId="20577"/>
          <ac:spMkLst>
            <pc:docMk/>
            <pc:sldMk cId="2628110600" sldId="257"/>
            <ac:spMk id="3" creationId="{C7A4BC28-4D27-4155-B97D-02BA5385C8ED}"/>
          </ac:spMkLst>
        </pc:spChg>
        <pc:picChg chg="del">
          <ac:chgData name="Raheema Patel" userId="d66944ac-48ef-44f4-acd4-73abcd1a3cc9" providerId="ADAL" clId="{4E837625-70A5-45BB-8B9C-196616352916}" dt="2026-06-30T15:41:11.374" v="3184" actId="478"/>
          <ac:picMkLst>
            <pc:docMk/>
            <pc:sldMk cId="2628110600" sldId="257"/>
            <ac:picMk id="4" creationId="{EEC2CE9D-F470-4176-837C-36E06E1773CA}"/>
          </ac:picMkLst>
        </pc:picChg>
        <pc:picChg chg="add del mod">
          <ac:chgData name="Raheema Patel" userId="d66944ac-48ef-44f4-acd4-73abcd1a3cc9" providerId="ADAL" clId="{4E837625-70A5-45BB-8B9C-196616352916}" dt="2026-06-30T15:42:04.848" v="3205" actId="478"/>
          <ac:picMkLst>
            <pc:docMk/>
            <pc:sldMk cId="2628110600" sldId="257"/>
            <ac:picMk id="1026" creationId="{54E6C597-2C7D-4A74-9314-16236D92C9E1}"/>
          </ac:picMkLst>
        </pc:picChg>
        <pc:picChg chg="add mod">
          <ac:chgData name="Raheema Patel" userId="d66944ac-48ef-44f4-acd4-73abcd1a3cc9" providerId="ADAL" clId="{4E837625-70A5-45BB-8B9C-196616352916}" dt="2026-06-30T15:42:06.888" v="3206" actId="1076"/>
          <ac:picMkLst>
            <pc:docMk/>
            <pc:sldMk cId="2628110600" sldId="257"/>
            <ac:picMk id="1028" creationId="{AB9E0106-F686-46B3-A467-21AF9DE544FC}"/>
          </ac:picMkLst>
        </pc:picChg>
      </pc:sldChg>
      <pc:sldChg chg="modSp mod modNotesTx">
        <pc:chgData name="Raheema Patel" userId="d66944ac-48ef-44f4-acd4-73abcd1a3cc9" providerId="ADAL" clId="{4E837625-70A5-45BB-8B9C-196616352916}" dt="2026-06-30T15:49:23.716" v="3424" actId="20577"/>
        <pc:sldMkLst>
          <pc:docMk/>
          <pc:sldMk cId="3928780093" sldId="258"/>
        </pc:sldMkLst>
        <pc:spChg chg="mod">
          <ac:chgData name="Raheema Patel" userId="d66944ac-48ef-44f4-acd4-73abcd1a3cc9" providerId="ADAL" clId="{4E837625-70A5-45BB-8B9C-196616352916}" dt="2026-06-30T14:59:33.063" v="333" actId="20577"/>
          <ac:spMkLst>
            <pc:docMk/>
            <pc:sldMk cId="3928780093" sldId="258"/>
            <ac:spMk id="5" creationId="{00000000-0000-0000-0000-000000000000}"/>
          </ac:spMkLst>
        </pc:spChg>
        <pc:picChg chg="mod">
          <ac:chgData name="Raheema Patel" userId="d66944ac-48ef-44f4-acd4-73abcd1a3cc9" providerId="ADAL" clId="{4E837625-70A5-45BB-8B9C-196616352916}" dt="2026-06-30T14:59:45.359" v="335" actId="1076"/>
          <ac:picMkLst>
            <pc:docMk/>
            <pc:sldMk cId="3928780093" sldId="258"/>
            <ac:picMk id="6" creationId="{0BA00FD0-746E-45C6-A387-0D95E51A1CE5}"/>
          </ac:picMkLst>
        </pc:picChg>
      </pc:sldChg>
      <pc:sldChg chg="modSp mod modNotesTx">
        <pc:chgData name="Raheema Patel" userId="d66944ac-48ef-44f4-acd4-73abcd1a3cc9" providerId="ADAL" clId="{4E837625-70A5-45BB-8B9C-196616352916}" dt="2026-06-30T15:49:38.933" v="3445" actId="20577"/>
        <pc:sldMkLst>
          <pc:docMk/>
          <pc:sldMk cId="3990247882" sldId="259"/>
        </pc:sldMkLst>
        <pc:spChg chg="mod">
          <ac:chgData name="Raheema Patel" userId="d66944ac-48ef-44f4-acd4-73abcd1a3cc9" providerId="ADAL" clId="{4E837625-70A5-45BB-8B9C-196616352916}" dt="2026-06-30T15:17:53.032" v="1515" actId="20577"/>
          <ac:spMkLst>
            <pc:docMk/>
            <pc:sldMk cId="3990247882" sldId="259"/>
            <ac:spMk id="5" creationId="{00000000-0000-0000-0000-000000000000}"/>
          </ac:spMkLst>
        </pc:spChg>
      </pc:sldChg>
      <pc:sldChg chg="modSp mod">
        <pc:chgData name="Raheema Patel" userId="d66944ac-48ef-44f4-acd4-73abcd1a3cc9" providerId="ADAL" clId="{4E837625-70A5-45BB-8B9C-196616352916}" dt="2026-06-30T14:53:30.712" v="113" actId="20577"/>
        <pc:sldMkLst>
          <pc:docMk/>
          <pc:sldMk cId="215091460" sldId="266"/>
        </pc:sldMkLst>
        <pc:spChg chg="mod">
          <ac:chgData name="Raheema Patel" userId="d66944ac-48ef-44f4-acd4-73abcd1a3cc9" providerId="ADAL" clId="{4E837625-70A5-45BB-8B9C-196616352916}" dt="2026-06-30T14:53:30.712" v="113" actId="20577"/>
          <ac:spMkLst>
            <pc:docMk/>
            <pc:sldMk cId="215091460" sldId="266"/>
            <ac:spMk id="3" creationId="{00000000-0000-0000-0000-000000000000}"/>
          </ac:spMkLst>
        </pc:spChg>
      </pc:sldChg>
      <pc:sldChg chg="modSp mod modNotesTx">
        <pc:chgData name="Raheema Patel" userId="d66944ac-48ef-44f4-acd4-73abcd1a3cc9" providerId="ADAL" clId="{4E837625-70A5-45BB-8B9C-196616352916}" dt="2026-06-30T15:48:10.183" v="3390" actId="20577"/>
        <pc:sldMkLst>
          <pc:docMk/>
          <pc:sldMk cId="2966593620" sldId="268"/>
        </pc:sldMkLst>
        <pc:spChg chg="mod">
          <ac:chgData name="Raheema Patel" userId="d66944ac-48ef-44f4-acd4-73abcd1a3cc9" providerId="ADAL" clId="{4E837625-70A5-45BB-8B9C-196616352916}" dt="2026-06-30T15:48:10.183" v="3390" actId="20577"/>
          <ac:spMkLst>
            <pc:docMk/>
            <pc:sldMk cId="2966593620" sldId="268"/>
            <ac:spMk id="15" creationId="{C99FD98C-6779-41EF-801A-2DB096683B0E}"/>
          </ac:spMkLst>
        </pc:spChg>
      </pc:sldChg>
      <pc:sldChg chg="modSp mod modNotesTx">
        <pc:chgData name="Raheema Patel" userId="d66944ac-48ef-44f4-acd4-73abcd1a3cc9" providerId="ADAL" clId="{4E837625-70A5-45BB-8B9C-196616352916}" dt="2026-06-30T15:50:09.817" v="3463" actId="20577"/>
        <pc:sldMkLst>
          <pc:docMk/>
          <pc:sldMk cId="902527773" sldId="274"/>
        </pc:sldMkLst>
        <pc:spChg chg="mod">
          <ac:chgData name="Raheema Patel" userId="d66944ac-48ef-44f4-acd4-73abcd1a3cc9" providerId="ADAL" clId="{4E837625-70A5-45BB-8B9C-196616352916}" dt="2026-06-30T15:35:33.527" v="2951" actId="313"/>
          <ac:spMkLst>
            <pc:docMk/>
            <pc:sldMk cId="902527773" sldId="274"/>
            <ac:spMk id="4" creationId="{00000000-0000-0000-0000-000000000000}"/>
          </ac:spMkLst>
        </pc:spChg>
      </pc:sldChg>
      <pc:sldChg chg="addSp delSp modSp del mod">
        <pc:chgData name="Raheema Patel" userId="d66944ac-48ef-44f4-acd4-73abcd1a3cc9" providerId="ADAL" clId="{4E837625-70A5-45BB-8B9C-196616352916}" dt="2026-06-30T15:15:01.669" v="1103" actId="47"/>
        <pc:sldMkLst>
          <pc:docMk/>
          <pc:sldMk cId="2945427352" sldId="281"/>
        </pc:sldMkLst>
        <pc:spChg chg="del">
          <ac:chgData name="Raheema Patel" userId="d66944ac-48ef-44f4-acd4-73abcd1a3cc9" providerId="ADAL" clId="{4E837625-70A5-45BB-8B9C-196616352916}" dt="2026-06-30T15:10:44.640" v="1045" actId="478"/>
          <ac:spMkLst>
            <pc:docMk/>
            <pc:sldMk cId="2945427352" sldId="281"/>
            <ac:spMk id="3" creationId="{00000000-0000-0000-0000-000000000000}"/>
          </ac:spMkLst>
        </pc:spChg>
        <pc:spChg chg="mod">
          <ac:chgData name="Raheema Patel" userId="d66944ac-48ef-44f4-acd4-73abcd1a3cc9" providerId="ADAL" clId="{4E837625-70A5-45BB-8B9C-196616352916}" dt="2026-06-30T15:14:56.013" v="1102" actId="20577"/>
          <ac:spMkLst>
            <pc:docMk/>
            <pc:sldMk cId="2945427352" sldId="281"/>
            <ac:spMk id="4" creationId="{00000000-0000-0000-0000-000000000000}"/>
          </ac:spMkLst>
        </pc:spChg>
        <pc:spChg chg="add del mod">
          <ac:chgData name="Raheema Patel" userId="d66944ac-48ef-44f4-acd4-73abcd1a3cc9" providerId="ADAL" clId="{4E837625-70A5-45BB-8B9C-196616352916}" dt="2026-06-30T15:10:48.032" v="1046" actId="478"/>
          <ac:spMkLst>
            <pc:docMk/>
            <pc:sldMk cId="2945427352" sldId="281"/>
            <ac:spMk id="9" creationId="{19C8C3AD-50FE-4726-BD4D-ADD2F47F0C01}"/>
          </ac:spMkLst>
        </pc:spChg>
        <pc:picChg chg="del">
          <ac:chgData name="Raheema Patel" userId="d66944ac-48ef-44f4-acd4-73abcd1a3cc9" providerId="ADAL" clId="{4E837625-70A5-45BB-8B9C-196616352916}" dt="2026-06-30T15:07:54.788" v="1042" actId="478"/>
          <ac:picMkLst>
            <pc:docMk/>
            <pc:sldMk cId="2945427352" sldId="281"/>
            <ac:picMk id="7" creationId="{6616133A-794E-4731-BA1A-C50DDEA69F4D}"/>
          </ac:picMkLst>
        </pc:picChg>
      </pc:sldChg>
      <pc:sldChg chg="modNotesTx">
        <pc:chgData name="Raheema Patel" userId="d66944ac-48ef-44f4-acd4-73abcd1a3cc9" providerId="ADAL" clId="{4E837625-70A5-45BB-8B9C-196616352916}" dt="2026-06-30T15:48:58.602" v="3405" actId="20577"/>
        <pc:sldMkLst>
          <pc:docMk/>
          <pc:sldMk cId="1913157154" sldId="282"/>
        </pc:sldMkLst>
      </pc:sldChg>
      <pc:sldChg chg="modSp mod modNotesTx">
        <pc:chgData name="Raheema Patel" userId="d66944ac-48ef-44f4-acd4-73abcd1a3cc9" providerId="ADAL" clId="{4E837625-70A5-45BB-8B9C-196616352916}" dt="2026-06-30T15:48:35.471" v="3393" actId="20577"/>
        <pc:sldMkLst>
          <pc:docMk/>
          <pc:sldMk cId="3740273450" sldId="291"/>
        </pc:sldMkLst>
        <pc:spChg chg="mod">
          <ac:chgData name="Raheema Patel" userId="d66944ac-48ef-44f4-acd4-73abcd1a3cc9" providerId="ADAL" clId="{4E837625-70A5-45BB-8B9C-196616352916}" dt="2026-06-30T14:53:55.030" v="117" actId="20577"/>
          <ac:spMkLst>
            <pc:docMk/>
            <pc:sldMk cId="3740273450" sldId="291"/>
            <ac:spMk id="3" creationId="{00000000-0000-0000-0000-000000000000}"/>
          </ac:spMkLst>
        </pc:spChg>
      </pc:sldChg>
      <pc:sldChg chg="modSp mod modNotesTx">
        <pc:chgData name="Raheema Patel" userId="d66944ac-48ef-44f4-acd4-73abcd1a3cc9" providerId="ADAL" clId="{4E837625-70A5-45BB-8B9C-196616352916}" dt="2026-06-30T15:48:53.332" v="3401" actId="20577"/>
        <pc:sldMkLst>
          <pc:docMk/>
          <pc:sldMk cId="104473951" sldId="292"/>
        </pc:sldMkLst>
        <pc:spChg chg="mod">
          <ac:chgData name="Raheema Patel" userId="d66944ac-48ef-44f4-acd4-73abcd1a3cc9" providerId="ADAL" clId="{4E837625-70A5-45BB-8B9C-196616352916}" dt="2026-06-30T14:55:17.931" v="191" actId="20577"/>
          <ac:spMkLst>
            <pc:docMk/>
            <pc:sldMk cId="104473951" sldId="292"/>
            <ac:spMk id="3" creationId="{00000000-0000-0000-0000-000000000000}"/>
          </ac:spMkLst>
        </pc:spChg>
      </pc:sldChg>
      <pc:sldChg chg="addSp delSp modSp mod modNotesTx">
        <pc:chgData name="Raheema Patel" userId="d66944ac-48ef-44f4-acd4-73abcd1a3cc9" providerId="ADAL" clId="{4E837625-70A5-45BB-8B9C-196616352916}" dt="2026-06-30T15:49:47.756" v="3450" actId="20577"/>
        <pc:sldMkLst>
          <pc:docMk/>
          <pc:sldMk cId="2395394274" sldId="298"/>
        </pc:sldMkLst>
        <pc:spChg chg="mod">
          <ac:chgData name="Raheema Patel" userId="d66944ac-48ef-44f4-acd4-73abcd1a3cc9" providerId="ADAL" clId="{4E837625-70A5-45BB-8B9C-196616352916}" dt="2026-06-30T15:18:08.124" v="1519" actId="20577"/>
          <ac:spMkLst>
            <pc:docMk/>
            <pc:sldMk cId="2395394274" sldId="298"/>
            <ac:spMk id="2" creationId="{4F71A3FC-5E9F-4430-BC29-E8AEAA03578E}"/>
          </ac:spMkLst>
        </pc:spChg>
        <pc:spChg chg="mod">
          <ac:chgData name="Raheema Patel" userId="d66944ac-48ef-44f4-acd4-73abcd1a3cc9" providerId="ADAL" clId="{4E837625-70A5-45BB-8B9C-196616352916}" dt="2026-06-30T15:28:42.682" v="2525" actId="20577"/>
          <ac:spMkLst>
            <pc:docMk/>
            <pc:sldMk cId="2395394274" sldId="298"/>
            <ac:spMk id="3" creationId="{29A31C88-9D78-47FE-A952-A98EFF5FC347}"/>
          </ac:spMkLst>
        </pc:spChg>
        <pc:spChg chg="add del mod">
          <ac:chgData name="Raheema Patel" userId="d66944ac-48ef-44f4-acd4-73abcd1a3cc9" providerId="ADAL" clId="{4E837625-70A5-45BB-8B9C-196616352916}" dt="2026-06-30T15:26:26.106" v="2276" actId="478"/>
          <ac:spMkLst>
            <pc:docMk/>
            <pc:sldMk cId="2395394274" sldId="298"/>
            <ac:spMk id="4" creationId="{254B364C-F123-4029-8B8A-EFA92379E75A}"/>
          </ac:spMkLst>
        </pc:spChg>
      </pc:sldChg>
      <pc:sldChg chg="modSp mod modNotesTx">
        <pc:chgData name="Raheema Patel" userId="d66944ac-48ef-44f4-acd4-73abcd1a3cc9" providerId="ADAL" clId="{4E837625-70A5-45BB-8B9C-196616352916}" dt="2026-06-30T15:49:35.202" v="3441" actId="20577"/>
        <pc:sldMkLst>
          <pc:docMk/>
          <pc:sldMk cId="284150067" sldId="299"/>
        </pc:sldMkLst>
        <pc:spChg chg="mod">
          <ac:chgData name="Raheema Patel" userId="d66944ac-48ef-44f4-acd4-73abcd1a3cc9" providerId="ADAL" clId="{4E837625-70A5-45BB-8B9C-196616352916}" dt="2026-06-30T15:07:39.198" v="1041" actId="20577"/>
          <ac:spMkLst>
            <pc:docMk/>
            <pc:sldMk cId="284150067" sldId="299"/>
            <ac:spMk id="4" creationId="{00000000-0000-0000-0000-000000000000}"/>
          </ac:spMkLst>
        </pc:spChg>
      </pc:sldChg>
      <pc:sldChg chg="del">
        <pc:chgData name="Raheema Patel" userId="d66944ac-48ef-44f4-acd4-73abcd1a3cc9" providerId="ADAL" clId="{4E837625-70A5-45BB-8B9C-196616352916}" dt="2026-06-30T15:40:06.547" v="3182" actId="47"/>
        <pc:sldMkLst>
          <pc:docMk/>
          <pc:sldMk cId="2240606188" sldId="300"/>
        </pc:sldMkLst>
      </pc:sldChg>
      <pc:sldChg chg="modSp mod modNotesTx">
        <pc:chgData name="Raheema Patel" userId="d66944ac-48ef-44f4-acd4-73abcd1a3cc9" providerId="ADAL" clId="{4E837625-70A5-45BB-8B9C-196616352916}" dt="2026-06-30T15:49:11.931" v="3417" actId="20577"/>
        <pc:sldMkLst>
          <pc:docMk/>
          <pc:sldMk cId="3440792735" sldId="301"/>
        </pc:sldMkLst>
        <pc:spChg chg="mod">
          <ac:chgData name="Raheema Patel" userId="d66944ac-48ef-44f4-acd4-73abcd1a3cc9" providerId="ADAL" clId="{4E837625-70A5-45BB-8B9C-196616352916}" dt="2026-06-30T14:56:58.397" v="197" actId="20577"/>
          <ac:spMkLst>
            <pc:docMk/>
            <pc:sldMk cId="3440792735" sldId="301"/>
            <ac:spMk id="3" creationId="{0D2565F1-3541-4E01-8599-33C780651D55}"/>
          </ac:spMkLst>
        </pc:spChg>
        <pc:spChg chg="mod">
          <ac:chgData name="Raheema Patel" userId="d66944ac-48ef-44f4-acd4-73abcd1a3cc9" providerId="ADAL" clId="{4E837625-70A5-45BB-8B9C-196616352916}" dt="2026-06-30T14:58:00.415" v="224" actId="14100"/>
          <ac:spMkLst>
            <pc:docMk/>
            <pc:sldMk cId="3440792735" sldId="301"/>
            <ac:spMk id="5" creationId="{01CB438A-7139-4CEC-9BFF-48E7F081F3E8}"/>
          </ac:spMkLst>
        </pc:spChg>
      </pc:sldChg>
      <pc:sldChg chg="delSp modSp mod modNotesTx">
        <pc:chgData name="Raheema Patel" userId="d66944ac-48ef-44f4-acd4-73abcd1a3cc9" providerId="ADAL" clId="{4E837625-70A5-45BB-8B9C-196616352916}" dt="2026-06-30T15:49:30.821" v="3434" actId="20577"/>
        <pc:sldMkLst>
          <pc:docMk/>
          <pc:sldMk cId="814263442" sldId="303"/>
        </pc:sldMkLst>
        <pc:spChg chg="mod">
          <ac:chgData name="Raheema Patel" userId="d66944ac-48ef-44f4-acd4-73abcd1a3cc9" providerId="ADAL" clId="{4E837625-70A5-45BB-8B9C-196616352916}" dt="2026-06-30T15:01:02.144" v="418" actId="27636"/>
          <ac:spMkLst>
            <pc:docMk/>
            <pc:sldMk cId="814263442" sldId="303"/>
            <ac:spMk id="11" creationId="{6412ABBA-02DF-4C16-8422-16906AF09283}"/>
          </ac:spMkLst>
        </pc:spChg>
        <pc:spChg chg="mod">
          <ac:chgData name="Raheema Patel" userId="d66944ac-48ef-44f4-acd4-73abcd1a3cc9" providerId="ADAL" clId="{4E837625-70A5-45BB-8B9C-196616352916}" dt="2026-06-30T15:04:12.586" v="685" actId="255"/>
          <ac:spMkLst>
            <pc:docMk/>
            <pc:sldMk cId="814263442" sldId="303"/>
            <ac:spMk id="12" creationId="{4170AA1A-3BED-4318-ABC9-8688598ABAEB}"/>
          </ac:spMkLst>
        </pc:spChg>
        <pc:picChg chg="del">
          <ac:chgData name="Raheema Patel" userId="d66944ac-48ef-44f4-acd4-73abcd1a3cc9" providerId="ADAL" clId="{4E837625-70A5-45BB-8B9C-196616352916}" dt="2026-06-30T15:00:16.394" v="338" actId="478"/>
          <ac:picMkLst>
            <pc:docMk/>
            <pc:sldMk cId="814263442" sldId="303"/>
            <ac:picMk id="14" creationId="{70F68028-B7FA-481C-AA49-DACFC1546DAB}"/>
          </ac:picMkLst>
        </pc:picChg>
      </pc:sldChg>
      <pc:sldChg chg="add del modNotesTx">
        <pc:chgData name="Raheema Patel" userId="d66944ac-48ef-44f4-acd4-73abcd1a3cc9" providerId="ADAL" clId="{4E837625-70A5-45BB-8B9C-196616352916}" dt="2026-06-30T15:49:26.932" v="3427" actId="20577"/>
        <pc:sldMkLst>
          <pc:docMk/>
          <pc:sldMk cId="892432244" sldId="304"/>
        </pc:sldMkLst>
      </pc:sldChg>
      <pc:sldChg chg="modNotesTx">
        <pc:chgData name="Raheema Patel" userId="d66944ac-48ef-44f4-acd4-73abcd1a3cc9" providerId="ADAL" clId="{4E837625-70A5-45BB-8B9C-196616352916}" dt="2026-06-30T15:48:45.551" v="3397" actId="20577"/>
        <pc:sldMkLst>
          <pc:docMk/>
          <pc:sldMk cId="3067171128" sldId="306"/>
        </pc:sldMkLst>
      </pc:sldChg>
      <pc:sldChg chg="modNotesTx">
        <pc:chgData name="Raheema Patel" userId="d66944ac-48ef-44f4-acd4-73abcd1a3cc9" providerId="ADAL" clId="{4E837625-70A5-45BB-8B9C-196616352916}" dt="2026-06-30T15:49:04.800" v="3414" actId="20577"/>
        <pc:sldMkLst>
          <pc:docMk/>
          <pc:sldMk cId="1196691032" sldId="307"/>
        </pc:sldMkLst>
      </pc:sldChg>
      <pc:sldChg chg="modSp mod modNotesTx">
        <pc:chgData name="Raheema Patel" userId="d66944ac-48ef-44f4-acd4-73abcd1a3cc9" providerId="ADAL" clId="{4E837625-70A5-45BB-8B9C-196616352916}" dt="2026-06-30T15:47:19.466" v="3349" actId="20577"/>
        <pc:sldMkLst>
          <pc:docMk/>
          <pc:sldMk cId="1945275970" sldId="308"/>
        </pc:sldMkLst>
        <pc:spChg chg="mod">
          <ac:chgData name="Raheema Patel" userId="d66944ac-48ef-44f4-acd4-73abcd1a3cc9" providerId="ADAL" clId="{4E837625-70A5-45BB-8B9C-196616352916}" dt="2026-06-30T15:46:31.663" v="3340" actId="20577"/>
          <ac:spMkLst>
            <pc:docMk/>
            <pc:sldMk cId="1945275970" sldId="308"/>
            <ac:spMk id="5" creationId="{A2D6697D-BF25-4CFE-943D-C6C26439210F}"/>
          </ac:spMkLst>
        </pc:spChg>
        <pc:spChg chg="mod">
          <ac:chgData name="Raheema Patel" userId="d66944ac-48ef-44f4-acd4-73abcd1a3cc9" providerId="ADAL" clId="{4E837625-70A5-45BB-8B9C-196616352916}" dt="2026-06-30T15:47:11.068" v="3346" actId="20577"/>
          <ac:spMkLst>
            <pc:docMk/>
            <pc:sldMk cId="1945275970" sldId="308"/>
            <ac:spMk id="9" creationId="{D656BDDA-008D-4708-88AB-04D67A8FF16E}"/>
          </ac:spMkLst>
        </pc:spChg>
      </pc:sldChg>
      <pc:sldChg chg="modSp mod modNotesTx">
        <pc:chgData name="Raheema Patel" userId="d66944ac-48ef-44f4-acd4-73abcd1a3cc9" providerId="ADAL" clId="{4E837625-70A5-45BB-8B9C-196616352916}" dt="2026-06-30T15:50:05.193" v="3456" actId="20577"/>
        <pc:sldMkLst>
          <pc:docMk/>
          <pc:sldMk cId="4117447457" sldId="309"/>
        </pc:sldMkLst>
        <pc:spChg chg="mod">
          <ac:chgData name="Raheema Patel" userId="d66944ac-48ef-44f4-acd4-73abcd1a3cc9" providerId="ADAL" clId="{4E837625-70A5-45BB-8B9C-196616352916}" dt="2026-06-30T15:28:52.053" v="2527" actId="20577"/>
          <ac:spMkLst>
            <pc:docMk/>
            <pc:sldMk cId="4117447457" sldId="309"/>
            <ac:spMk id="2" creationId="{4F71A3FC-5E9F-4430-BC29-E8AEAA03578E}"/>
          </ac:spMkLst>
        </pc:spChg>
        <pc:spChg chg="mod">
          <ac:chgData name="Raheema Patel" userId="d66944ac-48ef-44f4-acd4-73abcd1a3cc9" providerId="ADAL" clId="{4E837625-70A5-45BB-8B9C-196616352916}" dt="2026-06-30T15:31:24.994" v="2758" actId="20577"/>
          <ac:spMkLst>
            <pc:docMk/>
            <pc:sldMk cId="4117447457" sldId="309"/>
            <ac:spMk id="3" creationId="{29A31C88-9D78-47FE-A952-A98EFF5FC347}"/>
          </ac:spMkLst>
        </pc:spChg>
      </pc:sldChg>
      <pc:sldChg chg="modSp mod modNotesTx">
        <pc:chgData name="Raheema Patel" userId="d66944ac-48ef-44f4-acd4-73abcd1a3cc9" providerId="ADAL" clId="{4E837625-70A5-45BB-8B9C-196616352916}" dt="2026-06-30T15:50:15.882" v="3467" actId="20577"/>
        <pc:sldMkLst>
          <pc:docMk/>
          <pc:sldMk cId="2900059187" sldId="310"/>
        </pc:sldMkLst>
        <pc:spChg chg="mod">
          <ac:chgData name="Raheema Patel" userId="d66944ac-48ef-44f4-acd4-73abcd1a3cc9" providerId="ADAL" clId="{4E837625-70A5-45BB-8B9C-196616352916}" dt="2026-06-30T15:37:20.516" v="3107" actId="20577"/>
          <ac:spMkLst>
            <pc:docMk/>
            <pc:sldMk cId="2900059187" sldId="310"/>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BDFCB40-369E-4BA1-ABC9-96A9B36AF7D0}" type="datetimeFigureOut">
              <a:rPr lang="en-GB" smtClean="0"/>
              <a:t>09/07/2026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E77157-204E-4872-A44F-740D4754F21C}" type="slidenum">
              <a:rPr lang="en-GB" smtClean="0"/>
              <a:t>‹#›</a:t>
            </a:fld>
            <a:endParaRPr lang="en-GB"/>
          </a:p>
        </p:txBody>
      </p:sp>
    </p:spTree>
    <p:extLst>
      <p:ext uri="{BB962C8B-B14F-4D97-AF65-F5344CB8AC3E}">
        <p14:creationId xmlns:p14="http://schemas.microsoft.com/office/powerpoint/2010/main" val="1583835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02E77157-204E-4872-A44F-740D4754F21C}" type="slidenum">
              <a:rPr lang="en-GB" smtClean="0"/>
              <a:t>1</a:t>
            </a:fld>
            <a:endParaRPr lang="en-GB"/>
          </a:p>
        </p:txBody>
      </p:sp>
    </p:spTree>
    <p:extLst>
      <p:ext uri="{BB962C8B-B14F-4D97-AF65-F5344CB8AC3E}">
        <p14:creationId xmlns:p14="http://schemas.microsoft.com/office/powerpoint/2010/main" val="1785303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Everyone</a:t>
            </a:r>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562470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latin typeface="SassoonCRInfant" panose="00000400000000000000" pitchFamily="2" charset="0"/>
              </a:rPr>
              <a:t>Kindness</a:t>
            </a:r>
            <a:r>
              <a:rPr lang="en-US" sz="1200" dirty="0">
                <a:latin typeface="SassoonCRInfant" panose="00000400000000000000" pitchFamily="2" charset="0"/>
              </a:rPr>
              <a:t>: Our children show kindness to each other at all times.</a:t>
            </a:r>
          </a:p>
          <a:p>
            <a:r>
              <a:rPr lang="en-US" sz="1200" b="1" dirty="0">
                <a:latin typeface="SassoonCRInfant" panose="00000400000000000000" pitchFamily="2" charset="0"/>
              </a:rPr>
              <a:t>Confidence</a:t>
            </a:r>
            <a:r>
              <a:rPr lang="en-US" sz="1200" dirty="0">
                <a:latin typeface="SassoonCRInfant" panose="00000400000000000000" pitchFamily="2" charset="0"/>
              </a:rPr>
              <a:t>: Our children show confidence in being themselves, to speak up for themselves, try new things and handle adversity.</a:t>
            </a:r>
          </a:p>
          <a:p>
            <a:r>
              <a:rPr lang="en-US" sz="1200" b="1" dirty="0">
                <a:latin typeface="SassoonCRInfant" panose="00000400000000000000" pitchFamily="2" charset="0"/>
              </a:rPr>
              <a:t>Resilience</a:t>
            </a:r>
            <a:r>
              <a:rPr lang="en-US" sz="1200" dirty="0">
                <a:latin typeface="SassoonCRInfant" panose="00000400000000000000" pitchFamily="2" charset="0"/>
              </a:rPr>
              <a:t>: Our children embrace mistakes as learning opportunities and they stay positive in difficult situations.</a:t>
            </a:r>
          </a:p>
          <a:p>
            <a:r>
              <a:rPr lang="en-US" sz="1200" b="1" dirty="0">
                <a:latin typeface="SassoonCRInfant" panose="00000400000000000000" pitchFamily="2" charset="0"/>
              </a:rPr>
              <a:t>Respect</a:t>
            </a:r>
            <a:r>
              <a:rPr lang="en-US" sz="1200" dirty="0">
                <a:latin typeface="SassoonCRInfant" panose="00000400000000000000" pitchFamily="2" charset="0"/>
              </a:rPr>
              <a:t>: Our children treat others kindly, value differences and listen to everyone’s ideas and opinions, even if this is different to their own.</a:t>
            </a:r>
          </a:p>
          <a:p>
            <a:r>
              <a:rPr lang="en-US" sz="1200" b="1" dirty="0">
                <a:latin typeface="SassoonCRInfant" panose="00000400000000000000" pitchFamily="2" charset="0"/>
              </a:rPr>
              <a:t>Curiosity</a:t>
            </a:r>
            <a:r>
              <a:rPr lang="en-US" sz="1200" dirty="0">
                <a:latin typeface="SassoonCRInfant" panose="00000400000000000000" pitchFamily="2" charset="0"/>
              </a:rPr>
              <a:t>: Our children are excited by their learning and are eager to explore new ideas.</a:t>
            </a:r>
          </a:p>
          <a:p>
            <a:endParaRPr lang="en-GB" dirty="0"/>
          </a:p>
          <a:p>
            <a:r>
              <a:rPr lang="en-GB" dirty="0"/>
              <a:t>Raheema</a:t>
            </a:r>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02E77157-204E-4872-A44F-740D4754F21C}" type="slidenum">
              <a:rPr lang="en-GB" smtClean="0"/>
              <a:t>5</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872C13BE-117B-48A0-89C6-8BAEF43F36A6}" type="slidenum">
              <a:rPr lang="en-GB" smtClean="0"/>
              <a:t>6</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Kath</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2418853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Kath</a:t>
            </a:r>
          </a:p>
        </p:txBody>
      </p:sp>
      <p:sp>
        <p:nvSpPr>
          <p:cNvPr id="4" name="Slide Number Placeholder 3"/>
          <p:cNvSpPr>
            <a:spLocks noGrp="1"/>
          </p:cNvSpPr>
          <p:nvPr>
            <p:ph type="sldNum" sz="quarter" idx="5"/>
          </p:nvPr>
        </p:nvSpPr>
        <p:spPr/>
        <p:txBody>
          <a:bodyPr/>
          <a:lstStyle/>
          <a:p>
            <a:fld id="{02E77157-204E-4872-A44F-740D4754F21C}" type="slidenum">
              <a:rPr lang="en-GB" smtClean="0"/>
              <a:t>8</a:t>
            </a:fld>
            <a:endParaRPr lang="en-GB"/>
          </a:p>
        </p:txBody>
      </p:sp>
    </p:spTree>
    <p:extLst>
      <p:ext uri="{BB962C8B-B14F-4D97-AF65-F5344CB8AC3E}">
        <p14:creationId xmlns:p14="http://schemas.microsoft.com/office/powerpoint/2010/main" val="630755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dirty="0">
                <a:solidFill>
                  <a:schemeClr val="bg1"/>
                </a:solidFill>
                <a:latin typeface="SassoonCRInfant" panose="00000400000000000000" pitchFamily="2" charset="0"/>
              </a:rPr>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dirty="0">
                <a:solidFill>
                  <a:schemeClr val="bg1"/>
                </a:solidFill>
                <a:latin typeface="SassoonCRInfant" panose="00000400000000000000" pitchFamily="2" charset="0"/>
              </a:rPr>
              <a:t>Should you feel that you could be eligible for free school meals then please contact the office</a:t>
            </a:r>
          </a:p>
          <a:p>
            <a:pPr fontAlgn="base"/>
            <a:endParaRPr lang="en-GB" dirty="0">
              <a:solidFill>
                <a:schemeClr val="bg1"/>
              </a:solidFill>
              <a:latin typeface="SassoonCRInfant" panose="00000400000000000000" pitchFamily="2" charset="0"/>
            </a:endParaRPr>
          </a:p>
          <a:p>
            <a:pPr fontAlgn="base"/>
            <a:r>
              <a:rPr lang="en-GB" dirty="0">
                <a:solidFill>
                  <a:schemeClr val="bg1"/>
                </a:solidFill>
                <a:latin typeface="SassoonCRInfant" panose="00000400000000000000" pitchFamily="2" charset="0"/>
              </a:rPr>
              <a:t>Raheema</a:t>
            </a:r>
          </a:p>
        </p:txBody>
      </p:sp>
      <p:sp>
        <p:nvSpPr>
          <p:cNvPr id="4" name="Slide Number Placeholder 3"/>
          <p:cNvSpPr>
            <a:spLocks noGrp="1"/>
          </p:cNvSpPr>
          <p:nvPr>
            <p:ph type="sldNum" sz="quarter" idx="5"/>
          </p:nvPr>
        </p:nvSpPr>
        <p:spPr/>
        <p:txBody>
          <a:bodyPr/>
          <a:lstStyle/>
          <a:p>
            <a:fld id="{02E77157-204E-4872-A44F-740D4754F21C}" type="slidenum">
              <a:rPr lang="en-GB" smtClean="0"/>
              <a:t>9</a:t>
            </a:fld>
            <a:endParaRPr lang="en-GB"/>
          </a:p>
        </p:txBody>
      </p:sp>
    </p:spTree>
    <p:extLst>
      <p:ext uri="{BB962C8B-B14F-4D97-AF65-F5344CB8AC3E}">
        <p14:creationId xmlns:p14="http://schemas.microsoft.com/office/powerpoint/2010/main" val="24854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10</a:t>
            </a:fld>
            <a:endParaRPr lang="en-GB"/>
          </a:p>
        </p:txBody>
      </p:sp>
    </p:spTree>
    <p:extLst>
      <p:ext uri="{BB962C8B-B14F-4D97-AF65-F5344CB8AC3E}">
        <p14:creationId xmlns:p14="http://schemas.microsoft.com/office/powerpoint/2010/main" val="3388880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records – read three times to improve fluency, expression and comprehension. </a:t>
            </a:r>
          </a:p>
          <a:p>
            <a:endParaRPr lang="en-GB" dirty="0"/>
          </a:p>
          <a:p>
            <a:r>
              <a:rPr lang="en-GB" dirty="0"/>
              <a:t>Sam</a:t>
            </a:r>
          </a:p>
        </p:txBody>
      </p:sp>
      <p:sp>
        <p:nvSpPr>
          <p:cNvPr id="4" name="Slide Number Placeholder 3"/>
          <p:cNvSpPr>
            <a:spLocks noGrp="1"/>
          </p:cNvSpPr>
          <p:nvPr>
            <p:ph type="sldNum" sz="quarter" idx="10"/>
          </p:nvPr>
        </p:nvSpPr>
        <p:spPr/>
        <p:txBody>
          <a:bodyPr/>
          <a:lstStyle/>
          <a:p>
            <a:fld id="{02E77157-204E-4872-A44F-740D4754F21C}" type="slidenum">
              <a:rPr lang="en-GB" smtClean="0"/>
              <a:t>11</a:t>
            </a:fld>
            <a:endParaRPr lang="en-GB"/>
          </a:p>
        </p:txBody>
      </p:sp>
    </p:spTree>
    <p:extLst>
      <p:ext uri="{BB962C8B-B14F-4D97-AF65-F5344CB8AC3E}">
        <p14:creationId xmlns:p14="http://schemas.microsoft.com/office/powerpoint/2010/main" val="690910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12</a:t>
            </a:fld>
            <a:endParaRPr lang="en-GB"/>
          </a:p>
        </p:txBody>
      </p:sp>
    </p:spTree>
    <p:extLst>
      <p:ext uri="{BB962C8B-B14F-4D97-AF65-F5344CB8AC3E}">
        <p14:creationId xmlns:p14="http://schemas.microsoft.com/office/powerpoint/2010/main" val="3267106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Raheema</a:t>
            </a:r>
          </a:p>
        </p:txBody>
      </p:sp>
      <p:sp>
        <p:nvSpPr>
          <p:cNvPr id="4" name="Slide Number Placeholder 3"/>
          <p:cNvSpPr>
            <a:spLocks noGrp="1"/>
          </p:cNvSpPr>
          <p:nvPr>
            <p:ph type="sldNum" sz="quarter" idx="10"/>
          </p:nvPr>
        </p:nvSpPr>
        <p:spPr/>
        <p:txBody>
          <a:bodyPr/>
          <a:lstStyle/>
          <a:p>
            <a:fld id="{02E77157-204E-4872-A44F-740D4754F21C}" type="slidenum">
              <a:rPr lang="en-GB" smtClean="0"/>
              <a:t>13</a:t>
            </a:fld>
            <a:endParaRPr lang="en-GB"/>
          </a:p>
        </p:txBody>
      </p:sp>
    </p:spTree>
    <p:extLst>
      <p:ext uri="{BB962C8B-B14F-4D97-AF65-F5344CB8AC3E}">
        <p14:creationId xmlns:p14="http://schemas.microsoft.com/office/powerpoint/2010/main" val="163413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Raheema</a:t>
            </a:r>
          </a:p>
        </p:txBody>
      </p:sp>
      <p:sp>
        <p:nvSpPr>
          <p:cNvPr id="4" name="Slide Number Placeholder 3"/>
          <p:cNvSpPr>
            <a:spLocks noGrp="1"/>
          </p:cNvSpPr>
          <p:nvPr>
            <p:ph type="sldNum" sz="quarter" idx="10"/>
          </p:nvPr>
        </p:nvSpPr>
        <p:spPr/>
        <p:txBody>
          <a:bodyPr/>
          <a:lstStyle/>
          <a:p>
            <a:fld id="{02E77157-204E-4872-A44F-740D4754F21C}" type="slidenum">
              <a:rPr lang="en-GB" smtClean="0"/>
              <a:t>14</a:t>
            </a:fld>
            <a:endParaRPr lang="en-GB"/>
          </a:p>
        </p:txBody>
      </p:sp>
    </p:spTree>
    <p:extLst>
      <p:ext uri="{BB962C8B-B14F-4D97-AF65-F5344CB8AC3E}">
        <p14:creationId xmlns:p14="http://schemas.microsoft.com/office/powerpoint/2010/main" val="1601932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Kath</a:t>
            </a:r>
          </a:p>
        </p:txBody>
      </p:sp>
      <p:sp>
        <p:nvSpPr>
          <p:cNvPr id="4" name="Slide Number Placeholder 3"/>
          <p:cNvSpPr>
            <a:spLocks noGrp="1"/>
          </p:cNvSpPr>
          <p:nvPr>
            <p:ph type="sldNum" sz="quarter" idx="10"/>
          </p:nvPr>
        </p:nvSpPr>
        <p:spPr/>
        <p:txBody>
          <a:bodyPr/>
          <a:lstStyle/>
          <a:p>
            <a:fld id="{02E77157-204E-4872-A44F-740D4754F21C}" type="slidenum">
              <a:rPr lang="en-GB" smtClean="0"/>
              <a:t>15</a:t>
            </a:fld>
            <a:endParaRPr lang="en-GB"/>
          </a:p>
        </p:txBody>
      </p:sp>
    </p:spTree>
    <p:extLst>
      <p:ext uri="{BB962C8B-B14F-4D97-AF65-F5344CB8AC3E}">
        <p14:creationId xmlns:p14="http://schemas.microsoft.com/office/powerpoint/2010/main" val="1232986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SassoonCRInfant" panose="00000400000000000000" pitchFamily="2" charset="0"/>
                <a:cs typeface="Segoe UI"/>
              </a:rPr>
              <a:t>We are incredibly excited to be developing our new enquiry-led curriculum this year, designed to inspire curiosity and help children think more deeply as they build and connect their knowledge. This work has been shaped by the thoughtful feedback from our recent parent questionnaire, alongside our partnership with Flying High, as we strengthen and refine what each year group already offers. A key part of this journey is bringing our school community even closer together—so we will be inviting parents and carers to play a much more active role in school life, sharing in the learning, experiences, and achievements of our children every step of the way.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bg1"/>
              </a:solidFill>
              <a:latin typeface="SassoonCRInfant" panose="00000400000000000000" pitchFamily="2" charset="0"/>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SassoonCRInfant" panose="00000400000000000000" pitchFamily="2" charset="0"/>
                <a:cs typeface="Segoe UI"/>
              </a:rPr>
              <a:t>Sam</a:t>
            </a:r>
            <a:endParaRPr lang="en-GB" sz="1400" dirty="0">
              <a:solidFill>
                <a:schemeClr val="bg1"/>
              </a:solidFill>
              <a:latin typeface="SassoonCRInfant" panose="00000400000000000000" pitchFamily="2" charset="0"/>
            </a:endParaRPr>
          </a:p>
          <a:p>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16</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Autumn term – History</a:t>
            </a:r>
          </a:p>
          <a:p>
            <a:r>
              <a:rPr lang="en-GB" dirty="0"/>
              <a:t>Spring term – Geography</a:t>
            </a:r>
          </a:p>
          <a:p>
            <a:r>
              <a:rPr lang="en-GB" dirty="0"/>
              <a:t>Summer term – Art</a:t>
            </a:r>
          </a:p>
          <a:p>
            <a:endParaRPr lang="en-GB" dirty="0"/>
          </a:p>
          <a:p>
            <a:r>
              <a:rPr lang="en-GB" dirty="0"/>
              <a:t>Sam</a:t>
            </a:r>
          </a:p>
        </p:txBody>
      </p:sp>
      <p:sp>
        <p:nvSpPr>
          <p:cNvPr id="4" name="Slide Number Placeholder 3"/>
          <p:cNvSpPr>
            <a:spLocks noGrp="1"/>
          </p:cNvSpPr>
          <p:nvPr>
            <p:ph type="sldNum" sz="quarter" idx="5"/>
          </p:nvPr>
        </p:nvSpPr>
        <p:spPr/>
        <p:txBody>
          <a:bodyPr/>
          <a:lstStyle/>
          <a:p>
            <a:fld id="{02E77157-204E-4872-A44F-740D4754F21C}" type="slidenum">
              <a:rPr lang="en-GB" smtClean="0"/>
              <a:t>17</a:t>
            </a:fld>
            <a:endParaRPr lang="en-GB"/>
          </a:p>
        </p:txBody>
      </p:sp>
    </p:spTree>
    <p:extLst>
      <p:ext uri="{BB962C8B-B14F-4D97-AF65-F5344CB8AC3E}">
        <p14:creationId xmlns:p14="http://schemas.microsoft.com/office/powerpoint/2010/main" val="18084666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Raheema</a:t>
            </a:r>
          </a:p>
        </p:txBody>
      </p:sp>
      <p:sp>
        <p:nvSpPr>
          <p:cNvPr id="4" name="Slide Number Placeholder 3"/>
          <p:cNvSpPr>
            <a:spLocks noGrp="1"/>
          </p:cNvSpPr>
          <p:nvPr>
            <p:ph type="sldNum" sz="quarter" idx="10"/>
          </p:nvPr>
        </p:nvSpPr>
        <p:spPr/>
        <p:txBody>
          <a:bodyPr/>
          <a:lstStyle/>
          <a:p>
            <a:fld id="{02E77157-204E-4872-A44F-740D4754F21C}" type="slidenum">
              <a:rPr lang="en-GB" smtClean="0"/>
              <a:t>18</a:t>
            </a:fld>
            <a:endParaRPr lang="en-GB"/>
          </a:p>
        </p:txBody>
      </p:sp>
    </p:spTree>
    <p:extLst>
      <p:ext uri="{BB962C8B-B14F-4D97-AF65-F5344CB8AC3E}">
        <p14:creationId xmlns:p14="http://schemas.microsoft.com/office/powerpoint/2010/main" val="28515452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Kath</a:t>
            </a:r>
          </a:p>
        </p:txBody>
      </p:sp>
      <p:sp>
        <p:nvSpPr>
          <p:cNvPr id="4" name="Slide Number Placeholder 3"/>
          <p:cNvSpPr>
            <a:spLocks noGrp="1"/>
          </p:cNvSpPr>
          <p:nvPr>
            <p:ph type="sldNum" sz="quarter" idx="10"/>
          </p:nvPr>
        </p:nvSpPr>
        <p:spPr/>
        <p:txBody>
          <a:bodyPr/>
          <a:lstStyle/>
          <a:p>
            <a:fld id="{02E77157-204E-4872-A44F-740D4754F21C}" type="slidenum">
              <a:rPr lang="en-GB" smtClean="0"/>
              <a:t>19</a:t>
            </a:fld>
            <a:endParaRPr lang="en-GB"/>
          </a:p>
        </p:txBody>
      </p:sp>
    </p:spTree>
    <p:extLst>
      <p:ext uri="{BB962C8B-B14F-4D97-AF65-F5344CB8AC3E}">
        <p14:creationId xmlns:p14="http://schemas.microsoft.com/office/powerpoint/2010/main" val="32428457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02E77157-204E-4872-A44F-740D4754F21C}" type="slidenum">
              <a:rPr lang="en-GB" smtClean="0"/>
              <a:t>20</a:t>
            </a:fld>
            <a:endParaRPr lang="en-GB"/>
          </a:p>
        </p:txBody>
      </p:sp>
    </p:spTree>
    <p:extLst>
      <p:ext uri="{BB962C8B-B14F-4D97-AF65-F5344CB8AC3E}">
        <p14:creationId xmlns:p14="http://schemas.microsoft.com/office/powerpoint/2010/main" val="22871862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8ABE3C1-DBE1-495D-B57B-2849774B866A}"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DE42F4-6EEF-4EF7-8ED4-2208F0F89A08}"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E5A6C69-6797-4E8A-BF37-F2C3751466E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2014A1-A632-4878-A0D3-F52BA7563730}"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E99F462-093F-4566-844B-4C71F2739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3F48C-C7C6-4055-9F49-3777875E72AE}"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7/9/2026</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7/9/2026</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png"/><Relationship Id="rId9"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a:latin typeface="SassoonCRInfant"/>
              </a:rPr>
              <a:t>Welcome Meeting</a:t>
            </a:r>
            <a:endParaRPr lang="en-GB" sz="7200">
              <a:highlight>
                <a:srgbClr val="FFFF00"/>
              </a:highlight>
              <a:latin typeface="SassoonCRInfant"/>
            </a:endParaRPr>
          </a:p>
        </p:txBody>
      </p:sp>
      <p:sp>
        <p:nvSpPr>
          <p:cNvPr id="3" name="Subtitle 2"/>
          <p:cNvSpPr>
            <a:spLocks noGrp="1"/>
          </p:cNvSpPr>
          <p:nvPr>
            <p:ph type="subTitle" idx="1"/>
          </p:nvPr>
        </p:nvSpPr>
        <p:spPr>
          <a:xfrm>
            <a:off x="865379" y="4448467"/>
            <a:ext cx="8144134" cy="1117687"/>
          </a:xfrm>
        </p:spPr>
        <p:txBody>
          <a:bodyPr>
            <a:normAutofit/>
          </a:bodyPr>
          <a:lstStyle/>
          <a:p>
            <a:r>
              <a:rPr lang="en-GB" sz="3200" dirty="0">
                <a:solidFill>
                  <a:schemeClr val="bg1"/>
                </a:solidFill>
                <a:latin typeface="SassoonCRInfant" panose="00000400000000000000" pitchFamily="2" charset="0"/>
              </a:rPr>
              <a:t>Welcome to Year 5 at </a:t>
            </a:r>
            <a:r>
              <a:rPr lang="en-GB" sz="3200" dirty="0" err="1">
                <a:solidFill>
                  <a:schemeClr val="bg1"/>
                </a:solidFill>
                <a:latin typeface="SassoonCRInfant" panose="00000400000000000000" pitchFamily="2" charset="0"/>
              </a:rPr>
              <a:t>Launde</a:t>
            </a:r>
            <a:r>
              <a:rPr lang="en-GB" sz="3200" dirty="0">
                <a:solidFill>
                  <a:schemeClr val="bg1"/>
                </a:solidFill>
                <a:latin typeface="SassoonCRInfant" panose="00000400000000000000" pitchFamily="2" charset="0"/>
              </a:rPr>
              <a:t> Primary School </a:t>
            </a:r>
          </a:p>
          <a:p>
            <a:r>
              <a:rPr lang="en-GB" sz="3200" dirty="0">
                <a:solidFill>
                  <a:schemeClr val="bg1"/>
                </a:solidFill>
                <a:latin typeface="SassoonCRInfant" panose="00000400000000000000" pitchFamily="2" charset="0"/>
              </a:rPr>
              <a:t>2026-2027</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6EA72EB-920A-45FF-9205-81D3E195958E}"/>
              </a:ext>
            </a:extLst>
          </p:cNvPr>
          <p:cNvPicPr>
            <a:picLocks noChangeAspect="1"/>
          </p:cNvPicPr>
          <p:nvPr/>
        </p:nvPicPr>
        <p:blipFill>
          <a:blip r:embed="rId3"/>
          <a:stretch>
            <a:fillRect/>
          </a:stretch>
        </p:blipFill>
        <p:spPr>
          <a:xfrm>
            <a:off x="128812" y="2140248"/>
            <a:ext cx="3647872" cy="2735904"/>
          </a:xfrm>
          <a:prstGeom prst="rect">
            <a:avLst/>
          </a:prstGeom>
        </p:spPr>
      </p:pic>
      <p:sp>
        <p:nvSpPr>
          <p:cNvPr id="2" name="Title 1"/>
          <p:cNvSpPr>
            <a:spLocks noGrp="1"/>
          </p:cNvSpPr>
          <p:nvPr>
            <p:ph type="title"/>
          </p:nvPr>
        </p:nvSpPr>
        <p:spPr/>
        <p:txBody>
          <a:bodyPr>
            <a:normAutofit/>
          </a:bodyPr>
          <a:lstStyle/>
          <a:p>
            <a:r>
              <a:rPr lang="en-GB" dirty="0">
                <a:latin typeface="SassoonCRInfant"/>
              </a:rPr>
              <a:t>Staff introductions</a:t>
            </a:r>
            <a:endParaRPr lang="en-GB" dirty="0">
              <a:highlight>
                <a:srgbClr val="FFFF00"/>
              </a:highlight>
              <a:latin typeface="SassoonCRInfant"/>
            </a:endParaRPr>
          </a:p>
        </p:txBody>
      </p:sp>
      <p:sp>
        <p:nvSpPr>
          <p:cNvPr id="3" name="Content Placeholder 2"/>
          <p:cNvSpPr>
            <a:spLocks noGrp="1"/>
          </p:cNvSpPr>
          <p:nvPr>
            <p:ph idx="1"/>
          </p:nvPr>
        </p:nvSpPr>
        <p:spPr>
          <a:xfrm>
            <a:off x="680321" y="5023835"/>
            <a:ext cx="3169784" cy="1663706"/>
          </a:xfrm>
        </p:spPr>
        <p:txBody>
          <a:bodyPr>
            <a:normAutofit/>
          </a:bodyPr>
          <a:lstStyle/>
          <a:p>
            <a:pPr marL="0" indent="0" algn="ctr">
              <a:buNone/>
            </a:pPr>
            <a:r>
              <a:rPr lang="en-GB" sz="3200" dirty="0">
                <a:solidFill>
                  <a:schemeClr val="bg1"/>
                </a:solidFill>
                <a:latin typeface="SassoonCRInfant" panose="00000400000000000000" pitchFamily="2" charset="0"/>
              </a:rPr>
              <a:t>5KM	</a:t>
            </a:r>
          </a:p>
          <a:p>
            <a:pPr marL="0" indent="0" algn="ctr">
              <a:buNone/>
            </a:pPr>
            <a:r>
              <a:rPr lang="en-GB" sz="3200" dirty="0">
                <a:solidFill>
                  <a:schemeClr val="bg1"/>
                </a:solidFill>
                <a:latin typeface="SassoonCRInfant" panose="00000400000000000000" pitchFamily="2" charset="0"/>
              </a:rPr>
              <a:t>Mrs Melody (Rivendell)</a:t>
            </a:r>
          </a:p>
        </p:txBody>
      </p:sp>
      <p:pic>
        <p:nvPicPr>
          <p:cNvPr id="4" name="Picture 3">
            <a:extLst>
              <a:ext uri="{FF2B5EF4-FFF2-40B4-BE49-F238E27FC236}">
                <a16:creationId xmlns:a16="http://schemas.microsoft.com/office/drawing/2014/main" id="{3260A073-DF5A-4C93-BCAA-F6533DDD07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a:extLst>
              <a:ext uri="{FF2B5EF4-FFF2-40B4-BE49-F238E27FC236}">
                <a16:creationId xmlns:a16="http://schemas.microsoft.com/office/drawing/2014/main" id="{2B47DAC0-EDCD-45ED-ADBC-A843C306FC86}"/>
              </a:ext>
            </a:extLst>
          </p:cNvPr>
          <p:cNvSpPr txBox="1">
            <a:spLocks/>
          </p:cNvSpPr>
          <p:nvPr/>
        </p:nvSpPr>
        <p:spPr>
          <a:xfrm>
            <a:off x="4642721" y="5023835"/>
            <a:ext cx="3169784" cy="1663706"/>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r>
              <a:rPr lang="en-GB" sz="3200" dirty="0">
                <a:solidFill>
                  <a:schemeClr val="bg1"/>
                </a:solidFill>
                <a:latin typeface="SassoonCRInfant" panose="00000400000000000000" pitchFamily="2" charset="0"/>
              </a:rPr>
              <a:t>5SF	</a:t>
            </a:r>
          </a:p>
          <a:p>
            <a:pPr marL="0" indent="0" algn="ctr">
              <a:buFont typeface="Arial" panose="020B0604020202020204" pitchFamily="34" charset="0"/>
              <a:buNone/>
            </a:pPr>
            <a:r>
              <a:rPr lang="en-GB" sz="3200" dirty="0">
                <a:solidFill>
                  <a:schemeClr val="bg1"/>
                </a:solidFill>
                <a:latin typeface="SassoonCRInfant" panose="00000400000000000000" pitchFamily="2" charset="0"/>
              </a:rPr>
              <a:t>Mr Frost</a:t>
            </a:r>
          </a:p>
          <a:p>
            <a:pPr marL="0" indent="0" algn="ctr">
              <a:buFont typeface="Arial" panose="020B0604020202020204" pitchFamily="34" charset="0"/>
              <a:buNone/>
            </a:pPr>
            <a:r>
              <a:rPr lang="en-GB" sz="3200" dirty="0">
                <a:solidFill>
                  <a:schemeClr val="bg1"/>
                </a:solidFill>
                <a:latin typeface="SassoonCRInfant" panose="00000400000000000000" pitchFamily="2" charset="0"/>
              </a:rPr>
              <a:t>(</a:t>
            </a:r>
            <a:r>
              <a:rPr lang="en-GB" sz="3200" dirty="0" err="1">
                <a:solidFill>
                  <a:schemeClr val="bg1"/>
                </a:solidFill>
                <a:latin typeface="SassoonCRInfant" panose="00000400000000000000" pitchFamily="2" charset="0"/>
              </a:rPr>
              <a:t>Watership</a:t>
            </a:r>
            <a:r>
              <a:rPr lang="en-GB" sz="3200" dirty="0">
                <a:solidFill>
                  <a:schemeClr val="bg1"/>
                </a:solidFill>
                <a:latin typeface="SassoonCRInfant" panose="00000400000000000000" pitchFamily="2" charset="0"/>
              </a:rPr>
              <a:t> Down)</a:t>
            </a:r>
          </a:p>
        </p:txBody>
      </p:sp>
      <p:sp>
        <p:nvSpPr>
          <p:cNvPr id="6" name="Content Placeholder 2">
            <a:extLst>
              <a:ext uri="{FF2B5EF4-FFF2-40B4-BE49-F238E27FC236}">
                <a16:creationId xmlns:a16="http://schemas.microsoft.com/office/drawing/2014/main" id="{620F74E0-AB4F-4191-BB6E-2E06B7D3817A}"/>
              </a:ext>
            </a:extLst>
          </p:cNvPr>
          <p:cNvSpPr txBox="1">
            <a:spLocks/>
          </p:cNvSpPr>
          <p:nvPr/>
        </p:nvSpPr>
        <p:spPr>
          <a:xfrm>
            <a:off x="8709290" y="5026491"/>
            <a:ext cx="3169784" cy="16637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r>
              <a:rPr lang="en-GB" sz="3200" dirty="0">
                <a:solidFill>
                  <a:schemeClr val="bg1"/>
                </a:solidFill>
                <a:latin typeface="SassoonCRInfant" panose="00000400000000000000" pitchFamily="2" charset="0"/>
              </a:rPr>
              <a:t>5RP	</a:t>
            </a:r>
          </a:p>
          <a:p>
            <a:pPr marL="0" indent="0" algn="ctr">
              <a:buFont typeface="Arial" panose="020B0604020202020204" pitchFamily="34" charset="0"/>
              <a:buNone/>
            </a:pPr>
            <a:r>
              <a:rPr lang="en-GB" sz="3200" dirty="0">
                <a:solidFill>
                  <a:schemeClr val="bg1"/>
                </a:solidFill>
                <a:latin typeface="SassoonCRInfant" panose="00000400000000000000" pitchFamily="2" charset="0"/>
              </a:rPr>
              <a:t>Miss Patel</a:t>
            </a:r>
          </a:p>
          <a:p>
            <a:pPr marL="0" indent="0" algn="ctr">
              <a:buFont typeface="Arial" panose="020B0604020202020204" pitchFamily="34" charset="0"/>
              <a:buNone/>
            </a:pPr>
            <a:r>
              <a:rPr lang="en-GB" sz="3200" dirty="0">
                <a:solidFill>
                  <a:schemeClr val="bg1"/>
                </a:solidFill>
                <a:latin typeface="SassoonCRInfant" panose="00000400000000000000" pitchFamily="2" charset="0"/>
              </a:rPr>
              <a:t>(</a:t>
            </a:r>
            <a:r>
              <a:rPr lang="en-GB" sz="3200" dirty="0" err="1">
                <a:solidFill>
                  <a:schemeClr val="bg1"/>
                </a:solidFill>
                <a:latin typeface="SassoonCRInfant" panose="00000400000000000000" pitchFamily="2" charset="0"/>
              </a:rPr>
              <a:t>Cader</a:t>
            </a:r>
            <a:r>
              <a:rPr lang="en-GB" sz="3200" dirty="0">
                <a:solidFill>
                  <a:schemeClr val="bg1"/>
                </a:solidFill>
                <a:latin typeface="SassoonCRInfant" panose="00000400000000000000" pitchFamily="2" charset="0"/>
              </a:rPr>
              <a:t> Idris)</a:t>
            </a:r>
          </a:p>
        </p:txBody>
      </p:sp>
      <p:pic>
        <p:nvPicPr>
          <p:cNvPr id="8" name="Picture 7">
            <a:extLst>
              <a:ext uri="{FF2B5EF4-FFF2-40B4-BE49-F238E27FC236}">
                <a16:creationId xmlns:a16="http://schemas.microsoft.com/office/drawing/2014/main" id="{1922A261-E15D-447D-9390-6523A7529EEE}"/>
              </a:ext>
            </a:extLst>
          </p:cNvPr>
          <p:cNvPicPr>
            <a:picLocks noChangeAspect="1"/>
          </p:cNvPicPr>
          <p:nvPr/>
        </p:nvPicPr>
        <p:blipFill>
          <a:blip r:embed="rId5"/>
          <a:stretch>
            <a:fillRect/>
          </a:stretch>
        </p:blipFill>
        <p:spPr>
          <a:xfrm>
            <a:off x="8222761" y="2151378"/>
            <a:ext cx="3714453" cy="2785840"/>
          </a:xfrm>
          <a:prstGeom prst="rect">
            <a:avLst/>
          </a:prstGeom>
        </p:spPr>
      </p:pic>
      <p:pic>
        <p:nvPicPr>
          <p:cNvPr id="10" name="Picture 9">
            <a:extLst>
              <a:ext uri="{FF2B5EF4-FFF2-40B4-BE49-F238E27FC236}">
                <a16:creationId xmlns:a16="http://schemas.microsoft.com/office/drawing/2014/main" id="{8650CABC-AA68-4D2F-890F-EDB01F25F309}"/>
              </a:ext>
            </a:extLst>
          </p:cNvPr>
          <p:cNvPicPr>
            <a:picLocks noChangeAspect="1"/>
          </p:cNvPicPr>
          <p:nvPr/>
        </p:nvPicPr>
        <p:blipFill>
          <a:blip r:embed="rId6"/>
          <a:stretch>
            <a:fillRect/>
          </a:stretch>
        </p:blipFill>
        <p:spPr>
          <a:xfrm>
            <a:off x="4210345" y="2135336"/>
            <a:ext cx="3714454" cy="2785841"/>
          </a:xfrm>
          <a:prstGeom prst="rect">
            <a:avLst/>
          </a:prstGeom>
        </p:spPr>
      </p:pic>
      <p:pic>
        <p:nvPicPr>
          <p:cNvPr id="12" name="Picture 11">
            <a:extLst>
              <a:ext uri="{FF2B5EF4-FFF2-40B4-BE49-F238E27FC236}">
                <a16:creationId xmlns:a16="http://schemas.microsoft.com/office/drawing/2014/main" id="{2307DED3-F807-401E-AD4A-5C6945D12DA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215923" y="2151378"/>
            <a:ext cx="3714452" cy="2785839"/>
          </a:xfrm>
          <a:prstGeom prst="rect">
            <a:avLst/>
          </a:prstGeom>
        </p:spPr>
      </p:pic>
      <p:pic>
        <p:nvPicPr>
          <p:cNvPr id="14" name="Picture 13">
            <a:extLst>
              <a:ext uri="{FF2B5EF4-FFF2-40B4-BE49-F238E27FC236}">
                <a16:creationId xmlns:a16="http://schemas.microsoft.com/office/drawing/2014/main" id="{4711AAAC-2F2D-45E8-A5EE-D69890DB25DF}"/>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194303" y="2141620"/>
            <a:ext cx="3714454" cy="2785841"/>
          </a:xfrm>
          <a:prstGeom prst="rect">
            <a:avLst/>
          </a:prstGeom>
        </p:spPr>
      </p:pic>
      <p:pic>
        <p:nvPicPr>
          <p:cNvPr id="16" name="Picture 15">
            <a:extLst>
              <a:ext uri="{FF2B5EF4-FFF2-40B4-BE49-F238E27FC236}">
                <a16:creationId xmlns:a16="http://schemas.microsoft.com/office/drawing/2014/main" id="{4FC7C8A9-0EDC-48EC-BC09-12C03C7704B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35651" y="2131322"/>
            <a:ext cx="3714454" cy="2785841"/>
          </a:xfrm>
          <a:prstGeom prst="rect">
            <a:avLst/>
          </a:prstGeom>
        </p:spPr>
      </p:pic>
    </p:spTree>
    <p:extLst>
      <p:ext uri="{BB962C8B-B14F-4D97-AF65-F5344CB8AC3E}">
        <p14:creationId xmlns:p14="http://schemas.microsoft.com/office/powerpoint/2010/main" val="21509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dirty="0">
                <a:latin typeface="SassoonCRInfant" panose="00000400000000000000" pitchFamily="2" charset="0"/>
              </a:rPr>
              <a:t>At </a:t>
            </a:r>
            <a:r>
              <a:rPr lang="en-US" sz="4000" dirty="0" err="1">
                <a:latin typeface="SassoonCRInfant" panose="00000400000000000000" pitchFamily="2" charset="0"/>
              </a:rPr>
              <a:t>Launde</a:t>
            </a:r>
            <a:r>
              <a:rPr lang="en-US" sz="4000" dirty="0">
                <a:latin typeface="SassoonCRInfant" panose="00000400000000000000" pitchFamily="2" charset="0"/>
              </a:rPr>
              <a:t> we create curious minds, kind hearts, bright futures</a:t>
            </a:r>
            <a:endParaRPr lang="en-GB" sz="4000" dirty="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dirty="0">
                <a:solidFill>
                  <a:schemeClr val="bg1"/>
                </a:solidFill>
                <a:latin typeface="SassoonCRInfant" panose="00000400000000000000" pitchFamily="2" charset="0"/>
              </a:rPr>
              <a:t>This statement reflects our commitment to nurturing compassionate individuals, fostering a love of learning and exploration whilst empowering our children to achieve their full potential. </a:t>
            </a:r>
          </a:p>
          <a:p>
            <a:pPr algn="ctr"/>
            <a:endParaRPr lang="en-US" sz="3200" dirty="0">
              <a:solidFill>
                <a:schemeClr val="bg1"/>
              </a:solidFill>
              <a:latin typeface="SassoonCRInfant" panose="00000400000000000000" pitchFamily="2" charset="0"/>
            </a:endParaRPr>
          </a:p>
          <a:p>
            <a:pPr algn="ctr"/>
            <a:r>
              <a:rPr lang="en-US" sz="3200" dirty="0">
                <a:solidFill>
                  <a:schemeClr val="bg1"/>
                </a:solidFill>
                <a:latin typeface="SassoonCRInfant" panose="00000400000000000000" pitchFamily="2" charset="0"/>
              </a:rPr>
              <a:t>The staff at </a:t>
            </a:r>
            <a:r>
              <a:rPr lang="en-US" sz="3200" dirty="0" err="1">
                <a:solidFill>
                  <a:schemeClr val="bg1"/>
                </a:solidFill>
                <a:latin typeface="SassoonCRInfant" panose="00000400000000000000" pitchFamily="2" charset="0"/>
              </a:rPr>
              <a:t>Launde</a:t>
            </a:r>
            <a:r>
              <a:rPr lang="en-US" sz="3200" dirty="0">
                <a:solidFill>
                  <a:schemeClr val="bg1"/>
                </a:solidFill>
                <a:latin typeface="SassoonCRInfant" panose="00000400000000000000" pitchFamily="2" charset="0"/>
              </a:rPr>
              <a:t> look forward to working alongside parents to meet this ambition.</a:t>
            </a:r>
          </a:p>
          <a:p>
            <a:pPr algn="ctr"/>
            <a:endParaRPr lang="en-US" sz="3200" dirty="0">
              <a:solidFill>
                <a:schemeClr val="bg1"/>
              </a:solidFill>
              <a:latin typeface="SassoonCRInfant" panose="00000400000000000000" pitchFamily="2" charset="0"/>
            </a:endParaRPr>
          </a:p>
        </p:txBody>
      </p:sp>
    </p:spTree>
    <p:extLst>
      <p:ext uri="{BB962C8B-B14F-4D97-AF65-F5344CB8AC3E}">
        <p14:creationId xmlns:p14="http://schemas.microsoft.com/office/powerpoint/2010/main" val="194527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SassoonCRInfant" panose="00000400000000000000" pitchFamily="2"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dirty="0">
                <a:solidFill>
                  <a:schemeClr val="bg1"/>
                </a:solidFill>
                <a:latin typeface="SassoonCRInfant" panose="00000400000000000000" pitchFamily="2" charset="0"/>
              </a:rPr>
              <a:t>We believe that by working together, parents and school staff can create an environment where these values are not just words, but are integral to everything we do and how we treat each other. These values 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dirty="0">
                <a:solidFill>
                  <a:schemeClr val="bg1"/>
                </a:solidFill>
                <a:latin typeface="SassoonCRInfant" panose="00000400000000000000" pitchFamily="2" charset="0"/>
              </a:rPr>
              <a:t>Our school community has five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Respect</a:t>
            </a:r>
            <a:endParaRPr lang="en-GB" sz="3600" dirty="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Kindness</a:t>
            </a:r>
            <a:endParaRPr lang="en-GB" sz="3600" dirty="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Resilience</a:t>
            </a:r>
            <a:endParaRPr lang="en-GB" sz="3600" dirty="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Curiosity</a:t>
            </a:r>
            <a:endParaRPr lang="en-GB" sz="3600" dirty="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dirty="0">
                <a:latin typeface="SassoonCRInfant" panose="00000400000000000000" pitchFamily="2" charset="0"/>
              </a:rPr>
              <a:t>Confidence</a:t>
            </a:r>
            <a:endParaRPr lang="en-GB" sz="3600" dirty="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atin typeface="SassoonCRInfant"/>
              </a:rPr>
              <a:t>Partnership</a:t>
            </a:r>
            <a:endParaRPr lang="en-GB">
              <a:highlight>
                <a:srgbClr val="FFFF00"/>
              </a:highlight>
              <a:latin typeface="SassoonCRInfant"/>
            </a:endParaRPr>
          </a:p>
        </p:txBody>
      </p:sp>
      <p:sp>
        <p:nvSpPr>
          <p:cNvPr id="3" name="Content Placeholder 2"/>
          <p:cNvSpPr>
            <a:spLocks noGrp="1"/>
          </p:cNvSpPr>
          <p:nvPr>
            <p:ph idx="1"/>
          </p:nvPr>
        </p:nvSpPr>
        <p:spPr>
          <a:xfrm>
            <a:off x="254785" y="2505456"/>
            <a:ext cx="7954937" cy="3599316"/>
          </a:xfrm>
        </p:spPr>
        <p:txBody>
          <a:bodyPr vert="horz" lIns="91440" tIns="45720" rIns="91440" bIns="45720" rtlCol="0" anchor="t">
            <a:normAutofit fontScale="92500" lnSpcReduction="20000"/>
          </a:bodyPr>
          <a:lstStyle/>
          <a:p>
            <a:pPr marL="0" indent="0">
              <a:buNone/>
            </a:pPr>
            <a:r>
              <a:rPr lang="en-GB" sz="2600" dirty="0">
                <a:solidFill>
                  <a:schemeClr val="bg1"/>
                </a:solidFill>
                <a:latin typeface="SassoonCRInfant" panose="00000400000000000000" pitchFamily="2" charset="0"/>
              </a:rPr>
              <a:t>We hope your child is looking forward to their transition into Year 5.  </a:t>
            </a:r>
          </a:p>
          <a:p>
            <a:pPr marL="0" indent="0">
              <a:buNone/>
            </a:pPr>
            <a:endParaRPr lang="en-GB" sz="2600" dirty="0">
              <a:solidFill>
                <a:schemeClr val="bg1"/>
              </a:solidFill>
              <a:latin typeface="SassoonCRInfant" panose="00000400000000000000" pitchFamily="2" charset="0"/>
            </a:endParaRPr>
          </a:p>
          <a:p>
            <a:pPr marL="0" indent="0">
              <a:buNone/>
            </a:pPr>
            <a:r>
              <a:rPr lang="en-GB" sz="2600" dirty="0">
                <a:solidFill>
                  <a:schemeClr val="bg1"/>
                </a:solidFill>
                <a:latin typeface="SassoonCRInfant" panose="00000400000000000000" pitchFamily="2" charset="0"/>
              </a:rPr>
              <a:t>Your child’s wellbeing is our first priority and we want to ensure that they feel happy and safe coming into school. </a:t>
            </a:r>
          </a:p>
          <a:p>
            <a:pPr marL="0" indent="0">
              <a:buNone/>
            </a:pPr>
            <a:endParaRPr lang="en-GB" sz="2600" dirty="0">
              <a:solidFill>
                <a:schemeClr val="bg1"/>
              </a:solidFill>
              <a:latin typeface="SassoonCRInfant" panose="00000400000000000000" pitchFamily="2" charset="0"/>
            </a:endParaRPr>
          </a:p>
          <a:p>
            <a:pPr marL="0" indent="0">
              <a:buNone/>
            </a:pPr>
            <a:r>
              <a:rPr lang="en-GB" sz="2600" dirty="0">
                <a:solidFill>
                  <a:schemeClr val="bg1"/>
                </a:solidFill>
                <a:latin typeface="SassoonCRInfant" panose="00000400000000000000" pitchFamily="2" charset="0"/>
              </a:rPr>
              <a:t>You are always welcome to speak with us. We are here to support you and your child. </a:t>
            </a:r>
          </a:p>
          <a:p>
            <a:pPr marL="0" indent="0">
              <a:buNone/>
            </a:pPr>
            <a:endParaRPr lang="en-GB" sz="2600" dirty="0">
              <a:solidFill>
                <a:schemeClr val="bg1"/>
              </a:solidFill>
              <a:latin typeface="SassoonCRInfant" panose="00000400000000000000" pitchFamily="2" charset="0"/>
            </a:endParaRPr>
          </a:p>
          <a:p>
            <a:pPr marL="0" indent="0">
              <a:buNone/>
            </a:pPr>
            <a:r>
              <a:rPr lang="en-GB" sz="2600" dirty="0">
                <a:solidFill>
                  <a:schemeClr val="bg1"/>
                </a:solidFill>
                <a:latin typeface="SassoonCRInfant" panose="00000400000000000000" pitchFamily="2" charset="0"/>
                <a:cs typeface="Arial"/>
              </a:rPr>
              <a:t>Please do this via the office or at the end of the school day. </a:t>
            </a:r>
            <a:endParaRPr lang="en-GB" sz="2600" dirty="0">
              <a:solidFill>
                <a:schemeClr val="bg1"/>
              </a:solidFill>
              <a:latin typeface="SassoonCRInfant" panose="00000400000000000000" pitchFamily="2" charset="0"/>
              <a:cs typeface="Arial" panose="020B0604020202020204" pitchFamily="34" charset="0"/>
            </a:endParaRPr>
          </a:p>
          <a:p>
            <a:pPr marL="0" indent="0">
              <a:buNone/>
            </a:pPr>
            <a:endParaRPr lang="en-GB" dirty="0">
              <a:solidFill>
                <a:schemeClr val="bg1"/>
              </a:solidFill>
              <a:latin typeface="SassoonCRInfant" panose="00000400000000000000" pitchFamily="2" charset="0"/>
              <a:cs typeface="Arial" panose="020B0604020202020204" pitchFamily="34" charset="0"/>
            </a:endParaRPr>
          </a:p>
          <a:p>
            <a:pPr marL="0" indent="0">
              <a:buNone/>
            </a:pPr>
            <a:endParaRPr lang="en-GB" dirty="0">
              <a:solidFill>
                <a:schemeClr val="bg1"/>
              </a:solidFill>
              <a:latin typeface="SassoonCRInfant" panose="00000400000000000000" pitchFamily="2" charset="0"/>
            </a:endParaRPr>
          </a:p>
          <a:p>
            <a:pPr marL="0" indent="0">
              <a:buNone/>
            </a:pPr>
            <a:endParaRPr lang="en-GB" dirty="0">
              <a:solidFill>
                <a:schemeClr val="bg1"/>
              </a:solidFill>
              <a:latin typeface="SassoonCRInfant" panose="00000400000000000000" pitchFamily="2" charset="0"/>
            </a:endParaRPr>
          </a:p>
          <a:p>
            <a:pPr marL="0" indent="0">
              <a:buNone/>
            </a:pPr>
            <a:endParaRPr lang="en-GB" dirty="0">
              <a:solidFill>
                <a:schemeClr val="bg1"/>
              </a:solidFill>
              <a:latin typeface="SassoonCRInfant" panose="00000400000000000000" pitchFamily="2" charset="0"/>
            </a:endParaRP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cs typeface="Arial" panose="020B0604020202020204" pitchFamily="34" charset="0"/>
              </a:rPr>
              <a:t>Behaviour Curriculum</a:t>
            </a:r>
            <a:endParaRPr lang="en-GB" sz="4000" dirty="0">
              <a:highlight>
                <a:srgbClr val="FFFF00"/>
              </a:highlight>
              <a:latin typeface="SassoonCRInfant" panose="00000400000000000000" pitchFamily="2" charset="0"/>
              <a:cs typeface="Arial" panose="020B0604020202020204" pitchFamily="34" charset="0"/>
            </a:endParaRP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6332BDC4-BDC2-4D18-B4B7-B3FDF9CC56E3}"/>
              </a:ext>
            </a:extLst>
          </p:cNvPr>
          <p:cNvSpPr txBox="1"/>
          <p:nvPr/>
        </p:nvSpPr>
        <p:spPr>
          <a:xfrm>
            <a:off x="60232" y="1993705"/>
            <a:ext cx="1187698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dirty="0" err="1">
                <a:solidFill>
                  <a:schemeClr val="bg1"/>
                </a:solidFill>
                <a:latin typeface="SassoonCRInfant" panose="00000400000000000000" pitchFamily="2" charset="0"/>
              </a:rPr>
              <a:t>Launde</a:t>
            </a:r>
            <a:r>
              <a:rPr lang="en-GB" sz="2000" dirty="0">
                <a:solidFill>
                  <a:schemeClr val="bg1"/>
                </a:solidFill>
                <a:latin typeface="SassoonCRInfant" panose="00000400000000000000" pitchFamily="2" charset="0"/>
              </a:rPr>
              <a:t> has a fully implemented behaviour curriculum to support children in developing good habits and to help foster an inclusive, nurturing environment where every child feels safe and valued.</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680322" y="3345764"/>
            <a:ext cx="28143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dirty="0">
                <a:solidFill>
                  <a:schemeClr val="bg1"/>
                </a:solidFill>
                <a:latin typeface="SassoonCRInfant" panose="00000400000000000000" pitchFamily="2" charset="0"/>
              </a:rPr>
              <a:t>Be Ready to Learn</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3736075" y="3345764"/>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dirty="0">
                <a:solidFill>
                  <a:schemeClr val="bg1"/>
                </a:solidFill>
                <a:latin typeface="SassoonCRInfant" panose="00000400000000000000" pitchFamily="2" charset="0"/>
              </a:rPr>
              <a:t>Be Kind</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680321" y="4499439"/>
            <a:ext cx="2814343"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000" dirty="0">
                <a:solidFill>
                  <a:schemeClr val="bg1"/>
                </a:solidFill>
                <a:latin typeface="SassoonCRInfant" panose="00000400000000000000" pitchFamily="2" charset="0"/>
              </a:rPr>
              <a:t>Be Respectful</a:t>
            </a:r>
          </a:p>
        </p:txBody>
      </p:sp>
      <p:sp>
        <p:nvSpPr>
          <p:cNvPr id="12" name="Rectangle 11">
            <a:extLst>
              <a:ext uri="{FF2B5EF4-FFF2-40B4-BE49-F238E27FC236}">
                <a16:creationId xmlns:a16="http://schemas.microsoft.com/office/drawing/2014/main" id="{779B9739-7F4B-47D5-85DD-054E7A2225A0}"/>
              </a:ext>
            </a:extLst>
          </p:cNvPr>
          <p:cNvSpPr/>
          <p:nvPr/>
        </p:nvSpPr>
        <p:spPr>
          <a:xfrm>
            <a:off x="171822" y="5661578"/>
            <a:ext cx="6417822" cy="707886"/>
          </a:xfrm>
          <a:prstGeom prst="rect">
            <a:avLst/>
          </a:prstGeom>
        </p:spPr>
        <p:txBody>
          <a:bodyPr wrap="square">
            <a:spAutoFit/>
          </a:bodyPr>
          <a:lstStyle/>
          <a:p>
            <a:r>
              <a:rPr lang="en-US" sz="2000" dirty="0">
                <a:solidFill>
                  <a:schemeClr val="bg1"/>
                </a:solidFill>
                <a:latin typeface="SassoonCRInfant" panose="00000400000000000000" pitchFamily="2" charset="0"/>
                <a:cs typeface="Arial" panose="020B0604020202020204" pitchFamily="34" charset="0"/>
              </a:rPr>
              <a:t>These principles are then rewarded when we see them in school, in a number of different ways.</a:t>
            </a:r>
          </a:p>
        </p:txBody>
      </p:sp>
      <p:sp>
        <p:nvSpPr>
          <p:cNvPr id="11" name="TextBox 10">
            <a:extLst>
              <a:ext uri="{FF2B5EF4-FFF2-40B4-BE49-F238E27FC236}">
                <a16:creationId xmlns:a16="http://schemas.microsoft.com/office/drawing/2014/main" id="{933B7447-6C69-4BC2-AF59-C1C1DE8726B0}"/>
              </a:ext>
            </a:extLst>
          </p:cNvPr>
          <p:cNvSpPr txBox="1"/>
          <p:nvPr/>
        </p:nvSpPr>
        <p:spPr>
          <a:xfrm>
            <a:off x="132741" y="2774512"/>
            <a:ext cx="6723844" cy="400110"/>
          </a:xfrm>
          <a:prstGeom prst="rect">
            <a:avLst/>
          </a:prstGeom>
          <a:noFill/>
        </p:spPr>
        <p:txBody>
          <a:bodyPr wrap="square">
            <a:spAutoFit/>
          </a:bodyPr>
          <a:lstStyle/>
          <a:p>
            <a:pPr algn="ctr"/>
            <a:r>
              <a:rPr lang="en-GB" sz="2000" dirty="0">
                <a:solidFill>
                  <a:schemeClr val="bg1"/>
                </a:solidFill>
                <a:latin typeface="SassoonCRInfant" panose="00000400000000000000" pitchFamily="2" charset="0"/>
              </a:rPr>
              <a:t>We achieve this by teaching four fundamental principles:</a:t>
            </a:r>
          </a:p>
        </p:txBody>
      </p:sp>
      <p:sp>
        <p:nvSpPr>
          <p:cNvPr id="13" name="Rectangle: Rounded Corners 12">
            <a:extLst>
              <a:ext uri="{FF2B5EF4-FFF2-40B4-BE49-F238E27FC236}">
                <a16:creationId xmlns:a16="http://schemas.microsoft.com/office/drawing/2014/main" id="{DAD1E852-131A-417B-BB3F-B7E732BD179D}"/>
              </a:ext>
            </a:extLst>
          </p:cNvPr>
          <p:cNvSpPr/>
          <p:nvPr/>
        </p:nvSpPr>
        <p:spPr>
          <a:xfrm>
            <a:off x="3736074" y="4499439"/>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dirty="0">
                <a:solidFill>
                  <a:schemeClr val="bg1"/>
                </a:solidFill>
                <a:latin typeface="SassoonCRInfant" panose="00000400000000000000" pitchFamily="2" charset="0"/>
              </a:rPr>
              <a:t>Be Safe</a:t>
            </a:r>
          </a:p>
        </p:txBody>
      </p:sp>
      <p:pic>
        <p:nvPicPr>
          <p:cNvPr id="5" name="Picture 4">
            <a:extLst>
              <a:ext uri="{FF2B5EF4-FFF2-40B4-BE49-F238E27FC236}">
                <a16:creationId xmlns:a16="http://schemas.microsoft.com/office/drawing/2014/main" id="{AFD4AB0E-A1BC-4643-BD69-B3EFB8003CC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90620" y="2974567"/>
            <a:ext cx="5229559" cy="3254292"/>
          </a:xfrm>
          <a:prstGeom prst="rect">
            <a:avLst/>
          </a:prstGeom>
        </p:spPr>
      </p:pic>
    </p:spTree>
    <p:extLst>
      <p:ext uri="{BB962C8B-B14F-4D97-AF65-F5344CB8AC3E}">
        <p14:creationId xmlns:p14="http://schemas.microsoft.com/office/powerpoint/2010/main" val="3067171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16" y="806879"/>
            <a:ext cx="9613861" cy="1080938"/>
          </a:xfrm>
        </p:spPr>
        <p:txBody>
          <a:bodyPr>
            <a:normAutofit/>
          </a:bodyPr>
          <a:lstStyle/>
          <a:p>
            <a:r>
              <a:rPr lang="en-GB" dirty="0">
                <a:latin typeface="SassoonCRInfant" panose="00000400000000000000" pitchFamily="2" charset="0"/>
              </a:rPr>
              <a:t>Uniform</a:t>
            </a:r>
          </a:p>
        </p:txBody>
      </p:sp>
      <p:sp>
        <p:nvSpPr>
          <p:cNvPr id="3" name="Content Placeholder 2"/>
          <p:cNvSpPr>
            <a:spLocks noGrp="1"/>
          </p:cNvSpPr>
          <p:nvPr>
            <p:ph idx="1"/>
          </p:nvPr>
        </p:nvSpPr>
        <p:spPr>
          <a:xfrm>
            <a:off x="165707" y="2188315"/>
            <a:ext cx="6394165" cy="4650844"/>
          </a:xfrm>
        </p:spPr>
        <p:txBody>
          <a:bodyPr vert="horz" lIns="91440" tIns="45720" rIns="91440" bIns="45720" rtlCol="0" anchor="t">
            <a:normAutofit lnSpcReduction="10000"/>
          </a:bodyPr>
          <a:lstStyle/>
          <a:p>
            <a:pPr marL="0" indent="0">
              <a:buNone/>
            </a:pPr>
            <a:r>
              <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Uniform – please ensure your child conforms to the school uniform rules:</a:t>
            </a:r>
          </a:p>
          <a:p>
            <a:pPr marL="0" indent="0">
              <a:buNone/>
            </a:pPr>
            <a:endPar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dirty="0">
                <a:solidFill>
                  <a:schemeClr val="bg1"/>
                </a:solidFill>
                <a:latin typeface="SassoonCRInfant" panose="00000400000000000000" pitchFamily="2" charset="0"/>
                <a:cs typeface="Arial"/>
              </a:rPr>
              <a:t>Indoor shoes (plimsoles)</a:t>
            </a:r>
          </a:p>
          <a:p>
            <a:r>
              <a:rPr lang="en-GB" dirty="0">
                <a:solidFill>
                  <a:schemeClr val="bg1"/>
                </a:solidFill>
                <a:latin typeface="SassoonCRInfant" panose="00000400000000000000" pitchFamily="2" charset="0"/>
              </a:rPr>
              <a:t>Outdoor shoes (plain black)</a:t>
            </a:r>
          </a:p>
          <a:p>
            <a:r>
              <a:rPr lang="en-GB" dirty="0">
                <a:solidFill>
                  <a:schemeClr val="bg1"/>
                </a:solidFill>
                <a:latin typeface="SassoonCRInfant" panose="00000400000000000000" pitchFamily="2" charset="0"/>
              </a:rPr>
              <a:t>Red Jumper/Cardigan (logo optional - from School Wear Solutions)</a:t>
            </a:r>
            <a:endParaRPr lang="en-GB" sz="2000"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dirty="0">
                <a:solidFill>
                  <a:schemeClr val="bg1"/>
                </a:solidFill>
                <a:latin typeface="SassoonCRInfant" panose="00000400000000000000" pitchFamily="2" charset="0"/>
              </a:rPr>
              <a:t>Summer Dresses: Red Gingham </a:t>
            </a:r>
            <a:endParaRPr lang="en-GB" sz="2000"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pPr>
              <a:lnSpc>
                <a:spcPct val="170000"/>
              </a:lnSpc>
            </a:pPr>
            <a:r>
              <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All long hair should be tied up.</a:t>
            </a:r>
          </a:p>
          <a:p>
            <a:pPr>
              <a:lnSpc>
                <a:spcPct val="170000"/>
              </a:lnSpc>
            </a:pPr>
            <a:r>
              <a:rPr lang="en-GB"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No leggings.</a:t>
            </a:r>
            <a:endParaRPr lang="en-GB" sz="3200" dirty="0">
              <a:latin typeface="SassoonCRInfant" panose="00000400000000000000" pitchFamily="2" charset="0"/>
              <a:ea typeface="Times New Roman" panose="02020603050405020304" pitchFamily="18" charset="0"/>
            </a:endParaRPr>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27579" y="1991209"/>
            <a:ext cx="1774688" cy="4320406"/>
          </a:xfrm>
          <a:prstGeom prst="rect">
            <a:avLst/>
          </a:prstGeom>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004677" y="2051601"/>
            <a:ext cx="1745213" cy="4199622"/>
          </a:xfrm>
          <a:prstGeom prst="rect">
            <a:avLst/>
          </a:prstGeom>
        </p:spPr>
      </p:pic>
      <p:cxnSp>
        <p:nvCxnSpPr>
          <p:cNvPr id="10" name="Straight Arrow Connector 9"/>
          <p:cNvCxnSpPr>
            <a:cxnSpLocks/>
          </p:cNvCxnSpPr>
          <p:nvPr/>
        </p:nvCxnSpPr>
        <p:spPr>
          <a:xfrm flipH="1">
            <a:off x="7948972" y="1809376"/>
            <a:ext cx="720377" cy="79556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588719" y="1834166"/>
            <a:ext cx="831916" cy="7082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293211" y="1167189"/>
            <a:ext cx="1727241" cy="707886"/>
          </a:xfrm>
          <a:prstGeom prst="rect">
            <a:avLst/>
          </a:prstGeom>
          <a:noFill/>
        </p:spPr>
        <p:txBody>
          <a:bodyPr wrap="square" rtlCol="0">
            <a:spAutoFit/>
          </a:bodyPr>
          <a:lstStyle/>
          <a:p>
            <a:pPr algn="ctr"/>
            <a:r>
              <a:rPr lang="en-GB" sz="2000">
                <a:latin typeface="SassoonCRInfant" panose="00000400000000000000" pitchFamily="2" charset="0"/>
              </a:rPr>
              <a:t>White polo shirt </a:t>
            </a:r>
          </a:p>
        </p:txBody>
      </p:sp>
      <p:cxnSp>
        <p:nvCxnSpPr>
          <p:cNvPr id="28" name="Straight Arrow Connector 27"/>
          <p:cNvCxnSpPr>
            <a:cxnSpLocks/>
          </p:cNvCxnSpPr>
          <p:nvPr/>
        </p:nvCxnSpPr>
        <p:spPr>
          <a:xfrm>
            <a:off x="9869264" y="5388941"/>
            <a:ext cx="733154" cy="4785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p:cNvCxnSpPr>
          <p:nvPr/>
        </p:nvCxnSpPr>
        <p:spPr>
          <a:xfrm flipH="1">
            <a:off x="7849287" y="3667414"/>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420435" y="3056190"/>
            <a:ext cx="1647171" cy="1015663"/>
          </a:xfrm>
          <a:prstGeom prst="rect">
            <a:avLst/>
          </a:prstGeom>
          <a:noFill/>
        </p:spPr>
        <p:txBody>
          <a:bodyPr wrap="square" rtlCol="0">
            <a:spAutoFit/>
          </a:bodyPr>
          <a:lstStyle/>
          <a:p>
            <a:pPr algn="ctr"/>
            <a:r>
              <a:rPr lang="en-GB" sz="2000" dirty="0">
                <a:solidFill>
                  <a:schemeClr val="bg1"/>
                </a:solidFill>
                <a:latin typeface="SassoonCRInfant" panose="00000400000000000000" pitchFamily="2" charset="0"/>
              </a:rPr>
              <a:t>Black or grey skirt, trousers or shorts</a:t>
            </a:r>
          </a:p>
        </p:txBody>
      </p:sp>
      <p:pic>
        <p:nvPicPr>
          <p:cNvPr id="19" name="Picture 18">
            <a:extLst>
              <a:ext uri="{FF2B5EF4-FFF2-40B4-BE49-F238E27FC236}">
                <a16:creationId xmlns:a16="http://schemas.microsoft.com/office/drawing/2014/main" id="{1F3FE742-277B-C14A-B9EE-21577C59A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3" name="TextBox 12">
            <a:extLst>
              <a:ext uri="{FF2B5EF4-FFF2-40B4-BE49-F238E27FC236}">
                <a16:creationId xmlns:a16="http://schemas.microsoft.com/office/drawing/2014/main" id="{C320753B-62A3-49DB-8540-F35462D69917}"/>
              </a:ext>
            </a:extLst>
          </p:cNvPr>
          <p:cNvSpPr txBox="1"/>
          <p:nvPr/>
        </p:nvSpPr>
        <p:spPr>
          <a:xfrm>
            <a:off x="8402266" y="5034998"/>
            <a:ext cx="1647171" cy="1631216"/>
          </a:xfrm>
          <a:prstGeom prst="rect">
            <a:avLst/>
          </a:prstGeom>
          <a:noFill/>
        </p:spPr>
        <p:txBody>
          <a:bodyPr wrap="square" rtlCol="0">
            <a:spAutoFit/>
          </a:bodyPr>
          <a:lstStyle/>
          <a:p>
            <a:pPr algn="ctr"/>
            <a:r>
              <a:rPr lang="en-GB" sz="2000">
                <a:solidFill>
                  <a:schemeClr val="bg1"/>
                </a:solidFill>
                <a:latin typeface="SassoonCRInfant" panose="00000400000000000000" pitchFamily="2" charset="0"/>
              </a:rPr>
              <a:t>Plain, black shoes or trainers with black sole and no logo.</a:t>
            </a:r>
          </a:p>
        </p:txBody>
      </p:sp>
      <p:cxnSp>
        <p:nvCxnSpPr>
          <p:cNvPr id="14" name="Straight Arrow Connector 13">
            <a:extLst>
              <a:ext uri="{FF2B5EF4-FFF2-40B4-BE49-F238E27FC236}">
                <a16:creationId xmlns:a16="http://schemas.microsoft.com/office/drawing/2014/main" id="{CB51C6B9-2578-47AD-8EE6-59E042CE5A48}"/>
              </a:ext>
            </a:extLst>
          </p:cNvPr>
          <p:cNvCxnSpPr>
            <a:cxnSpLocks/>
          </p:cNvCxnSpPr>
          <p:nvPr/>
        </p:nvCxnSpPr>
        <p:spPr>
          <a:xfrm flipH="1">
            <a:off x="7849287" y="5278067"/>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3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322" y="771781"/>
            <a:ext cx="9613861" cy="1080938"/>
          </a:xfrm>
        </p:spPr>
        <p:txBody>
          <a:bodyPr>
            <a:normAutofit/>
          </a:bodyPr>
          <a:lstStyle/>
          <a:p>
            <a:r>
              <a:rPr lang="en-GB" dirty="0">
                <a:latin typeface="SassoonCRInfant" panose="00000400000000000000" pitchFamily="2" charset="0"/>
              </a:rPr>
              <a:t>PE Kit</a:t>
            </a:r>
          </a:p>
        </p:txBody>
      </p:sp>
      <p:sp>
        <p:nvSpPr>
          <p:cNvPr id="3" name="Content Placeholder 2"/>
          <p:cNvSpPr>
            <a:spLocks noGrp="1"/>
          </p:cNvSpPr>
          <p:nvPr>
            <p:ph idx="1"/>
          </p:nvPr>
        </p:nvSpPr>
        <p:spPr>
          <a:xfrm>
            <a:off x="162046" y="2032233"/>
            <a:ext cx="11694525" cy="4364178"/>
          </a:xfrm>
        </p:spPr>
        <p:txBody>
          <a:bodyPr vert="horz" lIns="91440" tIns="45720" rIns="91440" bIns="45720" rtlCol="0" anchor="t">
            <a:noAutofit/>
          </a:bodyPr>
          <a:lstStyle/>
          <a:p>
            <a:pPr marL="0" indent="0">
              <a:buNone/>
            </a:pPr>
            <a:r>
              <a:rPr lang="en-GB" sz="2800" dirty="0">
                <a:solidFill>
                  <a:schemeClr val="bg1"/>
                </a:solidFill>
                <a:latin typeface="SassoonCRInfant" panose="00000400000000000000" pitchFamily="2" charset="0"/>
                <a:ea typeface="Times New Roman" panose="02020603050405020304" pitchFamily="18" charset="0"/>
                <a:cs typeface="Arial" panose="020B0604020202020204" pitchFamily="34" charset="0"/>
              </a:rPr>
              <a:t>P.E. kit to be worn on the day that your child has PE (you will be notified of this at the start of the academic year in August).</a:t>
            </a:r>
          </a:p>
          <a:p>
            <a:pPr marL="0" indent="0">
              <a:buNone/>
            </a:pPr>
            <a:endParaRPr lang="en-GB" sz="2800" dirty="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sz="2800" dirty="0">
                <a:solidFill>
                  <a:schemeClr val="bg1"/>
                </a:solidFill>
                <a:latin typeface="SassoonCRInfant" panose="00000400000000000000" pitchFamily="2" charset="0"/>
              </a:rPr>
              <a:t>Black jogging bottoms or shorts</a:t>
            </a:r>
          </a:p>
          <a:p>
            <a:r>
              <a:rPr lang="en-GB" sz="2800" dirty="0">
                <a:solidFill>
                  <a:schemeClr val="bg1"/>
                </a:solidFill>
                <a:latin typeface="SassoonCRInfant" panose="00000400000000000000" pitchFamily="2" charset="0"/>
              </a:rPr>
              <a:t>White t-shirts</a:t>
            </a:r>
          </a:p>
          <a:p>
            <a:r>
              <a:rPr lang="en-GB" sz="2800" dirty="0">
                <a:solidFill>
                  <a:schemeClr val="bg1"/>
                </a:solidFill>
                <a:latin typeface="SassoonCRInfant" panose="00000400000000000000" pitchFamily="2" charset="0"/>
              </a:rPr>
              <a:t>Sports trainers (white or black)</a:t>
            </a:r>
          </a:p>
          <a:p>
            <a:r>
              <a:rPr lang="en-GB" sz="2800" dirty="0">
                <a:solidFill>
                  <a:schemeClr val="bg1"/>
                </a:solidFill>
                <a:latin typeface="SassoonCRInfant" panose="00000400000000000000" pitchFamily="2" charset="0"/>
              </a:rPr>
              <a:t>Red jumper</a:t>
            </a:r>
          </a:p>
          <a:p>
            <a:r>
              <a:rPr lang="en-GB" sz="2800" dirty="0">
                <a:solidFill>
                  <a:schemeClr val="bg1"/>
                </a:solidFill>
                <a:latin typeface="SassoonCRInfant" panose="00000400000000000000" pitchFamily="2" charset="0"/>
              </a:rPr>
              <a:t>No earrings and hair tied back</a:t>
            </a:r>
          </a:p>
          <a:p>
            <a:pPr marL="0" indent="0">
              <a:buNone/>
            </a:pPr>
            <a:r>
              <a:rPr lang="en-GB" sz="2800">
                <a:solidFill>
                  <a:schemeClr val="bg1"/>
                </a:solidFill>
                <a:latin typeface="SassoonCRInfant"/>
                <a:ea typeface="Times New Roman" panose="02020603050405020304" pitchFamily="18" charset="0"/>
                <a:cs typeface="Arial"/>
              </a:rPr>
              <a:t>Please make sure that your child is dressed appropriately for the weather on </a:t>
            </a:r>
            <a:r>
              <a:rPr lang="en-GB" sz="2800" dirty="0">
                <a:solidFill>
                  <a:schemeClr val="bg1"/>
                </a:solidFill>
                <a:latin typeface="SassoonCRInfant"/>
                <a:ea typeface="Times New Roman" panose="02020603050405020304" pitchFamily="18" charset="0"/>
                <a:cs typeface="Arial"/>
              </a:rPr>
              <a:t>the day of their PE lesson.</a:t>
            </a:r>
          </a:p>
        </p:txBody>
      </p:sp>
      <p:pic>
        <p:nvPicPr>
          <p:cNvPr id="26" name="Picture 25">
            <a:extLst>
              <a:ext uri="{FF2B5EF4-FFF2-40B4-BE49-F238E27FC236}">
                <a16:creationId xmlns:a16="http://schemas.microsoft.com/office/drawing/2014/main" id="{7014A6ED-85BD-C349-8486-28CE53237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913157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DCA3673-CDE4-40C5-9FA8-F89874CFBA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5756E8F-499C-4533-BBE8-309C3E8D985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23">
            <a:extLst>
              <a:ext uri="{FF2B5EF4-FFF2-40B4-BE49-F238E27FC236}">
                <a16:creationId xmlns:a16="http://schemas.microsoft.com/office/drawing/2014/main" id="{0FFFD040-32A9-4D2B-86CA-599D030A4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63205CA-B7FF-4C25-A4C8-3BBBCE19D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13F87B2-74B6-4B2F-AB1A-056A2D02220A}"/>
              </a:ext>
            </a:extLst>
          </p:cNvPr>
          <p:cNvSpPr>
            <a:spLocks noGrp="1"/>
          </p:cNvSpPr>
          <p:nvPr>
            <p:ph type="title"/>
          </p:nvPr>
        </p:nvSpPr>
        <p:spPr>
          <a:xfrm>
            <a:off x="89771" y="644736"/>
            <a:ext cx="4726673" cy="1080938"/>
          </a:xfrm>
        </p:spPr>
        <p:txBody>
          <a:bodyPr>
            <a:normAutofit/>
          </a:bodyPr>
          <a:lstStyle/>
          <a:p>
            <a:r>
              <a:rPr lang="en-US" sz="2400" dirty="0">
                <a:latin typeface="SassoonCRInfant" panose="00000400000000000000" pitchFamily="2" charset="0"/>
              </a:rPr>
              <a:t>Pupil Premium Offer 2026-2027</a:t>
            </a:r>
            <a:endParaRPr lang="en-GB" sz="2400" dirty="0">
              <a:highlight>
                <a:srgbClr val="FFFF00"/>
              </a:highlight>
              <a:latin typeface="SassoonCRInfant" panose="00000400000000000000" pitchFamily="2" charset="0"/>
            </a:endParaRPr>
          </a:p>
        </p:txBody>
      </p:sp>
      <p:pic>
        <p:nvPicPr>
          <p:cNvPr id="26" name="Picture 25">
            <a:extLst>
              <a:ext uri="{FF2B5EF4-FFF2-40B4-BE49-F238E27FC236}">
                <a16:creationId xmlns:a16="http://schemas.microsoft.com/office/drawing/2014/main" id="{306E3F32-3C1A-4B6E-AF26-8A15A78856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5AD049DA-13E9-4B4F-9C2D-527170B58F4F}"/>
              </a:ext>
            </a:extLst>
          </p:cNvPr>
          <p:cNvSpPr>
            <a:spLocks noGrp="1"/>
          </p:cNvSpPr>
          <p:nvPr>
            <p:ph idx="1"/>
          </p:nvPr>
        </p:nvSpPr>
        <p:spPr>
          <a:xfrm>
            <a:off x="89771" y="2016650"/>
            <a:ext cx="5088516" cy="4775221"/>
          </a:xfrm>
        </p:spPr>
        <p:txBody>
          <a:bodyPr>
            <a:normAutofit/>
          </a:bodyPr>
          <a:lstStyle/>
          <a:p>
            <a:pPr fontAlgn="base"/>
            <a:r>
              <a:rPr lang="en-GB" dirty="0">
                <a:solidFill>
                  <a:schemeClr val="bg1"/>
                </a:solidFill>
                <a:latin typeface="SassoonCRInfant" panose="00000400000000000000" pitchFamily="2" charset="0"/>
              </a:rPr>
              <a:t>We have adapted the pupil premium offer to ensure it is more personalised to provide individual support to each child. </a:t>
            </a:r>
          </a:p>
          <a:p>
            <a:pPr fontAlgn="base"/>
            <a:r>
              <a:rPr lang="en-GB" dirty="0">
                <a:solidFill>
                  <a:schemeClr val="bg1"/>
                </a:solidFill>
                <a:latin typeface="SassoonCRInfant" panose="00000400000000000000" pitchFamily="2" charset="0"/>
              </a:rPr>
              <a:t>Should you feel that you could be eligible for free school meals then please contact the office</a:t>
            </a:r>
          </a:p>
        </p:txBody>
      </p:sp>
      <p:pic>
        <p:nvPicPr>
          <p:cNvPr id="5" name="Picture 4" descr="A white paper with text and images&#10;&#10;AI-generated content may be incorrect.">
            <a:extLst>
              <a:ext uri="{FF2B5EF4-FFF2-40B4-BE49-F238E27FC236}">
                <a16:creationId xmlns:a16="http://schemas.microsoft.com/office/drawing/2014/main" id="{CE481C41-F4E0-C5A6-1366-3E4E67B2E2D4}"/>
              </a:ext>
            </a:extLst>
          </p:cNvPr>
          <p:cNvPicPr>
            <a:picLocks noChangeAspect="1"/>
          </p:cNvPicPr>
          <p:nvPr/>
        </p:nvPicPr>
        <p:blipFill>
          <a:blip r:embed="rId5"/>
          <a:stretch>
            <a:fillRect/>
          </a:stretch>
        </p:blipFill>
        <p:spPr>
          <a:xfrm>
            <a:off x="5258496" y="125729"/>
            <a:ext cx="6733479" cy="6666143"/>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196691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E178-87F0-438E-8DEA-8358C509A837}"/>
              </a:ext>
            </a:extLst>
          </p:cNvPr>
          <p:cNvSpPr>
            <a:spLocks noGrp="1"/>
          </p:cNvSpPr>
          <p:nvPr>
            <p:ph type="title"/>
          </p:nvPr>
        </p:nvSpPr>
        <p:spPr/>
        <p:txBody>
          <a:bodyPr/>
          <a:lstStyle/>
          <a:p>
            <a:r>
              <a:rPr lang="en-GB" dirty="0">
                <a:latin typeface="SassoonCRInfant" panose="00000400000000000000" pitchFamily="2" charset="0"/>
              </a:rPr>
              <a:t>Our school day</a:t>
            </a:r>
          </a:p>
        </p:txBody>
      </p:sp>
      <p:sp>
        <p:nvSpPr>
          <p:cNvPr id="3" name="Content Placeholder 2">
            <a:extLst>
              <a:ext uri="{FF2B5EF4-FFF2-40B4-BE49-F238E27FC236}">
                <a16:creationId xmlns:a16="http://schemas.microsoft.com/office/drawing/2014/main" id="{0D2565F1-3541-4E01-8599-33C780651D55}"/>
              </a:ext>
            </a:extLst>
          </p:cNvPr>
          <p:cNvSpPr>
            <a:spLocks noGrp="1"/>
          </p:cNvSpPr>
          <p:nvPr>
            <p:ph sz="half" idx="1"/>
          </p:nvPr>
        </p:nvSpPr>
        <p:spPr>
          <a:xfrm>
            <a:off x="104775" y="2928670"/>
            <a:ext cx="4905375" cy="3680474"/>
          </a:xfrm>
        </p:spPr>
        <p:txBody>
          <a:bodyPr vert="horz" lIns="91440" tIns="45720" rIns="91440" bIns="45720" rtlCol="0" anchor="t">
            <a:normAutofit fontScale="92500" lnSpcReduction="20000"/>
          </a:bodyPr>
          <a:lstStyle/>
          <a:p>
            <a:pPr marL="0" indent="0">
              <a:buNone/>
            </a:pPr>
            <a:r>
              <a:rPr lang="en-GB" sz="2800" dirty="0">
                <a:solidFill>
                  <a:schemeClr val="bg1"/>
                </a:solidFill>
                <a:latin typeface="SassoonCRInfant" panose="00000400000000000000" pitchFamily="2" charset="0"/>
              </a:rPr>
              <a:t>8:40am – Meet children</a:t>
            </a:r>
            <a:br>
              <a:rPr lang="en-GB" sz="2800" dirty="0">
                <a:solidFill>
                  <a:schemeClr val="bg1"/>
                </a:solidFill>
                <a:latin typeface="SassoonCRInfant" panose="00000400000000000000" pitchFamily="2" charset="0"/>
              </a:rPr>
            </a:br>
            <a:endParaRPr lang="en-GB" sz="2800" dirty="0">
              <a:solidFill>
                <a:schemeClr val="bg1"/>
              </a:solidFill>
              <a:latin typeface="SassoonCRInfant" panose="00000400000000000000" pitchFamily="2" charset="0"/>
            </a:endParaRPr>
          </a:p>
          <a:p>
            <a:pPr marL="0" indent="0">
              <a:buNone/>
            </a:pPr>
            <a:r>
              <a:rPr lang="en-GB" sz="2800" dirty="0">
                <a:solidFill>
                  <a:schemeClr val="bg1"/>
                </a:solidFill>
                <a:latin typeface="SassoonCRInfant" panose="00000400000000000000" pitchFamily="2" charset="0"/>
              </a:rPr>
              <a:t>8:45am (gates and doors close) –Register and morning work</a:t>
            </a:r>
          </a:p>
          <a:p>
            <a:pPr marL="0" indent="0">
              <a:buNone/>
            </a:pPr>
            <a:br>
              <a:rPr lang="en-GB" sz="2800" dirty="0">
                <a:solidFill>
                  <a:schemeClr val="bg1"/>
                </a:solidFill>
                <a:latin typeface="SassoonCRInfant" panose="00000400000000000000" pitchFamily="2" charset="0"/>
              </a:rPr>
            </a:br>
            <a:r>
              <a:rPr lang="en-GB" sz="2800" dirty="0">
                <a:solidFill>
                  <a:schemeClr val="bg1"/>
                </a:solidFill>
                <a:latin typeface="SassoonCRInfant" panose="00000400000000000000" pitchFamily="2" charset="0"/>
              </a:rPr>
              <a:t>11.00am – Morning break</a:t>
            </a:r>
          </a:p>
          <a:p>
            <a:pPr marL="0" indent="0">
              <a:buNone/>
            </a:pPr>
            <a:br>
              <a:rPr lang="en-GB" sz="2800" dirty="0">
                <a:solidFill>
                  <a:schemeClr val="bg1"/>
                </a:solidFill>
                <a:latin typeface="SassoonCRInfant" panose="00000400000000000000" pitchFamily="2" charset="0"/>
              </a:rPr>
            </a:br>
            <a:r>
              <a:rPr lang="en-GB" sz="2800" dirty="0">
                <a:solidFill>
                  <a:schemeClr val="bg1"/>
                </a:solidFill>
                <a:latin typeface="SassoonCRInfant" panose="00000400000000000000" pitchFamily="2" charset="0"/>
              </a:rPr>
              <a:t>12:15pm – Lunch time</a:t>
            </a:r>
          </a:p>
          <a:p>
            <a:pPr marL="0" indent="0">
              <a:buNone/>
            </a:pPr>
            <a:br>
              <a:rPr lang="en-GB" sz="2800" dirty="0">
                <a:solidFill>
                  <a:schemeClr val="bg1"/>
                </a:solidFill>
                <a:latin typeface="SassoonCRInfant" panose="00000400000000000000" pitchFamily="2" charset="0"/>
              </a:rPr>
            </a:br>
            <a:r>
              <a:rPr lang="en-GB" sz="2800" dirty="0">
                <a:solidFill>
                  <a:schemeClr val="bg1"/>
                </a:solidFill>
                <a:latin typeface="SassoonCRInfant" panose="00000400000000000000" pitchFamily="2" charset="0"/>
              </a:rPr>
              <a:t>3:15pm – Home time</a:t>
            </a:r>
          </a:p>
          <a:p>
            <a:pPr marL="0" indent="0">
              <a:buNone/>
            </a:pPr>
            <a:endParaRPr lang="en-US" sz="2800" dirty="0">
              <a:latin typeface="SassoonCRInfant" panose="00000400000000000000" pitchFamily="2" charset="0"/>
            </a:endParaRPr>
          </a:p>
          <a:p>
            <a:pPr marL="0" indent="0">
              <a:buNone/>
            </a:pPr>
            <a:endParaRPr lang="en-GB" sz="2800" dirty="0">
              <a:latin typeface="SassoonCRInfant" panose="00000400000000000000" pitchFamily="2" charset="0"/>
            </a:endParaRPr>
          </a:p>
        </p:txBody>
      </p:sp>
      <p:sp>
        <p:nvSpPr>
          <p:cNvPr id="5" name="Content Placeholder 4">
            <a:extLst>
              <a:ext uri="{FF2B5EF4-FFF2-40B4-BE49-F238E27FC236}">
                <a16:creationId xmlns:a16="http://schemas.microsoft.com/office/drawing/2014/main" id="{01CB438A-7139-4CEC-9BFF-48E7F081F3E8}"/>
              </a:ext>
            </a:extLst>
          </p:cNvPr>
          <p:cNvSpPr>
            <a:spLocks noGrp="1"/>
          </p:cNvSpPr>
          <p:nvPr>
            <p:ph sz="half" idx="2"/>
          </p:nvPr>
        </p:nvSpPr>
        <p:spPr>
          <a:xfrm>
            <a:off x="5182749" y="2505456"/>
            <a:ext cx="6398503" cy="4103688"/>
          </a:xfrm>
        </p:spPr>
        <p:txBody>
          <a:bodyPr>
            <a:normAutofit fontScale="92500" lnSpcReduction="20000"/>
          </a:bodyPr>
          <a:lstStyle/>
          <a:p>
            <a:pPr marL="0" indent="0">
              <a:buNone/>
            </a:pPr>
            <a:endParaRPr lang="en-US" sz="2800" b="1" dirty="0">
              <a:solidFill>
                <a:schemeClr val="bg1"/>
              </a:solidFill>
              <a:latin typeface="SassoonCRInfant" panose="00000400000000000000" pitchFamily="2" charset="0"/>
            </a:endParaRPr>
          </a:p>
          <a:p>
            <a:r>
              <a:rPr lang="en-US" sz="2800" dirty="0">
                <a:solidFill>
                  <a:schemeClr val="bg1"/>
                </a:solidFill>
                <a:latin typeface="SassoonCRInfant" panose="00000400000000000000" pitchFamily="2" charset="0"/>
              </a:rPr>
              <a:t>One hour of mathematics</a:t>
            </a:r>
          </a:p>
          <a:p>
            <a:r>
              <a:rPr lang="en-US" sz="2800" dirty="0">
                <a:solidFill>
                  <a:schemeClr val="bg1"/>
                </a:solidFill>
                <a:latin typeface="SassoonCRInfant" panose="00000400000000000000" pitchFamily="2" charset="0"/>
              </a:rPr>
              <a:t>Fifteen minutes of Handwriting</a:t>
            </a:r>
          </a:p>
          <a:p>
            <a:r>
              <a:rPr lang="en-US" sz="2800" dirty="0">
                <a:solidFill>
                  <a:schemeClr val="bg1"/>
                </a:solidFill>
                <a:latin typeface="SassoonCRInfant" panose="00000400000000000000" pitchFamily="2" charset="0"/>
              </a:rPr>
              <a:t>One hour of English</a:t>
            </a:r>
          </a:p>
          <a:p>
            <a:r>
              <a:rPr lang="en-US" sz="2800" dirty="0">
                <a:solidFill>
                  <a:schemeClr val="bg1"/>
                </a:solidFill>
                <a:latin typeface="SassoonCRInfant" panose="00000400000000000000" pitchFamily="2" charset="0"/>
              </a:rPr>
              <a:t>Thirty minutes reading lesson</a:t>
            </a:r>
          </a:p>
          <a:p>
            <a:r>
              <a:rPr lang="en-US" sz="2800" dirty="0">
                <a:solidFill>
                  <a:schemeClr val="bg1"/>
                </a:solidFill>
                <a:latin typeface="SassoonCRInfant" panose="00000400000000000000" pitchFamily="2" charset="0"/>
              </a:rPr>
              <a:t>Twenty minutes spelling lesson (three times a week)</a:t>
            </a:r>
          </a:p>
          <a:p>
            <a:r>
              <a:rPr lang="en-US" sz="2800" dirty="0">
                <a:solidFill>
                  <a:schemeClr val="bg1"/>
                </a:solidFill>
                <a:latin typeface="SassoonCRInfant" panose="00000400000000000000" pitchFamily="2" charset="0"/>
              </a:rPr>
              <a:t>Enquiry curriculum in the afternoons (more to follow)</a:t>
            </a:r>
          </a:p>
          <a:p>
            <a:endParaRPr lang="en-GB" sz="2800" dirty="0">
              <a:latin typeface="SassoonCRInfant" panose="00000400000000000000" pitchFamily="2" charset="0"/>
            </a:endParaRPr>
          </a:p>
        </p:txBody>
      </p:sp>
      <p:pic>
        <p:nvPicPr>
          <p:cNvPr id="4" name="Picture 3">
            <a:extLst>
              <a:ext uri="{FF2B5EF4-FFF2-40B4-BE49-F238E27FC236}">
                <a16:creationId xmlns:a16="http://schemas.microsoft.com/office/drawing/2014/main" id="{2C4E2DBC-C28D-400C-8F32-BE58A2D35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3E624808-7B7C-4DB7-8908-002C877F5CE6}"/>
              </a:ext>
            </a:extLst>
          </p:cNvPr>
          <p:cNvSpPr txBox="1"/>
          <p:nvPr/>
        </p:nvSpPr>
        <p:spPr>
          <a:xfrm>
            <a:off x="2439251" y="2095672"/>
            <a:ext cx="6096000" cy="646331"/>
          </a:xfrm>
          <a:prstGeom prst="rect">
            <a:avLst/>
          </a:prstGeom>
          <a:noFill/>
        </p:spPr>
        <p:txBody>
          <a:bodyPr wrap="square">
            <a:spAutoFit/>
          </a:bodyPr>
          <a:lstStyle/>
          <a:p>
            <a:pPr marL="0" indent="0" algn="ctr">
              <a:buNone/>
            </a:pPr>
            <a:r>
              <a:rPr lang="en-US" sz="3600" b="1" u="sng" dirty="0">
                <a:solidFill>
                  <a:schemeClr val="bg1"/>
                </a:solidFill>
                <a:latin typeface="SassoonCRInfant" panose="00000400000000000000" pitchFamily="2" charset="0"/>
              </a:rPr>
              <a:t>Daily timetable</a:t>
            </a:r>
          </a:p>
        </p:txBody>
      </p:sp>
    </p:spTree>
    <p:extLst>
      <p:ext uri="{BB962C8B-B14F-4D97-AF65-F5344CB8AC3E}">
        <p14:creationId xmlns:p14="http://schemas.microsoft.com/office/powerpoint/2010/main" val="3440792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CRInfant" panose="00000400000000000000" pitchFamily="2" charset="0"/>
              </a:rPr>
              <a:t>Reading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674354" y="2337439"/>
            <a:ext cx="10348923" cy="4142950"/>
          </a:xfrm>
        </p:spPr>
        <p:txBody>
          <a:bodyPr>
            <a:normAutofit/>
          </a:bodyPr>
          <a:lstStyle/>
          <a:p>
            <a:r>
              <a:rPr lang="en-GB" sz="2800" dirty="0">
                <a:solidFill>
                  <a:schemeClr val="bg1"/>
                </a:solidFill>
                <a:latin typeface="SassoonCRInfant" panose="00000400000000000000" pitchFamily="2" charset="0"/>
              </a:rPr>
              <a:t>Daily whole class reading following our reading journey </a:t>
            </a:r>
          </a:p>
          <a:p>
            <a:r>
              <a:rPr lang="en-GB" sz="2800" dirty="0">
                <a:solidFill>
                  <a:schemeClr val="bg1"/>
                </a:solidFill>
                <a:latin typeface="SassoonCRInfant" panose="00000400000000000000" pitchFamily="2" charset="0"/>
              </a:rPr>
              <a:t>Ask questions to check their understanding</a:t>
            </a:r>
          </a:p>
          <a:p>
            <a:r>
              <a:rPr lang="en-GB" sz="2800" dirty="0">
                <a:solidFill>
                  <a:schemeClr val="bg1"/>
                </a:solidFill>
                <a:latin typeface="SassoonCRInfant" panose="00000400000000000000" pitchFamily="2" charset="0"/>
              </a:rPr>
              <a:t>Children are expected to read aloud with fluency, pace and expression.</a:t>
            </a:r>
          </a:p>
          <a:p>
            <a:r>
              <a:rPr lang="en-GB" sz="2800" dirty="0">
                <a:solidFill>
                  <a:schemeClr val="bg1"/>
                </a:solidFill>
                <a:latin typeface="SassoonCRInfant" panose="00000400000000000000" pitchFamily="2" charset="0"/>
              </a:rPr>
              <a:t>Children will be expected to read independently outside of school</a:t>
            </a:r>
          </a:p>
          <a:p>
            <a:pPr marL="0" indent="0">
              <a:buNone/>
            </a:pPr>
            <a:endParaRPr lang="en-GB" sz="2800" dirty="0">
              <a:solidFill>
                <a:schemeClr val="bg1"/>
              </a:solidFill>
              <a:latin typeface="SassoonCRInfant" panose="00000400000000000000" pitchFamily="2" charset="0"/>
            </a:endParaRPr>
          </a:p>
        </p:txBody>
      </p:sp>
      <p:sp>
        <p:nvSpPr>
          <p:cNvPr id="3" name="AutoShape 2" descr="Image result for reading eg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Image preview">
            <a:extLst>
              <a:ext uri="{FF2B5EF4-FFF2-40B4-BE49-F238E27FC236}">
                <a16:creationId xmlns:a16="http://schemas.microsoft.com/office/drawing/2014/main" id="{0BA00FD0-746E-45C6-A387-0D95E51A1CE5}"/>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7930341" y="4843702"/>
            <a:ext cx="4128654" cy="2014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49778-C94D-43CC-98B2-3E7B067D7A93}"/>
              </a:ext>
            </a:extLst>
          </p:cNvPr>
          <p:cNvSpPr>
            <a:spLocks noGrp="1"/>
          </p:cNvSpPr>
          <p:nvPr>
            <p:ph type="title"/>
          </p:nvPr>
        </p:nvSpPr>
        <p:spPr/>
        <p:txBody>
          <a:bodyPr/>
          <a:lstStyle/>
          <a:p>
            <a:r>
              <a:rPr lang="en-US" dirty="0">
                <a:latin typeface="SassoonCRInfant" panose="00000400000000000000" pitchFamily="2" charset="0"/>
              </a:rPr>
              <a:t>Keep reading with the library challenge!</a:t>
            </a:r>
            <a:endParaRPr lang="en-GB" dirty="0">
              <a:latin typeface="SassoonCRInfant" panose="00000400000000000000" pitchFamily="2" charset="0"/>
            </a:endParaRPr>
          </a:p>
        </p:txBody>
      </p:sp>
      <p:sp>
        <p:nvSpPr>
          <p:cNvPr id="5" name="TextBox 4">
            <a:extLst>
              <a:ext uri="{FF2B5EF4-FFF2-40B4-BE49-F238E27FC236}">
                <a16:creationId xmlns:a16="http://schemas.microsoft.com/office/drawing/2014/main" id="{6E3BDB8C-E9C2-45F7-805E-8C12E7DE669B}"/>
              </a:ext>
            </a:extLst>
          </p:cNvPr>
          <p:cNvSpPr txBox="1"/>
          <p:nvPr/>
        </p:nvSpPr>
        <p:spPr>
          <a:xfrm>
            <a:off x="895737" y="6191390"/>
            <a:ext cx="10133045" cy="523220"/>
          </a:xfrm>
          <a:prstGeom prst="rect">
            <a:avLst/>
          </a:prstGeom>
          <a:noFill/>
        </p:spPr>
        <p:txBody>
          <a:bodyPr wrap="square" rtlCol="0">
            <a:spAutoFit/>
          </a:bodyPr>
          <a:lstStyle/>
          <a:p>
            <a:pPr algn="ctr"/>
            <a:r>
              <a:rPr lang="en-US" sz="2800" dirty="0">
                <a:solidFill>
                  <a:schemeClr val="bg1"/>
                </a:solidFill>
                <a:latin typeface="SassoonCRInfant" panose="00000400000000000000" pitchFamily="2" charset="0"/>
              </a:rPr>
              <a:t>4</a:t>
            </a:r>
            <a:r>
              <a:rPr lang="en-US" sz="2800" baseline="30000" dirty="0">
                <a:solidFill>
                  <a:schemeClr val="bg1"/>
                </a:solidFill>
                <a:latin typeface="SassoonCRInfant" panose="00000400000000000000" pitchFamily="2" charset="0"/>
              </a:rPr>
              <a:t>th </a:t>
            </a:r>
            <a:r>
              <a:rPr lang="en-US" sz="2800" dirty="0">
                <a:solidFill>
                  <a:schemeClr val="bg1"/>
                </a:solidFill>
                <a:latin typeface="SassoonCRInfant" panose="00000400000000000000" pitchFamily="2" charset="0"/>
              </a:rPr>
              <a:t>July – 12</a:t>
            </a:r>
            <a:r>
              <a:rPr lang="en-US" sz="2800" baseline="30000" dirty="0">
                <a:solidFill>
                  <a:schemeClr val="bg1"/>
                </a:solidFill>
                <a:latin typeface="SassoonCRInfant" panose="00000400000000000000" pitchFamily="2" charset="0"/>
              </a:rPr>
              <a:t>th</a:t>
            </a:r>
            <a:r>
              <a:rPr lang="en-US" sz="2800" dirty="0">
                <a:solidFill>
                  <a:schemeClr val="bg1"/>
                </a:solidFill>
                <a:latin typeface="SassoonCRInfant" panose="00000400000000000000" pitchFamily="2" charset="0"/>
              </a:rPr>
              <a:t> September </a:t>
            </a:r>
            <a:r>
              <a:rPr lang="en-US" sz="2400" dirty="0">
                <a:solidFill>
                  <a:schemeClr val="bg1"/>
                </a:solidFill>
                <a:latin typeface="SassoonCRInfant" panose="00000400000000000000" pitchFamily="2" charset="0"/>
              </a:rPr>
              <a:t>(further information can be found online)</a:t>
            </a:r>
            <a:endParaRPr lang="en-GB" sz="2800" dirty="0">
              <a:solidFill>
                <a:schemeClr val="bg1"/>
              </a:solidFill>
              <a:latin typeface="SassoonCRInfant" panose="00000400000000000000" pitchFamily="2" charset="0"/>
            </a:endParaRPr>
          </a:p>
        </p:txBody>
      </p:sp>
      <p:pic>
        <p:nvPicPr>
          <p:cNvPr id="6" name="Picture 5">
            <a:extLst>
              <a:ext uri="{FF2B5EF4-FFF2-40B4-BE49-F238E27FC236}">
                <a16:creationId xmlns:a16="http://schemas.microsoft.com/office/drawing/2014/main" id="{AA9C59F8-1200-4D7D-B132-00683EF0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Summer Reading Challenge - Read to the Beat">
            <a:extLst>
              <a:ext uri="{FF2B5EF4-FFF2-40B4-BE49-F238E27FC236}">
                <a16:creationId xmlns:a16="http://schemas.microsoft.com/office/drawing/2014/main" id="{15D62589-44B7-4190-AFA9-9DB4CE8A1740}"/>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119592" y="1724915"/>
            <a:ext cx="7685337" cy="43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43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SassoonCRInfant" panose="00000400000000000000" pitchFamily="2" charset="0"/>
              </a:rPr>
              <a:t>Writing</a:t>
            </a:r>
          </a:p>
        </p:txBody>
      </p:sp>
      <p:sp>
        <p:nvSpPr>
          <p:cNvPr id="11" name="Content Placeholder 10">
            <a:extLst>
              <a:ext uri="{FF2B5EF4-FFF2-40B4-BE49-F238E27FC236}">
                <a16:creationId xmlns:a16="http://schemas.microsoft.com/office/drawing/2014/main" id="{6412ABBA-02DF-4C16-8422-16906AF09283}"/>
              </a:ext>
            </a:extLst>
          </p:cNvPr>
          <p:cNvSpPr>
            <a:spLocks noGrp="1"/>
          </p:cNvSpPr>
          <p:nvPr>
            <p:ph sz="half" idx="1"/>
          </p:nvPr>
        </p:nvSpPr>
        <p:spPr>
          <a:xfrm>
            <a:off x="70719" y="2252898"/>
            <a:ext cx="4894413" cy="4110580"/>
          </a:xfrm>
        </p:spPr>
        <p:txBody>
          <a:bodyPr>
            <a:normAutofit fontScale="92500" lnSpcReduction="20000"/>
          </a:bodyPr>
          <a:lstStyle/>
          <a:p>
            <a:pPr marL="0" indent="0" algn="ctr">
              <a:buNone/>
            </a:pPr>
            <a:r>
              <a:rPr lang="en-US" sz="2800" u="sng" dirty="0">
                <a:solidFill>
                  <a:schemeClr val="bg1"/>
                </a:solidFill>
                <a:latin typeface="SassoonCRInfant" panose="00000400000000000000" pitchFamily="2" charset="0"/>
              </a:rPr>
              <a:t>Text types:</a:t>
            </a:r>
            <a:endParaRPr lang="en-US" sz="2800" dirty="0">
              <a:solidFill>
                <a:schemeClr val="bg1"/>
              </a:solidFill>
              <a:latin typeface="SassoonCRInfant" panose="00000400000000000000" pitchFamily="2" charset="0"/>
            </a:endParaRPr>
          </a:p>
          <a:p>
            <a:r>
              <a:rPr lang="en-US" sz="2800" dirty="0">
                <a:solidFill>
                  <a:schemeClr val="bg1"/>
                </a:solidFill>
                <a:latin typeface="SassoonCRInfant" panose="00000400000000000000" pitchFamily="2" charset="0"/>
              </a:rPr>
              <a:t>Setting and character descriptions</a:t>
            </a:r>
          </a:p>
          <a:p>
            <a:r>
              <a:rPr lang="en-US" sz="2800" dirty="0">
                <a:solidFill>
                  <a:schemeClr val="bg1"/>
                </a:solidFill>
                <a:latin typeface="SassoonCRInfant" panose="00000400000000000000" pitchFamily="2" charset="0"/>
              </a:rPr>
              <a:t>Recounts (diary)</a:t>
            </a:r>
          </a:p>
          <a:p>
            <a:r>
              <a:rPr lang="en-US" sz="2800" dirty="0">
                <a:solidFill>
                  <a:schemeClr val="bg1"/>
                </a:solidFill>
                <a:latin typeface="SassoonCRInfant" panose="00000400000000000000" pitchFamily="2" charset="0"/>
              </a:rPr>
              <a:t>Letter</a:t>
            </a:r>
          </a:p>
          <a:p>
            <a:r>
              <a:rPr lang="en-US" sz="2800" dirty="0">
                <a:solidFill>
                  <a:schemeClr val="bg1"/>
                </a:solidFill>
                <a:latin typeface="SassoonCRInfant" panose="00000400000000000000" pitchFamily="2" charset="0"/>
              </a:rPr>
              <a:t>Non-chronological reports</a:t>
            </a:r>
          </a:p>
          <a:p>
            <a:r>
              <a:rPr lang="en-US" sz="2800" dirty="0">
                <a:solidFill>
                  <a:schemeClr val="bg1"/>
                </a:solidFill>
                <a:latin typeface="SassoonCRInfant" panose="00000400000000000000" pitchFamily="2" charset="0"/>
              </a:rPr>
              <a:t>Action scenes</a:t>
            </a:r>
          </a:p>
          <a:p>
            <a:r>
              <a:rPr lang="en-US" sz="2800" dirty="0">
                <a:solidFill>
                  <a:schemeClr val="bg1"/>
                </a:solidFill>
                <a:latin typeface="SassoonCRInfant" panose="00000400000000000000" pitchFamily="2" charset="0"/>
              </a:rPr>
              <a:t>Balanced arguments</a:t>
            </a:r>
          </a:p>
          <a:p>
            <a:r>
              <a:rPr lang="en-US" sz="2800" dirty="0">
                <a:solidFill>
                  <a:schemeClr val="bg1"/>
                </a:solidFill>
                <a:latin typeface="SassoonCRInfant" panose="00000400000000000000" pitchFamily="2" charset="0"/>
              </a:rPr>
              <a:t>Poems- cinquain and prepositional poetry</a:t>
            </a:r>
          </a:p>
        </p:txBody>
      </p:sp>
      <p:sp>
        <p:nvSpPr>
          <p:cNvPr id="12" name="Content Placeholder 11">
            <a:extLst>
              <a:ext uri="{FF2B5EF4-FFF2-40B4-BE49-F238E27FC236}">
                <a16:creationId xmlns:a16="http://schemas.microsoft.com/office/drawing/2014/main" id="{4170AA1A-3BED-4318-ABC9-8688598ABAEB}"/>
              </a:ext>
            </a:extLst>
          </p:cNvPr>
          <p:cNvSpPr>
            <a:spLocks noGrp="1"/>
          </p:cNvSpPr>
          <p:nvPr>
            <p:ph sz="half" idx="2"/>
          </p:nvPr>
        </p:nvSpPr>
        <p:spPr>
          <a:xfrm>
            <a:off x="7579028" y="2248371"/>
            <a:ext cx="4700058" cy="4605102"/>
          </a:xfrm>
        </p:spPr>
        <p:txBody>
          <a:bodyPr>
            <a:normAutofit fontScale="92500" lnSpcReduction="20000"/>
          </a:bodyPr>
          <a:lstStyle/>
          <a:p>
            <a:pPr marL="0" indent="0" algn="ctr">
              <a:buNone/>
            </a:pPr>
            <a:r>
              <a:rPr lang="en-US" sz="2800" u="sng" dirty="0">
                <a:solidFill>
                  <a:schemeClr val="bg1"/>
                </a:solidFill>
                <a:latin typeface="SassoonCRInfant" panose="00000400000000000000" pitchFamily="2" charset="0"/>
              </a:rPr>
              <a:t>Key skills</a:t>
            </a:r>
          </a:p>
          <a:p>
            <a:r>
              <a:rPr lang="en-US" sz="2800" dirty="0">
                <a:solidFill>
                  <a:schemeClr val="bg1"/>
                </a:solidFill>
                <a:latin typeface="SassoonCRInfant" panose="00000400000000000000" pitchFamily="2" charset="0"/>
              </a:rPr>
              <a:t>A variety of sentence starters (fronted adverbials)</a:t>
            </a:r>
          </a:p>
          <a:p>
            <a:r>
              <a:rPr lang="en-US" sz="2800" dirty="0">
                <a:solidFill>
                  <a:schemeClr val="bg1"/>
                </a:solidFill>
                <a:latin typeface="SassoonCRInfant" panose="00000400000000000000" pitchFamily="2" charset="0"/>
              </a:rPr>
              <a:t>Relative clauses</a:t>
            </a:r>
          </a:p>
          <a:p>
            <a:r>
              <a:rPr lang="en-US" sz="2800" dirty="0">
                <a:solidFill>
                  <a:schemeClr val="bg1"/>
                </a:solidFill>
                <a:latin typeface="SassoonCRInfant" panose="00000400000000000000" pitchFamily="2" charset="0"/>
              </a:rPr>
              <a:t>Subordinate clauses</a:t>
            </a:r>
          </a:p>
          <a:p>
            <a:r>
              <a:rPr lang="en-US" sz="2800" dirty="0">
                <a:solidFill>
                  <a:schemeClr val="bg1"/>
                </a:solidFill>
                <a:latin typeface="SassoonCRInfant" panose="00000400000000000000" pitchFamily="2" charset="0"/>
              </a:rPr>
              <a:t>Parentheses</a:t>
            </a:r>
          </a:p>
          <a:p>
            <a:r>
              <a:rPr lang="en-US" sz="2800" dirty="0">
                <a:solidFill>
                  <a:schemeClr val="bg1"/>
                </a:solidFill>
                <a:latin typeface="SassoonCRInfant" panose="00000400000000000000" pitchFamily="2" charset="0"/>
              </a:rPr>
              <a:t>Semi colons</a:t>
            </a:r>
          </a:p>
          <a:p>
            <a:r>
              <a:rPr lang="en-US" sz="2800" dirty="0">
                <a:solidFill>
                  <a:schemeClr val="bg1"/>
                </a:solidFill>
                <a:latin typeface="SassoonCRInfant" panose="00000400000000000000" pitchFamily="2" charset="0"/>
              </a:rPr>
              <a:t>Past tense forms</a:t>
            </a:r>
          </a:p>
          <a:p>
            <a:r>
              <a:rPr lang="en-US" sz="2800" dirty="0">
                <a:solidFill>
                  <a:schemeClr val="bg1"/>
                </a:solidFill>
                <a:latin typeface="SassoonCRInfant" panose="00000400000000000000" pitchFamily="2" charset="0"/>
              </a:rPr>
              <a:t>Hyphenated adjectives</a:t>
            </a:r>
          </a:p>
          <a:p>
            <a:r>
              <a:rPr lang="en-US" sz="2800" dirty="0">
                <a:solidFill>
                  <a:schemeClr val="bg1"/>
                </a:solidFill>
                <a:latin typeface="SassoonCRInfant" panose="00000400000000000000" pitchFamily="2" charset="0"/>
              </a:rPr>
              <a:t>Modal verbs and adverbs of possibility</a:t>
            </a:r>
          </a:p>
          <a:p>
            <a:endParaRPr lang="en-US" dirty="0">
              <a:solidFill>
                <a:schemeClr val="bg1"/>
              </a:solidFill>
              <a:latin typeface="SassoonCRInfant" panose="00000400000000000000" pitchFamily="2"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243" y="644838"/>
            <a:ext cx="1251799" cy="1254174"/>
          </a:xfrm>
          <a:prstGeom prst="rect">
            <a:avLst/>
          </a:prstGeom>
        </p:spPr>
      </p:pic>
      <p:pic>
        <p:nvPicPr>
          <p:cNvPr id="3074" name="Picture 2" descr="Image preview">
            <a:extLst>
              <a:ext uri="{FF2B5EF4-FFF2-40B4-BE49-F238E27FC236}">
                <a16:creationId xmlns:a16="http://schemas.microsoft.com/office/drawing/2014/main" id="{4B58509B-0A76-4995-BF94-F05ABDCD1F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68" b="23431"/>
          <a:stretch/>
        </p:blipFill>
        <p:spPr bwMode="auto">
          <a:xfrm rot="5400000">
            <a:off x="3976912" y="3099270"/>
            <a:ext cx="4394280" cy="2417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263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SassoonCRInfant" panose="00000400000000000000" pitchFamily="2" charset="0"/>
              </a:rPr>
              <a:t>S</a:t>
            </a:r>
            <a:r>
              <a:rPr lang="en-GB" b="1" dirty="0" err="1">
                <a:latin typeface="SassoonCRInfant" panose="00000400000000000000" pitchFamily="2" charset="0"/>
              </a:rPr>
              <a:t>pelling</a:t>
            </a:r>
            <a:r>
              <a:rPr lang="en-GB" b="1" dirty="0">
                <a:latin typeface="SassoonCRInfant" panose="00000400000000000000" pitchFamily="2" charset="0"/>
              </a:rPr>
              <a:t> Lessons</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sp>
        <p:nvSpPr>
          <p:cNvPr id="4" name="Content Placeholder 2"/>
          <p:cNvSpPr txBox="1">
            <a:spLocks/>
          </p:cNvSpPr>
          <p:nvPr/>
        </p:nvSpPr>
        <p:spPr>
          <a:xfrm>
            <a:off x="387465" y="2077425"/>
            <a:ext cx="11549750" cy="40421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r>
              <a:rPr lang="en-GB" sz="2800" dirty="0">
                <a:solidFill>
                  <a:schemeClr val="bg1"/>
                </a:solidFill>
                <a:latin typeface="SassoonCRInfant" panose="00000400000000000000" pitchFamily="2" charset="0"/>
              </a:rPr>
              <a:t>Children are taught how to add prefixes and suffixes onto root words and how this may change the meaning.</a:t>
            </a:r>
          </a:p>
          <a:p>
            <a:r>
              <a:rPr lang="en-GB" sz="2800" dirty="0">
                <a:solidFill>
                  <a:schemeClr val="bg1"/>
                </a:solidFill>
                <a:latin typeface="SassoonCRInfant" panose="00000400000000000000" pitchFamily="2" charset="0"/>
              </a:rPr>
              <a:t>Children learn common and irregular spelling patterns to apply in their writing.</a:t>
            </a:r>
          </a:p>
          <a:p>
            <a:r>
              <a:rPr lang="en-GB" sz="2800" dirty="0">
                <a:solidFill>
                  <a:schemeClr val="bg1"/>
                </a:solidFill>
                <a:latin typeface="SassoonCRInfant" panose="00000400000000000000" pitchFamily="2" charset="0"/>
              </a:rPr>
              <a:t>Children rehearse transcriptional fluency through dictated sentences that include or feature the spelling focus of that week.</a:t>
            </a:r>
          </a:p>
          <a:p>
            <a:r>
              <a:rPr lang="en-US" sz="2800" dirty="0">
                <a:solidFill>
                  <a:schemeClr val="bg1"/>
                </a:solidFill>
                <a:latin typeface="SassoonCRInfant" panose="00000400000000000000" pitchFamily="2" charset="0"/>
              </a:rPr>
              <a:t>Target spellings as part of English lessons.</a:t>
            </a:r>
            <a:endParaRPr lang="en-GB" sz="28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8415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CRInfant" panose="00000400000000000000" pitchFamily="2" charset="0"/>
              </a:rPr>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47703" y="2013604"/>
            <a:ext cx="9491609" cy="4844395"/>
          </a:xfrm>
        </p:spPr>
        <p:txBody>
          <a:bodyPr>
            <a:noAutofit/>
          </a:bodyPr>
          <a:lstStyle/>
          <a:p>
            <a:r>
              <a:rPr lang="en-GB" dirty="0">
                <a:solidFill>
                  <a:schemeClr val="bg1"/>
                </a:solidFill>
                <a:latin typeface="SassoonCRInfant" panose="00000400000000000000" pitchFamily="2" charset="0"/>
              </a:rPr>
              <a:t>Place value up to one million</a:t>
            </a:r>
          </a:p>
          <a:p>
            <a:r>
              <a:rPr lang="en-GB" dirty="0">
                <a:solidFill>
                  <a:schemeClr val="bg1"/>
                </a:solidFill>
                <a:latin typeface="SassoonCRInfant" panose="00000400000000000000" pitchFamily="2" charset="0"/>
              </a:rPr>
              <a:t>Addition and subtraction with 6 digit numbers</a:t>
            </a:r>
          </a:p>
          <a:p>
            <a:r>
              <a:rPr lang="en-GB" dirty="0">
                <a:solidFill>
                  <a:schemeClr val="bg1"/>
                </a:solidFill>
                <a:latin typeface="SassoonCRInfant" panose="00000400000000000000" pitchFamily="2" charset="0"/>
              </a:rPr>
              <a:t>Long multiplication and short division</a:t>
            </a:r>
          </a:p>
          <a:p>
            <a:r>
              <a:rPr lang="en-GB" dirty="0">
                <a:solidFill>
                  <a:schemeClr val="bg1"/>
                </a:solidFill>
                <a:latin typeface="SassoonCRInfant" panose="00000400000000000000" pitchFamily="2" charset="0"/>
              </a:rPr>
              <a:t>Fractions (equivalent fractions, adding, subtracting and multiplying, converting between mixed and improper fractions)</a:t>
            </a:r>
          </a:p>
          <a:p>
            <a:r>
              <a:rPr lang="en-GB" dirty="0">
                <a:solidFill>
                  <a:schemeClr val="bg1"/>
                </a:solidFill>
                <a:latin typeface="SassoonCRInfant" panose="00000400000000000000" pitchFamily="2" charset="0"/>
              </a:rPr>
              <a:t>Decimals and percentages</a:t>
            </a:r>
          </a:p>
          <a:p>
            <a:r>
              <a:rPr lang="en-GB" dirty="0">
                <a:solidFill>
                  <a:schemeClr val="bg1"/>
                </a:solidFill>
                <a:latin typeface="SassoonCRInfant" panose="00000400000000000000" pitchFamily="2" charset="0"/>
              </a:rPr>
              <a:t>Area and perimeter</a:t>
            </a:r>
          </a:p>
          <a:p>
            <a:r>
              <a:rPr lang="en-GB" dirty="0">
                <a:solidFill>
                  <a:schemeClr val="bg1"/>
                </a:solidFill>
                <a:latin typeface="SassoonCRInfant" panose="00000400000000000000" pitchFamily="2" charset="0"/>
              </a:rPr>
              <a:t>Negative numbers</a:t>
            </a:r>
          </a:p>
          <a:p>
            <a:r>
              <a:rPr lang="en-GB" dirty="0">
                <a:solidFill>
                  <a:schemeClr val="bg1"/>
                </a:solidFill>
                <a:latin typeface="SassoonCRInfant" panose="00000400000000000000" pitchFamily="2" charset="0"/>
              </a:rPr>
              <a:t>Angles</a:t>
            </a:r>
          </a:p>
          <a:p>
            <a:r>
              <a:rPr lang="en-GB" dirty="0">
                <a:solidFill>
                  <a:schemeClr val="bg1"/>
                </a:solidFill>
                <a:latin typeface="SassoonCRInfant" panose="00000400000000000000" pitchFamily="2" charset="0"/>
              </a:rPr>
              <a:t>Unit conversions</a:t>
            </a:r>
          </a:p>
          <a:p>
            <a:endParaRPr lang="en-GB" dirty="0">
              <a:solidFill>
                <a:schemeClr val="bg1"/>
              </a:solidFill>
              <a:latin typeface="SassoonCRInfant" panose="00000400000000000000" pitchFamily="2" charset="0"/>
            </a:endParaRPr>
          </a:p>
          <a:p>
            <a:endParaRPr lang="en-GB" sz="1600" dirty="0">
              <a:latin typeface="SassoonCRInfant" panose="00000400000000000000" pitchFamily="2" charset="0"/>
            </a:endParaRPr>
          </a:p>
        </p:txBody>
      </p:sp>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628925" cy="2182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96702" y="2104884"/>
            <a:ext cx="2240513" cy="2240513"/>
          </a:xfrm>
          <a:prstGeom prst="rect">
            <a:avLst/>
          </a:prstGeom>
        </p:spPr>
      </p:pic>
    </p:spTree>
    <p:extLst>
      <p:ext uri="{BB962C8B-B14F-4D97-AF65-F5344CB8AC3E}">
        <p14:creationId xmlns:p14="http://schemas.microsoft.com/office/powerpoint/2010/main" val="3990247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dirty="0">
                <a:latin typeface="SassoonCRInfant" panose="00000400000000000000" pitchFamily="2" charset="0"/>
              </a:rPr>
              <a:t>Year 5 Enquiry Curriculum</a:t>
            </a:r>
            <a:endParaRPr lang="en-GB" dirty="0">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311995" y="2086700"/>
            <a:ext cx="7474044" cy="4524315"/>
          </a:xfrm>
          <a:prstGeom prst="rect">
            <a:avLst/>
          </a:prstGeom>
        </p:spPr>
        <p:txBody>
          <a:bodyPr wrap="square" lIns="91440" tIns="45720" rIns="91440" bIns="45720" anchor="t">
            <a:spAutoFit/>
          </a:bodyPr>
          <a:lstStyle/>
          <a:p>
            <a:r>
              <a:rPr lang="en-GB" sz="2400" dirty="0">
                <a:solidFill>
                  <a:schemeClr val="bg1"/>
                </a:solidFill>
                <a:latin typeface="SassoonCRInfant" panose="00000400000000000000" pitchFamily="2" charset="0"/>
                <a:cs typeface="Segoe UI"/>
              </a:rPr>
              <a:t>Next year, the school will be introducing a new curriculum which we are describing as an enquiry curriculum.</a:t>
            </a:r>
          </a:p>
          <a:p>
            <a:r>
              <a:rPr lang="en-GB" sz="2400" dirty="0">
                <a:solidFill>
                  <a:schemeClr val="bg1"/>
                </a:solidFill>
                <a:latin typeface="SassoonCRInfant" panose="00000400000000000000" pitchFamily="2" charset="0"/>
                <a:cs typeface="Segoe UI"/>
              </a:rPr>
              <a:t>This will pose an interesting, challenging question for children to answer and give them a variety of engaging lessons to inspire curiosity and deepen their knowledge.</a:t>
            </a:r>
          </a:p>
          <a:p>
            <a:endParaRPr lang="en-GB" sz="2400" dirty="0">
              <a:solidFill>
                <a:schemeClr val="bg1"/>
              </a:solidFill>
              <a:latin typeface="SassoonCRInfant" panose="00000400000000000000" pitchFamily="2" charset="0"/>
              <a:cs typeface="Segoe UI"/>
            </a:endParaRPr>
          </a:p>
          <a:p>
            <a:r>
              <a:rPr lang="en-GB" sz="2400" dirty="0">
                <a:solidFill>
                  <a:schemeClr val="bg1"/>
                </a:solidFill>
                <a:latin typeface="SassoonCRInfant" panose="00000400000000000000" pitchFamily="2" charset="0"/>
                <a:cs typeface="Segoe UI"/>
              </a:rPr>
              <a:t>As part of the enquiry curriculum, children will draw on a range of experiences, expert guidance and real world application. This will also include increased engagement with parents, families and the local community to both support children’s learning and act as an audience for their incredible outcomes.</a:t>
            </a: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E30D5B6D-E46E-4771-8DE9-AB2737C1F99D}"/>
              </a:ext>
            </a:extLst>
          </p:cNvPr>
          <p:cNvPicPr>
            <a:picLocks noChangeAspect="1"/>
          </p:cNvPicPr>
          <p:nvPr/>
        </p:nvPicPr>
        <p:blipFill>
          <a:blip r:embed="rId4"/>
          <a:stretch>
            <a:fillRect/>
          </a:stretch>
        </p:blipFill>
        <p:spPr>
          <a:xfrm>
            <a:off x="7786039" y="2307248"/>
            <a:ext cx="4093966" cy="4093966"/>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dirty="0">
                <a:latin typeface="SassoonCRInfant" panose="00000400000000000000" pitchFamily="2" charset="0"/>
              </a:rPr>
              <a:t>Year 5 Enquiry Curriculum</a:t>
            </a:r>
            <a:endParaRPr lang="en-GB" dirty="0">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215461" y="2190890"/>
            <a:ext cx="7893793" cy="4093428"/>
          </a:xfrm>
          <a:prstGeom prst="rect">
            <a:avLst/>
          </a:prstGeom>
        </p:spPr>
        <p:txBody>
          <a:bodyPr wrap="square" lIns="91440" tIns="45720" rIns="91440" bIns="45720" anchor="t">
            <a:spAutoFit/>
          </a:bodyPr>
          <a:lstStyle/>
          <a:p>
            <a:r>
              <a:rPr lang="en-GB" sz="2600" b="1" dirty="0">
                <a:solidFill>
                  <a:schemeClr val="bg1"/>
                </a:solidFill>
                <a:latin typeface="SassoonCRInfant" panose="00000400000000000000" pitchFamily="2" charset="0"/>
              </a:rPr>
              <a:t>Does everybody leave a legacy?</a:t>
            </a:r>
          </a:p>
          <a:p>
            <a:endParaRPr lang="en-GB" sz="2600" dirty="0">
              <a:solidFill>
                <a:schemeClr val="bg1"/>
              </a:solidFill>
              <a:latin typeface="SassoonCRInfant" panose="00000400000000000000" pitchFamily="2" charset="0"/>
            </a:endParaRPr>
          </a:p>
          <a:p>
            <a:r>
              <a:rPr lang="en-GB" sz="2600" dirty="0">
                <a:solidFill>
                  <a:schemeClr val="bg1"/>
                </a:solidFill>
                <a:latin typeface="SassoonCRInfant" panose="00000400000000000000" pitchFamily="2" charset="0"/>
              </a:rPr>
              <a:t>We can explore this question by learning about:</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The legacy of the Anglo Saxons</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The legacy of the Vikings</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Martin Luther King Jnr</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Mahatma Gandhi</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William Booth</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Malala Yousafzai</a:t>
            </a:r>
          </a:p>
          <a:p>
            <a:pPr marL="914400" lvl="1" indent="-457200">
              <a:buFont typeface="Arial" panose="020B0604020202020204" pitchFamily="34" charset="0"/>
              <a:buChar char="•"/>
            </a:pPr>
            <a:r>
              <a:rPr lang="en-GB" sz="2600" dirty="0">
                <a:solidFill>
                  <a:schemeClr val="bg1"/>
                </a:solidFill>
                <a:latin typeface="SassoonCRInfant" panose="00000400000000000000" pitchFamily="2" charset="0"/>
              </a:rPr>
              <a:t>Mother Theresa</a:t>
            </a: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6" name="Picture 5">
            <a:extLst>
              <a:ext uri="{FF2B5EF4-FFF2-40B4-BE49-F238E27FC236}">
                <a16:creationId xmlns:a16="http://schemas.microsoft.com/office/drawing/2014/main" id="{F90BF46F-5DF8-42C7-B116-7C272765E7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33818" y="2283818"/>
            <a:ext cx="3907572" cy="3907572"/>
          </a:xfrm>
          <a:prstGeom prst="rect">
            <a:avLst/>
          </a:prstGeom>
        </p:spPr>
      </p:pic>
    </p:spTree>
    <p:extLst>
      <p:ext uri="{BB962C8B-B14F-4D97-AF65-F5344CB8AC3E}">
        <p14:creationId xmlns:p14="http://schemas.microsoft.com/office/powerpoint/2010/main" val="41174474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dirty="0">
                <a:latin typeface="SassoonCRInfant" panose="00000400000000000000" pitchFamily="2" charset="0"/>
              </a:rPr>
              <a:t>Other Subjects </a:t>
            </a:r>
          </a:p>
        </p:txBody>
      </p:sp>
      <p:sp>
        <p:nvSpPr>
          <p:cNvPr id="4" name="Rectangle 3"/>
          <p:cNvSpPr/>
          <p:nvPr/>
        </p:nvSpPr>
        <p:spPr>
          <a:xfrm>
            <a:off x="210790" y="2108075"/>
            <a:ext cx="7593829" cy="3939540"/>
          </a:xfrm>
          <a:prstGeom prst="rect">
            <a:avLst/>
          </a:prstGeom>
        </p:spPr>
        <p:txBody>
          <a:bodyPr wrap="square">
            <a:spAutoFit/>
          </a:bodyPr>
          <a:lstStyle/>
          <a:p>
            <a:r>
              <a:rPr lang="en-GB" sz="2400" u="sng" dirty="0">
                <a:solidFill>
                  <a:schemeClr val="bg1"/>
                </a:solidFill>
                <a:latin typeface="SassoonCRInfant" panose="00000400000000000000" pitchFamily="2" charset="0"/>
              </a:rPr>
              <a:t>Science</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Chemistry- Separating Mixtures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Physics- Forces, Energy and Space</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Biology- Reproduction in plants and animals and Human development</a:t>
            </a:r>
          </a:p>
          <a:p>
            <a:endParaRPr lang="en-GB" sz="2400" dirty="0">
              <a:solidFill>
                <a:schemeClr val="bg1"/>
              </a:solidFill>
              <a:latin typeface="SassoonCRInfant" panose="00000400000000000000" pitchFamily="2" charset="0"/>
            </a:endParaRPr>
          </a:p>
          <a:p>
            <a:endParaRPr lang="en-GB" sz="500"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RE</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Islam</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Christianity</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Atheism and Humanism</a:t>
            </a:r>
          </a:p>
          <a:p>
            <a:endParaRPr lang="en-GB" sz="500" dirty="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39E85B77-D45E-4D4C-AF15-473885FFE92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885287" y="2045200"/>
            <a:ext cx="2315359" cy="2315359"/>
          </a:xfrm>
          <a:prstGeom prst="rect">
            <a:avLst/>
          </a:prstGeom>
        </p:spPr>
      </p:pic>
      <p:pic>
        <p:nvPicPr>
          <p:cNvPr id="6" name="Picture 5">
            <a:extLst>
              <a:ext uri="{FF2B5EF4-FFF2-40B4-BE49-F238E27FC236}">
                <a16:creationId xmlns:a16="http://schemas.microsoft.com/office/drawing/2014/main" id="{A078EE68-6F18-47C1-98AC-0A71234A98F5}"/>
              </a:ext>
            </a:extLst>
          </p:cNvPr>
          <p:cNvPicPr>
            <a:picLocks noChangeAspect="1"/>
          </p:cNvPicPr>
          <p:nvPr/>
        </p:nvPicPr>
        <p:blipFill>
          <a:blip r:embed="rId5"/>
          <a:stretch>
            <a:fillRect/>
          </a:stretch>
        </p:blipFill>
        <p:spPr>
          <a:xfrm>
            <a:off x="8950876" y="4447176"/>
            <a:ext cx="2249769" cy="2249769"/>
          </a:xfrm>
          <a:prstGeom prst="rect">
            <a:avLst/>
          </a:prstGeom>
        </p:spPr>
      </p:pic>
    </p:spTree>
    <p:extLst>
      <p:ext uri="{BB962C8B-B14F-4D97-AF65-F5344CB8AC3E}">
        <p14:creationId xmlns:p14="http://schemas.microsoft.com/office/powerpoint/2010/main" val="902527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dirty="0">
                <a:latin typeface="SassoonCRInfant" panose="00000400000000000000" pitchFamily="2" charset="0"/>
              </a:rPr>
              <a:t>Other Subjects </a:t>
            </a:r>
          </a:p>
        </p:txBody>
      </p:sp>
      <p:sp>
        <p:nvSpPr>
          <p:cNvPr id="4" name="Rectangle 3"/>
          <p:cNvSpPr/>
          <p:nvPr/>
        </p:nvSpPr>
        <p:spPr>
          <a:xfrm>
            <a:off x="210790" y="2108075"/>
            <a:ext cx="7593829" cy="4601260"/>
          </a:xfrm>
          <a:prstGeom prst="rect">
            <a:avLst/>
          </a:prstGeom>
        </p:spPr>
        <p:txBody>
          <a:bodyPr wrap="square">
            <a:spAutoFit/>
          </a:bodyPr>
          <a:lstStyle/>
          <a:p>
            <a:endParaRPr lang="en-GB" sz="500"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Computing:</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Programming</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Databases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Media Production</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Computing Systems and Networks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E-safety</a:t>
            </a:r>
          </a:p>
          <a:p>
            <a:endParaRPr lang="en-GB" sz="2400" u="sng" dirty="0">
              <a:solidFill>
                <a:schemeClr val="bg1"/>
              </a:solidFill>
              <a:latin typeface="SassoonCRInfant" panose="00000400000000000000" pitchFamily="2" charset="0"/>
            </a:endParaRPr>
          </a:p>
          <a:p>
            <a:r>
              <a:rPr lang="en-GB" sz="2400" u="sng" dirty="0">
                <a:solidFill>
                  <a:schemeClr val="bg1"/>
                </a:solidFill>
                <a:latin typeface="SassoonCRInfant" panose="00000400000000000000" pitchFamily="2" charset="0"/>
              </a:rPr>
              <a:t>Music:</a:t>
            </a:r>
            <a:r>
              <a:rPr lang="en-GB" sz="2400" dirty="0">
                <a:solidFill>
                  <a:schemeClr val="bg1"/>
                </a:solidFill>
                <a:latin typeface="SassoonCRInfant" panose="00000400000000000000" pitchFamily="2" charset="0"/>
              </a:rPr>
              <a:t> </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Pulse</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Voice</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Rhythm- Djembe drums</a:t>
            </a:r>
          </a:p>
          <a:p>
            <a:pPr marL="342900" indent="-342900">
              <a:buFont typeface="Arial" panose="020B0604020202020204" pitchFamily="34" charset="0"/>
              <a:buChar char="•"/>
            </a:pPr>
            <a:r>
              <a:rPr lang="en-GB" sz="2400" dirty="0">
                <a:solidFill>
                  <a:schemeClr val="bg1"/>
                </a:solidFill>
                <a:latin typeface="SassoonCRInfant" panose="00000400000000000000" pitchFamily="2" charset="0"/>
              </a:rPr>
              <a:t>Pitch</a:t>
            </a: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FF3838A6-A043-430C-BCDE-7F67C44249F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809357" y="2108075"/>
            <a:ext cx="2327471" cy="2241267"/>
          </a:xfrm>
          <a:prstGeom prst="rect">
            <a:avLst/>
          </a:prstGeom>
        </p:spPr>
      </p:pic>
      <p:pic>
        <p:nvPicPr>
          <p:cNvPr id="6" name="Picture 5">
            <a:extLst>
              <a:ext uri="{FF2B5EF4-FFF2-40B4-BE49-F238E27FC236}">
                <a16:creationId xmlns:a16="http://schemas.microsoft.com/office/drawing/2014/main" id="{4A701A22-E7B3-49DE-8914-2A8193A7FF18}"/>
              </a:ext>
            </a:extLst>
          </p:cNvPr>
          <p:cNvPicPr>
            <a:picLocks noChangeAspect="1"/>
          </p:cNvPicPr>
          <p:nvPr/>
        </p:nvPicPr>
        <p:blipFill rotWithShape="1">
          <a:blip r:embed="rId5"/>
          <a:srcRect l="9091" t="16571" r="6487" b="9781"/>
          <a:stretch/>
        </p:blipFill>
        <p:spPr>
          <a:xfrm>
            <a:off x="8818446" y="4536633"/>
            <a:ext cx="2309291" cy="2014587"/>
          </a:xfrm>
          <a:prstGeom prst="rect">
            <a:avLst/>
          </a:prstGeom>
        </p:spPr>
      </p:pic>
    </p:spTree>
    <p:extLst>
      <p:ext uri="{BB962C8B-B14F-4D97-AF65-F5344CB8AC3E}">
        <p14:creationId xmlns:p14="http://schemas.microsoft.com/office/powerpoint/2010/main" val="29000591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32935-B043-4AB1-ADF1-97DD0F629306}"/>
              </a:ext>
            </a:extLst>
          </p:cNvPr>
          <p:cNvSpPr>
            <a:spLocks noGrp="1"/>
          </p:cNvSpPr>
          <p:nvPr>
            <p:ph type="title"/>
          </p:nvPr>
        </p:nvSpPr>
        <p:spPr/>
        <p:txBody>
          <a:bodyPr/>
          <a:lstStyle/>
          <a:p>
            <a:r>
              <a:rPr lang="en-GB" dirty="0">
                <a:latin typeface="SassoonCRInfant" panose="00000400000000000000" pitchFamily="2" charset="0"/>
              </a:rPr>
              <a:t>Homework</a:t>
            </a:r>
          </a:p>
        </p:txBody>
      </p:sp>
      <p:sp>
        <p:nvSpPr>
          <p:cNvPr id="3" name="Content Placeholder 2">
            <a:extLst>
              <a:ext uri="{FF2B5EF4-FFF2-40B4-BE49-F238E27FC236}">
                <a16:creationId xmlns:a16="http://schemas.microsoft.com/office/drawing/2014/main" id="{C7A4BC28-4D27-4155-B97D-02BA5385C8ED}"/>
              </a:ext>
            </a:extLst>
          </p:cNvPr>
          <p:cNvSpPr>
            <a:spLocks noGrp="1"/>
          </p:cNvSpPr>
          <p:nvPr>
            <p:ph idx="1"/>
          </p:nvPr>
        </p:nvSpPr>
        <p:spPr>
          <a:xfrm>
            <a:off x="181275" y="2132590"/>
            <a:ext cx="8463961" cy="4725409"/>
          </a:xfrm>
        </p:spPr>
        <p:txBody>
          <a:bodyPr vert="horz" lIns="91440" tIns="45720" rIns="91440" bIns="45720" rtlCol="0" anchor="t">
            <a:normAutofit lnSpcReduction="10000"/>
          </a:bodyPr>
          <a:lstStyle/>
          <a:p>
            <a:pPr fontAlgn="base"/>
            <a:r>
              <a:rPr lang="en-GB" sz="2000" dirty="0">
                <a:solidFill>
                  <a:schemeClr val="bg1"/>
                </a:solidFill>
                <a:latin typeface="SassoonCRInfant" panose="00000400000000000000" pitchFamily="2" charset="0"/>
              </a:rPr>
              <a:t>Children should be reading at home independently on a regular basis</a:t>
            </a:r>
            <a:endParaRPr lang="en-US" sz="2000" dirty="0">
              <a:solidFill>
                <a:schemeClr val="bg1"/>
              </a:solidFill>
              <a:latin typeface="SassoonCRInfant" panose="00000400000000000000" pitchFamily="2" charset="0"/>
            </a:endParaRPr>
          </a:p>
          <a:p>
            <a:pPr fontAlgn="base"/>
            <a:r>
              <a:rPr lang="en-GB" sz="2000" dirty="0">
                <a:solidFill>
                  <a:schemeClr val="bg1"/>
                </a:solidFill>
                <a:latin typeface="SassoonCRInfant" panose="00000400000000000000" pitchFamily="2" charset="0"/>
              </a:rPr>
              <a:t>Times Table Rockstars </a:t>
            </a:r>
          </a:p>
          <a:p>
            <a:pPr fontAlgn="base">
              <a:lnSpc>
                <a:spcPct val="120000"/>
              </a:lnSpc>
            </a:pPr>
            <a:r>
              <a:rPr lang="en-GB" sz="2000" dirty="0">
                <a:solidFill>
                  <a:schemeClr val="bg1"/>
                </a:solidFill>
                <a:latin typeface="SassoonCRInfant" panose="00000400000000000000" pitchFamily="2" charset="0"/>
              </a:rPr>
              <a:t>CGP books – Reading, Grammar and Maths: these will be set via </a:t>
            </a:r>
            <a:r>
              <a:rPr lang="en-GB" sz="2000" dirty="0" err="1">
                <a:solidFill>
                  <a:schemeClr val="bg1"/>
                </a:solidFill>
                <a:latin typeface="SassoonCRInfant" panose="00000400000000000000" pitchFamily="2" charset="0"/>
              </a:rPr>
              <a:t>Weduc</a:t>
            </a:r>
            <a:r>
              <a:rPr lang="en-GB" sz="2000" dirty="0">
                <a:solidFill>
                  <a:schemeClr val="bg1"/>
                </a:solidFill>
                <a:latin typeface="SassoonCRInfant" panose="00000400000000000000" pitchFamily="2" charset="0"/>
              </a:rPr>
              <a:t> to complete each week and will relate to and support lessons taught throughout the week.</a:t>
            </a:r>
            <a:endParaRPr lang="en-US" sz="2000" dirty="0">
              <a:solidFill>
                <a:schemeClr val="bg1"/>
              </a:solidFill>
              <a:latin typeface="SassoonCRInfant" panose="00000400000000000000" pitchFamily="2" charset="0"/>
            </a:endParaRPr>
          </a:p>
          <a:p>
            <a:pPr marL="0" indent="0" fontAlgn="base">
              <a:buNone/>
            </a:pPr>
            <a:r>
              <a:rPr lang="en-GB" sz="2000" u="sng" dirty="0">
                <a:solidFill>
                  <a:schemeClr val="bg1"/>
                </a:solidFill>
                <a:latin typeface="SassoonCRInfant" panose="00000400000000000000" pitchFamily="2" charset="0"/>
              </a:rPr>
              <a:t>Top tips</a:t>
            </a:r>
            <a:r>
              <a:rPr lang="en-US" sz="2000" dirty="0">
                <a:solidFill>
                  <a:schemeClr val="bg1"/>
                </a:solidFill>
                <a:latin typeface="SassoonCRInfant" panose="00000400000000000000" pitchFamily="2" charset="0"/>
              </a:rPr>
              <a:t>​</a:t>
            </a:r>
          </a:p>
          <a:p>
            <a:pPr fontAlgn="base"/>
            <a:r>
              <a:rPr lang="en-GB" sz="2000" dirty="0">
                <a:solidFill>
                  <a:schemeClr val="bg1"/>
                </a:solidFill>
                <a:latin typeface="SassoonCRInfant" panose="00000400000000000000" pitchFamily="2" charset="0"/>
              </a:rPr>
              <a:t>Provide quiet working space and agree the time beforehand.</a:t>
            </a:r>
            <a:r>
              <a:rPr lang="en-US" sz="2000" dirty="0">
                <a:solidFill>
                  <a:schemeClr val="bg1"/>
                </a:solidFill>
                <a:latin typeface="SassoonCRInfant" panose="00000400000000000000" pitchFamily="2" charset="0"/>
              </a:rPr>
              <a:t>​</a:t>
            </a:r>
          </a:p>
          <a:p>
            <a:pPr fontAlgn="base"/>
            <a:r>
              <a:rPr lang="en-GB" sz="2000" dirty="0">
                <a:solidFill>
                  <a:schemeClr val="bg1"/>
                </a:solidFill>
                <a:latin typeface="SassoonCRInfant" panose="00000400000000000000" pitchFamily="2" charset="0"/>
              </a:rPr>
              <a:t>Ensure it is part of your regular routine</a:t>
            </a:r>
            <a:endParaRPr lang="en-US" sz="2000" dirty="0">
              <a:solidFill>
                <a:schemeClr val="bg1"/>
              </a:solidFill>
              <a:latin typeface="SassoonCRInfant" panose="00000400000000000000" pitchFamily="2" charset="0"/>
            </a:endParaRPr>
          </a:p>
          <a:p>
            <a:pPr fontAlgn="base">
              <a:lnSpc>
                <a:spcPct val="120000"/>
              </a:lnSpc>
            </a:pPr>
            <a:r>
              <a:rPr lang="en-GB" sz="2000" dirty="0">
                <a:solidFill>
                  <a:schemeClr val="bg1"/>
                </a:solidFill>
                <a:latin typeface="SassoonCRInfant" panose="00000400000000000000" pitchFamily="2" charset="0"/>
              </a:rPr>
              <a:t>Have suitable equipment to complete homework</a:t>
            </a:r>
          </a:p>
          <a:p>
            <a:pPr fontAlgn="base">
              <a:lnSpc>
                <a:spcPct val="120000"/>
              </a:lnSpc>
            </a:pPr>
            <a:r>
              <a:rPr lang="en-GB" sz="2000" dirty="0">
                <a:solidFill>
                  <a:schemeClr val="bg1"/>
                </a:solidFill>
                <a:latin typeface="SassoonCRInfant" panose="00000400000000000000" pitchFamily="2" charset="0"/>
              </a:rPr>
              <a:t>Be prepared to support your child if they need it</a:t>
            </a:r>
          </a:p>
          <a:p>
            <a:pPr fontAlgn="base">
              <a:lnSpc>
                <a:spcPct val="120000"/>
              </a:lnSpc>
            </a:pPr>
            <a:r>
              <a:rPr lang="en-GB" sz="2000" dirty="0">
                <a:solidFill>
                  <a:schemeClr val="bg1"/>
                </a:solidFill>
                <a:latin typeface="SassoonCRInfant" panose="00000400000000000000" pitchFamily="2" charset="0"/>
              </a:rPr>
              <a:t>Make sure there is time with the family exploring, discovering, building relationships with others outside of school.</a:t>
            </a:r>
            <a:r>
              <a:rPr lang="en-US" sz="2000" dirty="0">
                <a:solidFill>
                  <a:schemeClr val="bg1"/>
                </a:solidFill>
                <a:latin typeface="SassoonCRInfant" panose="00000400000000000000" pitchFamily="2" charset="0"/>
              </a:rPr>
              <a:t>​</a:t>
            </a:r>
          </a:p>
        </p:txBody>
      </p:sp>
      <p:sp>
        <p:nvSpPr>
          <p:cNvPr id="5" name="AutoShape 2" descr="https://ukc-powerpoint.officeapps.live.com/pods/GetClipboardImage.ashx?Id=9c16ab0c-a793-48e5-b86e-2ab06b29b89f&amp;DC=GUK1&amp;pkey=8e79d1d7-db0c-4bd8-a11d-8ff808c1116c&amp;wdwaccluster=GUK1">
            <a:extLst>
              <a:ext uri="{FF2B5EF4-FFF2-40B4-BE49-F238E27FC236}">
                <a16:creationId xmlns:a16="http://schemas.microsoft.com/office/drawing/2014/main" id="{4C55A99E-032E-48E1-9045-A8F64848DA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0741F7A7-632B-4B28-B955-AEF9D6B73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8" name="Picture 4" descr="KS2 English Year 5 Grammar, Punctuation &amp; Spelling Targeted Question Book  (with Answers) | CGP Books">
            <a:extLst>
              <a:ext uri="{FF2B5EF4-FFF2-40B4-BE49-F238E27FC236}">
                <a16:creationId xmlns:a16="http://schemas.microsoft.com/office/drawing/2014/main" id="{AB9E0106-F686-46B3-A467-21AF9DE544FC}"/>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670123" y="2106264"/>
            <a:ext cx="3340602" cy="4725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110600"/>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f85a55c09441f6a381663a91d700e71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45943a063654566ab7192c7d35153c54"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CBC3C5-FAFB-476D-9123-77D70743E952}">
  <ds:schemaRefs>
    <ds:schemaRef ds:uri="0ac7be85-a0a8-49be-b1d6-19f170f497e8"/>
    <ds:schemaRef ds:uri="7c72002a-58c7-4688-88ea-d7474b8345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4B1CC6F-5CE2-42CA-BCFA-6169118A012C}">
  <ds:schemaRefs>
    <ds:schemaRef ds:uri="0ac7be85-a0a8-49be-b1d6-19f170f497e8"/>
    <ds:schemaRef ds:uri="7c72002a-58c7-4688-88ea-d7474b8345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4780247-507B-4376-B68E-9E015A576C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243</TotalTime>
  <Words>1490</Words>
  <Application>Microsoft Office PowerPoint</Application>
  <PresentationFormat>Widescreen</PresentationFormat>
  <Paragraphs>231</Paragraphs>
  <Slides>20</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SassoonCRInfant</vt:lpstr>
      <vt:lpstr>Trebuchet MS</vt:lpstr>
      <vt:lpstr>Berlin</vt:lpstr>
      <vt:lpstr>Welcome Meeting</vt:lpstr>
      <vt:lpstr>Staff introductions</vt:lpstr>
      <vt:lpstr>Our School’s Aims</vt:lpstr>
      <vt:lpstr>Our School Values</vt:lpstr>
      <vt:lpstr>Partnership</vt:lpstr>
      <vt:lpstr>Behaviour Curriculum</vt:lpstr>
      <vt:lpstr>Uniform</vt:lpstr>
      <vt:lpstr>PE Kit</vt:lpstr>
      <vt:lpstr>Pupil Premium Offer 2026-2027</vt:lpstr>
      <vt:lpstr>Our school day</vt:lpstr>
      <vt:lpstr>Reading</vt:lpstr>
      <vt:lpstr>Keep reading with the library challenge!</vt:lpstr>
      <vt:lpstr>Writing</vt:lpstr>
      <vt:lpstr>Spelling Lessons</vt:lpstr>
      <vt:lpstr>Maths</vt:lpstr>
      <vt:lpstr>Year 5 Enquiry Curriculum</vt:lpstr>
      <vt:lpstr>Year 5 Enquiry Curriculum</vt:lpstr>
      <vt:lpstr>Other Subjects </vt:lpstr>
      <vt:lpstr>Other Subjects </vt:lpstr>
      <vt:lpstr>Homework</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Shelley Meer</cp:lastModifiedBy>
  <cp:revision>40</cp:revision>
  <cp:lastPrinted>2024-07-09T08:19:28Z</cp:lastPrinted>
  <dcterms:created xsi:type="dcterms:W3CDTF">2018-06-13T19:38:39Z</dcterms:created>
  <dcterms:modified xsi:type="dcterms:W3CDTF">2026-07-09T09:58:55Z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_dlc_DocIdItemGuid">
    <vt:lpwstr>ecd556f3-0a41-43a0-ae49-3c2369035ecc</vt:lpwstr>
  </property>
  <property fmtid="{D5CDD505-2E9C-101B-9397-08002B2CF9AE}" pid="4" name="MediaServiceImageTags">
    <vt:lpwstr/>
  </property>
</Properties>
</file>