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anose="020B0604020202020204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18A9DC-FFB2-4CB5-A412-EC48B038F81F}" v="2" dt="2024-02-21T09:53:34.3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15" autoAdjust="0"/>
  </p:normalViewPr>
  <p:slideViewPr>
    <p:cSldViewPr snapToGrid="0">
      <p:cViewPr varScale="1">
        <p:scale>
          <a:sx n="97" d="100"/>
          <a:sy n="97" d="100"/>
        </p:scale>
        <p:origin x="17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cs typeface="Calibri"/>
              </a:rPr>
              <a:t>Globe, </a:t>
            </a:r>
            <a:r>
              <a:rPr lang="en-US" b="1">
                <a:cs typeface="Calibri"/>
              </a:rPr>
              <a:t>wheelbarrow , boat </a:t>
            </a:r>
            <a:r>
              <a:rPr lang="en-US">
                <a:cs typeface="Calibri"/>
              </a:rPr>
              <a:t>–</a:t>
            </a:r>
            <a:r>
              <a:rPr lang="en-US" dirty="0">
                <a:cs typeface="Calibri"/>
              </a:rPr>
              <a:t>United Learning</a:t>
            </a:r>
          </a:p>
          <a:p>
            <a:r>
              <a:rPr lang="en-US" b="1" dirty="0">
                <a:cs typeface="Calibri"/>
              </a:rPr>
              <a:t>Diver, parachute (CC0) </a:t>
            </a:r>
            <a:r>
              <a:rPr lang="en-US" dirty="0">
                <a:cs typeface="Calibri"/>
              </a:rPr>
              <a:t>- https://pxhere.com/en/photo/1239548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85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596292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57853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Forces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0423" y="1456740"/>
            <a:ext cx="4252049" cy="2577424"/>
          </a:xfrm>
        </p:spPr>
        <p:txBody>
          <a:bodyPr anchor="t"/>
          <a:lstStyle/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/>
              <a:t>Gravity is a non-contact force that pulls all objects towards each other.</a:t>
            </a: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/>
              <a:t>Objects with a greater mass will have a greater gravitational pull.</a:t>
            </a: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/>
              <a:t>Weight is a force and is measured in newtons (N).</a:t>
            </a: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/>
              <a:t>The weight of the object depends on the gravitational pull. So, objects on the Moon will have a smaller weight than the same object on the Earth.</a:t>
            </a:r>
          </a:p>
          <a:p>
            <a:pPr>
              <a:lnSpc>
                <a:spcPct val="100000"/>
              </a:lnSpc>
            </a:pPr>
            <a:endParaRPr lang="en-GB" sz="12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4" y="1032654"/>
            <a:ext cx="5699214" cy="38610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Gravity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Physics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1C5711F9-BEE4-44D5-ADBB-48A09292FAD8}"/>
              </a:ext>
            </a:extLst>
          </p:cNvPr>
          <p:cNvSpPr/>
          <p:nvPr/>
        </p:nvSpPr>
        <p:spPr>
          <a:xfrm>
            <a:off x="50423" y="3574886"/>
            <a:ext cx="4503470" cy="38610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Frictional forces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3684580-CCDE-44EE-8EEC-E5F956D76349}"/>
              </a:ext>
            </a:extLst>
          </p:cNvPr>
          <p:cNvSpPr txBox="1">
            <a:spLocks/>
          </p:cNvSpPr>
          <p:nvPr/>
        </p:nvSpPr>
        <p:spPr>
          <a:xfrm>
            <a:off x="50424" y="3657378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United Curriculum" pitchFamily="2" charset="0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4F6332BD-E8F7-4B73-A79D-DEF8E0B5F17F}"/>
              </a:ext>
            </a:extLst>
          </p:cNvPr>
          <p:cNvSpPr/>
          <p:nvPr/>
        </p:nvSpPr>
        <p:spPr>
          <a:xfrm flipH="1">
            <a:off x="5973659" y="483684"/>
            <a:ext cx="3880905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72D44C76-7B3D-434D-92AC-ACFB3BF2F5E1}"/>
              </a:ext>
            </a:extLst>
          </p:cNvPr>
          <p:cNvSpPr txBox="1">
            <a:spLocks/>
          </p:cNvSpPr>
          <p:nvPr/>
        </p:nvSpPr>
        <p:spPr>
          <a:xfrm>
            <a:off x="50424" y="4042959"/>
            <a:ext cx="4983730" cy="90543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Air resistance and water resistance are both examples of frictional forces. Both forces act to slow objects down.</a:t>
            </a: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Increasing the surface area of an object will increase the impact of these forces on the object.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E39499B5-607A-45C7-B207-8CA6F4D70B4D}"/>
              </a:ext>
            </a:extLst>
          </p:cNvPr>
          <p:cNvSpPr/>
          <p:nvPr/>
        </p:nvSpPr>
        <p:spPr>
          <a:xfrm flipH="1">
            <a:off x="5185865" y="3244831"/>
            <a:ext cx="4660949" cy="364873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Floating and sinking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99501BE4-10D4-481C-86B1-55B201060F30}"/>
              </a:ext>
            </a:extLst>
          </p:cNvPr>
          <p:cNvSpPr txBox="1">
            <a:spLocks/>
          </p:cNvSpPr>
          <p:nvPr/>
        </p:nvSpPr>
        <p:spPr>
          <a:xfrm>
            <a:off x="7153921" y="4005464"/>
            <a:ext cx="2682536" cy="843190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dirty="0">
                <a:latin typeface="United Curriculum" pitchFamily="2" charset="0"/>
              </a:rPr>
              <a:t>When upthrust (an upwards force in a liquid) is equal to the weight of the object in the liquid, the object will float.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7E493362-9DA4-4DCB-8E20-F2245881B0DC}"/>
              </a:ext>
            </a:extLst>
          </p:cNvPr>
          <p:cNvSpPr/>
          <p:nvPr/>
        </p:nvSpPr>
        <p:spPr>
          <a:xfrm flipH="1">
            <a:off x="5282054" y="5139776"/>
            <a:ext cx="4572509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Levers, pulleys and gears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6368C28F-F8BC-4739-A5AC-F535FFA9FE09}"/>
              </a:ext>
            </a:extLst>
          </p:cNvPr>
          <p:cNvSpPr txBox="1">
            <a:spLocks/>
          </p:cNvSpPr>
          <p:nvPr/>
        </p:nvSpPr>
        <p:spPr>
          <a:xfrm>
            <a:off x="6010804" y="858883"/>
            <a:ext cx="3871523" cy="364873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</a:rPr>
              <a:t>friction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</a:rPr>
              <a:t>: (noun) a force that acts to slow a moving object down, or to prevent an object from moving. </a:t>
            </a: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</a:rPr>
              <a:t>mass: </a:t>
            </a:r>
            <a:r>
              <a:rPr lang="en-US" sz="1200" dirty="0">
                <a:latin typeface="United Curriculum" pitchFamily="2" charset="0"/>
              </a:rPr>
              <a:t>(noun) the amount of matter an object is made from. It is measured in kg.</a:t>
            </a:r>
            <a:endParaRPr lang="en-GB" sz="12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</a:rPr>
              <a:t>upthrust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</a:rPr>
              <a:t>: (noun) an upwards force that a liquid (and a gas) exerts on an object floating in it.</a:t>
            </a: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</a:rPr>
              <a:t>load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</a:rPr>
              <a:t>: (noun) the weight (the force) that is being moved.</a:t>
            </a:r>
            <a:endParaRPr lang="en-GB" sz="12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44000" indent="-144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</a:rPr>
              <a:t>pivot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</a:rPr>
              <a:t>: (noun) the point at which something turns.</a:t>
            </a:r>
          </a:p>
          <a:p>
            <a:pPr marL="144000" indent="-144000">
              <a:lnSpc>
                <a:spcPct val="100000"/>
              </a:lnSpc>
            </a:pP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AFBBAFF1-90AF-4FFD-946C-E441F3175A6D}"/>
              </a:ext>
            </a:extLst>
          </p:cNvPr>
          <p:cNvSpPr txBox="1">
            <a:spLocks/>
          </p:cNvSpPr>
          <p:nvPr/>
        </p:nvSpPr>
        <p:spPr>
          <a:xfrm>
            <a:off x="6233721" y="5795576"/>
            <a:ext cx="3672279" cy="364873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Levers, pulleys and gears are simple machines that allow a smaller force to have a greater effect.</a:t>
            </a:r>
            <a:endParaRPr lang="en-GB" sz="1200" dirty="0">
              <a:latin typeface="United Curriculum" pitchFamily="2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00BB69A-36EB-47A6-AA5B-D9BE040A46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9095"/>
          <a:stretch/>
        </p:blipFill>
        <p:spPr>
          <a:xfrm>
            <a:off x="3016566" y="4962985"/>
            <a:ext cx="288609" cy="16612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DA9F3F4-55EE-4807-B825-48990186C8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346" y="5211412"/>
            <a:ext cx="2237732" cy="116437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E9CA266-DE1A-DDCE-37F4-D8AC266F39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42"/>
          <a:stretch/>
        </p:blipFill>
        <p:spPr bwMode="auto">
          <a:xfrm>
            <a:off x="4226626" y="1666284"/>
            <a:ext cx="1578043" cy="144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E7E373-138F-2789-CE6D-D630BF6EB2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778" y="3711180"/>
            <a:ext cx="1596260" cy="13597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7DB437C-AEA3-8A89-2DEE-193320F90F5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60378"/>
          <a:stretch/>
        </p:blipFill>
        <p:spPr>
          <a:xfrm>
            <a:off x="5118562" y="5637187"/>
            <a:ext cx="1054346" cy="81218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3ECD4E3-D833-1DF3-E505-5F740ADED7E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7803" r="21742"/>
          <a:stretch/>
        </p:blipFill>
        <p:spPr>
          <a:xfrm>
            <a:off x="3293914" y="5037017"/>
            <a:ext cx="1054345" cy="1123432"/>
          </a:xfrm>
          <a:prstGeom prst="rect">
            <a:avLst/>
          </a:prstGeom>
        </p:spPr>
      </p:pic>
      <p:sp>
        <p:nvSpPr>
          <p:cNvPr id="20" name="Arrow: Up 19">
            <a:extLst>
              <a:ext uri="{FF2B5EF4-FFF2-40B4-BE49-F238E27FC236}">
                <a16:creationId xmlns:a16="http://schemas.microsoft.com/office/drawing/2014/main" id="{75181204-0BE1-F9B4-1A35-624E2FEE6F49}"/>
              </a:ext>
            </a:extLst>
          </p:cNvPr>
          <p:cNvSpPr/>
          <p:nvPr/>
        </p:nvSpPr>
        <p:spPr>
          <a:xfrm>
            <a:off x="3929570" y="5921949"/>
            <a:ext cx="240094" cy="466250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94075F-4E74-EE53-9045-02615B22D85A}"/>
              </a:ext>
            </a:extLst>
          </p:cNvPr>
          <p:cNvSpPr txBox="1"/>
          <p:nvPr/>
        </p:nvSpPr>
        <p:spPr>
          <a:xfrm>
            <a:off x="3387976" y="6173140"/>
            <a:ext cx="86757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</a:rPr>
              <a:t>air resistance</a:t>
            </a:r>
            <a:endParaRPr lang="en-GB" sz="1050" dirty="0">
              <a:solidFill>
                <a:schemeClr val="bg2">
                  <a:lumMod val="50000"/>
                </a:schemeClr>
              </a:solidFill>
              <a:latin typeface="United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d30823e6-3702-4941-af94-3ad4b935a5a3"/>
    <ds:schemaRef ds:uri="bd16e5ec-bc09-46c2-b8b3-4338badcf7f0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0A90F82-E3AD-47FC-B618-8C035D5E42D0}"/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302</Words>
  <Application>Microsoft Office PowerPoint</Application>
  <PresentationFormat>A4 Paper (210x297 mm)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United Curriculum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Proofed</cp:lastModifiedBy>
  <cp:revision>10</cp:revision>
  <dcterms:created xsi:type="dcterms:W3CDTF">2021-04-22T13:12:58Z</dcterms:created>
  <dcterms:modified xsi:type="dcterms:W3CDTF">2024-09-16T10:49:35Z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2203800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