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4" r:id="rId4"/>
  </p:sldMasterIdLst>
  <p:notesMasterIdLst>
    <p:notesMasterId r:id="rId6"/>
  </p:notesMasterIdLst>
  <p:sldIdLst>
    <p:sldId id="260" r:id="rId5"/>
  </p:sldIdLst>
  <p:sldSz cx="9906000" cy="6858000" type="A4"/>
  <p:notesSz cx="7104063" cy="10234613"/>
  <p:embeddedFontLst>
    <p:embeddedFont>
      <p:font typeface="Roboto" panose="02000000000000000000" pitchFamily="2" charset="0"/>
      <p:regular r:id="rId7"/>
      <p:bold r:id="rId8"/>
      <p:italic r:id="rId9"/>
      <p:boldItalic r:id="rId10"/>
    </p:embeddedFont>
    <p:embeddedFont>
      <p:font typeface="United Curriculum" pitchFamily="2" charset="0"/>
      <p:regular r:id="rId11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roofed" initials="-" lastIdx="1" clrIdx="0">
    <p:extLst>
      <p:ext uri="{19B8F6BF-5375-455C-9EA6-DF929625EA0E}">
        <p15:presenceInfo xmlns:p15="http://schemas.microsoft.com/office/powerpoint/2012/main" userId="Proofed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8A442"/>
    <a:srgbClr val="CAC3DF"/>
    <a:srgbClr val="553F6D"/>
    <a:srgbClr val="D7D1E7"/>
    <a:srgbClr val="99B567"/>
    <a:srgbClr val="335A85"/>
    <a:srgbClr val="FFFFEF"/>
    <a:srgbClr val="FFFFFF"/>
    <a:srgbClr val="4E83BE"/>
    <a:srgbClr val="C2D6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5794" autoAdjust="0"/>
  </p:normalViewPr>
  <p:slideViewPr>
    <p:cSldViewPr snapToGrid="0">
      <p:cViewPr varScale="1">
        <p:scale>
          <a:sx n="106" d="100"/>
          <a:sy n="106" d="100"/>
        </p:scale>
        <p:origin x="151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openxmlformats.org/officeDocument/2006/relationships/commentAuthors" Target="commentAuthors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font" Target="fonts/font4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3.fntdata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zabeth Lupton" userId="f1d8bff2-aebb-46ae-b972-0f228aff2aaf" providerId="ADAL" clId="{E3352B1C-9303-412C-BD44-BA6C6BB6FEA8}"/>
    <pc:docChg chg="modSld">
      <pc:chgData name="Elizabeth Lupton" userId="f1d8bff2-aebb-46ae-b972-0f228aff2aaf" providerId="ADAL" clId="{E3352B1C-9303-412C-BD44-BA6C6BB6FEA8}" dt="2024-10-16T11:20:24.637" v="16" actId="20577"/>
      <pc:docMkLst>
        <pc:docMk/>
      </pc:docMkLst>
      <pc:sldChg chg="modSp mod">
        <pc:chgData name="Elizabeth Lupton" userId="f1d8bff2-aebb-46ae-b972-0f228aff2aaf" providerId="ADAL" clId="{E3352B1C-9303-412C-BD44-BA6C6BB6FEA8}" dt="2024-10-16T11:20:24.637" v="16" actId="20577"/>
        <pc:sldMkLst>
          <pc:docMk/>
          <pc:sldMk cId="1613691197" sldId="260"/>
        </pc:sldMkLst>
        <pc:spChg chg="mod">
          <ac:chgData name="Elizabeth Lupton" userId="f1d8bff2-aebb-46ae-b972-0f228aff2aaf" providerId="ADAL" clId="{E3352B1C-9303-412C-BD44-BA6C6BB6FEA8}" dt="2024-10-16T11:20:24.637" v="16" actId="20577"/>
          <ac:spMkLst>
            <pc:docMk/>
            <pc:sldMk cId="1613691197" sldId="260"/>
            <ac:spMk id="2" creationId="{82C3DDFE-830A-496A-8534-C26325574A57}"/>
          </ac:spMkLst>
        </pc:spChg>
      </pc:sldChg>
    </pc:docChg>
  </pc:docChgLst>
  <pc:docChgLst>
    <pc:chgData name="Val Wells" userId="5814f3bfc86ded6c" providerId="LiveId" clId="{B0F0FD5E-F0D9-40E7-A85C-1622880FC253}"/>
    <pc:docChg chg="modSld">
      <pc:chgData name="Val Wells" userId="5814f3bfc86ded6c" providerId="LiveId" clId="{B0F0FD5E-F0D9-40E7-A85C-1622880FC253}" dt="2024-09-25T08:07:22.931" v="2"/>
      <pc:docMkLst>
        <pc:docMk/>
      </pc:docMkLst>
      <pc:sldChg chg="modSp mod modCm">
        <pc:chgData name="Val Wells" userId="5814f3bfc86ded6c" providerId="LiveId" clId="{B0F0FD5E-F0D9-40E7-A85C-1622880FC253}" dt="2024-09-25T08:07:22.931" v="2"/>
        <pc:sldMkLst>
          <pc:docMk/>
          <pc:sldMk cId="1613691197" sldId="260"/>
        </pc:sldMkLst>
        <pc:spChg chg="mod">
          <ac:chgData name="Val Wells" userId="5814f3bfc86ded6c" providerId="LiveId" clId="{B0F0FD5E-F0D9-40E7-A85C-1622880FC253}" dt="2024-09-25T08:06:49.716" v="1" actId="6549"/>
          <ac:spMkLst>
            <pc:docMk/>
            <pc:sldMk cId="1613691197" sldId="260"/>
            <ac:spMk id="2" creationId="{82C3DDFE-830A-496A-8534-C26325574A57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CE204B5A-DF1A-422B-8E34-C818CF8FD4D7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57275" y="1279525"/>
            <a:ext cx="498951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D2A9E722-A5C7-4E09-A010-6385BADDE2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478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Heart</a:t>
            </a:r>
            <a:r>
              <a:rPr lang="en-GB" dirty="0"/>
              <a:t> – United Learning </a:t>
            </a:r>
          </a:p>
          <a:p>
            <a:r>
              <a:rPr lang="en-GB" b="1" dirty="0"/>
              <a:t>Blood vessels </a:t>
            </a:r>
            <a:r>
              <a:rPr lang="en-GB" dirty="0"/>
              <a:t>–United Learning </a:t>
            </a:r>
          </a:p>
          <a:p>
            <a:r>
              <a:rPr lang="en-GB" b="1" dirty="0"/>
              <a:t>No smoking </a:t>
            </a:r>
            <a:r>
              <a:rPr lang="en-GB" dirty="0"/>
              <a:t>– United Learning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9E722-A5C7-4E09-A010-6385BADDE22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0807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DCD5CFC4-DDB0-4A8F-8826-459EC8D33B25}"/>
              </a:ext>
            </a:extLst>
          </p:cNvPr>
          <p:cNvSpPr/>
          <p:nvPr userDrawn="1"/>
        </p:nvSpPr>
        <p:spPr>
          <a:xfrm>
            <a:off x="51752" y="251608"/>
            <a:ext cx="5735161" cy="637156"/>
          </a:xfrm>
          <a:custGeom>
            <a:avLst/>
            <a:gdLst>
              <a:gd name="connsiteX0" fmla="*/ 0 w 6901416"/>
              <a:gd name="connsiteY0" fmla="*/ 0 h 866547"/>
              <a:gd name="connsiteX1" fmla="*/ 690141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5569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3664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754730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01416" h="866547">
                <a:moveTo>
                  <a:pt x="0" y="0"/>
                </a:moveTo>
                <a:lnTo>
                  <a:pt x="6754730" y="0"/>
                </a:lnTo>
                <a:lnTo>
                  <a:pt x="6901416" y="866547"/>
                </a:lnTo>
                <a:lnTo>
                  <a:pt x="0" y="86654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8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AAF83A-78B8-4001-B289-042650F96EF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01346" y="269363"/>
            <a:ext cx="5603323" cy="551034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3200"/>
              </a:lnSpc>
              <a:spcBef>
                <a:spcPts val="0"/>
              </a:spcBef>
              <a:buNone/>
              <a:defRPr b="1" spc="100" baseline="0">
                <a:latin typeface="United Curriculum" pitchFamily="2" charset="0"/>
              </a:defRPr>
            </a:lvl1pPr>
          </a:lstStyle>
          <a:p>
            <a:pPr lvl="0"/>
            <a:r>
              <a:rPr lang="en-US" dirty="0"/>
              <a:t>[Title of unit here]</a:t>
            </a:r>
            <a:endParaRPr lang="en-GB" dirty="0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EC1E0A99-80F9-49A7-B52E-ACE5D31537B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01346" y="1948722"/>
            <a:ext cx="5603323" cy="386106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None/>
              <a:defRPr sz="1400" b="0" spc="0" baseline="0">
                <a:latin typeface="United Curriculum" pitchFamily="2" charset="0"/>
              </a:defRPr>
            </a:lvl1pPr>
          </a:lstStyle>
          <a:p>
            <a:pPr lvl="0"/>
            <a:r>
              <a:rPr lang="en-US" dirty="0"/>
              <a:t>Text box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8090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0F92058-8AAF-4ECA-9A9A-D3F6257BE0A9}"/>
              </a:ext>
            </a:extLst>
          </p:cNvPr>
          <p:cNvSpPr/>
          <p:nvPr userDrawn="1"/>
        </p:nvSpPr>
        <p:spPr>
          <a:xfrm>
            <a:off x="49939" y="50141"/>
            <a:ext cx="9806122" cy="652821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2984C4A-A5D2-4617-843C-1F63552727CE}"/>
              </a:ext>
            </a:extLst>
          </p:cNvPr>
          <p:cNvGrpSpPr/>
          <p:nvPr userDrawn="1"/>
        </p:nvGrpSpPr>
        <p:grpSpPr>
          <a:xfrm>
            <a:off x="-746166" y="6217602"/>
            <a:ext cx="1555380" cy="1321435"/>
            <a:chOff x="-746166" y="6217602"/>
            <a:chExt cx="1555380" cy="1321435"/>
          </a:xfrm>
        </p:grpSpPr>
        <p:sp>
          <p:nvSpPr>
            <p:cNvPr id="16" name="Arc 15">
              <a:extLst>
                <a:ext uri="{FF2B5EF4-FFF2-40B4-BE49-F238E27FC236}">
                  <a16:creationId xmlns:a16="http://schemas.microsoft.com/office/drawing/2014/main" id="{01182683-9D42-42D0-9602-36D469B9729E}"/>
                </a:ext>
              </a:extLst>
            </p:cNvPr>
            <p:cNvSpPr/>
            <p:nvPr userDrawn="1"/>
          </p:nvSpPr>
          <p:spPr>
            <a:xfrm>
              <a:off x="-746166" y="6217602"/>
              <a:ext cx="1555380" cy="1321435"/>
            </a:xfrm>
            <a:prstGeom prst="arc">
              <a:avLst>
                <a:gd name="adj1" fmla="val 16252508"/>
                <a:gd name="adj2" fmla="val 20226505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rtlCol="0" anchor="ctr">
              <a:noAutofit/>
            </a:bodyPr>
            <a:lstStyle/>
            <a:p>
              <a:endParaRPr lang="en-GB" sz="180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9FE93BA2-1701-400C-9A06-E03063623C2F}"/>
                </a:ext>
              </a:extLst>
            </p:cNvPr>
            <p:cNvSpPr/>
            <p:nvPr userDrawn="1"/>
          </p:nvSpPr>
          <p:spPr>
            <a:xfrm>
              <a:off x="6125" y="6227445"/>
              <a:ext cx="45719" cy="8763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1" name="Picture 20" descr="Shape&#10;&#10;Description automatically generated with medium confidence">
            <a:extLst>
              <a:ext uri="{FF2B5EF4-FFF2-40B4-BE49-F238E27FC236}">
                <a16:creationId xmlns:a16="http://schemas.microsoft.com/office/drawing/2014/main" id="{E9F49053-895A-469C-83C4-4142EFBB233B}"/>
              </a:ext>
            </a:extLst>
          </p:cNvPr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9" y="6388663"/>
            <a:ext cx="560705" cy="379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420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2C3DDFE-830A-496A-8534-C26325574A5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Functions of the Human Body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9CED2F-6396-4A56-87B1-44D0004CE24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0422" y="1354866"/>
            <a:ext cx="5825115" cy="1221901"/>
          </a:xfrm>
        </p:spPr>
        <p:txBody>
          <a:bodyPr anchor="t"/>
          <a:lstStyle/>
          <a:p>
            <a:pPr>
              <a:lnSpc>
                <a:spcPct val="100000"/>
              </a:lnSpc>
            </a:pPr>
            <a:r>
              <a:rPr lang="en-US" sz="1100" dirty="0"/>
              <a:t>Living things need a source of </a:t>
            </a:r>
            <a:r>
              <a:rPr lang="en-US" sz="1100" b="1" dirty="0"/>
              <a:t>energy</a:t>
            </a:r>
            <a:r>
              <a:rPr lang="en-US" sz="1100" dirty="0"/>
              <a:t> to carry out their life processes.</a:t>
            </a:r>
          </a:p>
          <a:p>
            <a:pPr>
              <a:lnSpc>
                <a:spcPct val="100000"/>
              </a:lnSpc>
            </a:pPr>
            <a:r>
              <a:rPr lang="en-US" sz="1100" dirty="0"/>
              <a:t>The digestive system breaks down food into small molecules, such as glucose. This glucose, alongside the oxygen that the lungs bring into the body, is used in a process called </a:t>
            </a:r>
            <a:r>
              <a:rPr lang="en-US" sz="1100" b="1" dirty="0"/>
              <a:t>respiration</a:t>
            </a:r>
            <a:r>
              <a:rPr lang="en-US" sz="1100" dirty="0"/>
              <a:t>. Respiration releases energy.</a:t>
            </a:r>
          </a:p>
          <a:p>
            <a:pPr>
              <a:lnSpc>
                <a:spcPct val="100000"/>
              </a:lnSpc>
            </a:pPr>
            <a:r>
              <a:rPr lang="en-US" sz="1100" dirty="0"/>
              <a:t>The circulatory system is responsible for moving the glucose and the oxygen to the cells so they can respire.</a:t>
            </a:r>
          </a:p>
          <a:p>
            <a:endParaRPr lang="en-GB" dirty="0"/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D1DA3C3D-04F5-45BD-8B36-80EAF89FC1CD}"/>
              </a:ext>
            </a:extLst>
          </p:cNvPr>
          <p:cNvSpPr/>
          <p:nvPr/>
        </p:nvSpPr>
        <p:spPr>
          <a:xfrm>
            <a:off x="50423" y="964383"/>
            <a:ext cx="5754246" cy="368300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The big picture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1">
            <a:extLst>
              <a:ext uri="{FF2B5EF4-FFF2-40B4-BE49-F238E27FC236}">
                <a16:creationId xmlns:a16="http://schemas.microsoft.com/office/drawing/2014/main" id="{FBED5F2C-32EF-4D85-B8A9-3AD9286B86E2}"/>
              </a:ext>
            </a:extLst>
          </p:cNvPr>
          <p:cNvSpPr txBox="1">
            <a:spLocks/>
          </p:cNvSpPr>
          <p:nvPr/>
        </p:nvSpPr>
        <p:spPr>
          <a:xfrm>
            <a:off x="4626927" y="6578480"/>
            <a:ext cx="5279073" cy="28130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/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Biology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| Year </a:t>
            </a: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Summer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Term | </a:t>
            </a:r>
            <a:r>
              <a:rPr lang="en-US" sz="1000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Knowledge Organiser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73684580-CCDE-44EE-8EEC-E5F956D76349}"/>
              </a:ext>
            </a:extLst>
          </p:cNvPr>
          <p:cNvSpPr txBox="1">
            <a:spLocks/>
          </p:cNvSpPr>
          <p:nvPr/>
        </p:nvSpPr>
        <p:spPr>
          <a:xfrm>
            <a:off x="50424" y="3657378"/>
            <a:ext cx="5603323" cy="386106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>
              <a:latin typeface="United Curriculum" pitchFamily="2" charset="0"/>
            </a:endParaRP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8623066-068D-4EE7-B140-87A286AB51EA}"/>
              </a:ext>
            </a:extLst>
          </p:cNvPr>
          <p:cNvSpPr txBox="1">
            <a:spLocks/>
          </p:cNvSpPr>
          <p:nvPr/>
        </p:nvSpPr>
        <p:spPr>
          <a:xfrm>
            <a:off x="50422" y="3014741"/>
            <a:ext cx="3532536" cy="3202622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8000" indent="-108000">
              <a:lnSpc>
                <a:spcPct val="10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latin typeface="United Curriculum" pitchFamily="2" charset="0"/>
              </a:rPr>
              <a:t>The circulatory system is made up of the </a:t>
            </a:r>
            <a:r>
              <a:rPr lang="en-US" sz="1100" b="1" dirty="0">
                <a:latin typeface="United Curriculum" pitchFamily="2" charset="0"/>
              </a:rPr>
              <a:t>heart</a:t>
            </a:r>
            <a:r>
              <a:rPr lang="en-US" sz="1100" dirty="0">
                <a:latin typeface="United Curriculum" pitchFamily="2" charset="0"/>
              </a:rPr>
              <a:t> and </a:t>
            </a:r>
            <a:r>
              <a:rPr lang="en-US" sz="1100" b="1" dirty="0">
                <a:latin typeface="United Curriculum" pitchFamily="2" charset="0"/>
              </a:rPr>
              <a:t>blood vessels</a:t>
            </a:r>
            <a:r>
              <a:rPr lang="en-US" sz="1100" dirty="0">
                <a:latin typeface="United Curriculum" pitchFamily="2" charset="0"/>
              </a:rPr>
              <a:t>.</a:t>
            </a:r>
          </a:p>
          <a:p>
            <a:pPr marL="108000" indent="-108000">
              <a:lnSpc>
                <a:spcPct val="10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latin typeface="United Curriculum" pitchFamily="2" charset="0"/>
              </a:rPr>
              <a:t>The heart is an organ that pumps blood around the body. It has 4 chambers. </a:t>
            </a:r>
          </a:p>
          <a:p>
            <a:pPr marL="108000" indent="-108000">
              <a:lnSpc>
                <a:spcPct val="10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latin typeface="United Curriculum" pitchFamily="2" charset="0"/>
              </a:rPr>
              <a:t>Blood enters the heart through blood vessels.</a:t>
            </a:r>
          </a:p>
          <a:p>
            <a:pPr marL="108000" indent="-108000">
              <a:lnSpc>
                <a:spcPct val="10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latin typeface="United Curriculum" pitchFamily="2" charset="0"/>
              </a:rPr>
              <a:t>The right side of the heart pumps </a:t>
            </a:r>
            <a:r>
              <a:rPr lang="en-US" sz="1100" dirty="0" err="1">
                <a:latin typeface="United Curriculum" pitchFamily="2" charset="0"/>
              </a:rPr>
              <a:t>deoxygented</a:t>
            </a:r>
            <a:r>
              <a:rPr lang="en-US" sz="1100" dirty="0">
                <a:latin typeface="United Curriculum" pitchFamily="2" charset="0"/>
              </a:rPr>
              <a:t> blood to the lungs where oxygen is collected. </a:t>
            </a:r>
          </a:p>
          <a:p>
            <a:pPr marL="108000" indent="-108000">
              <a:lnSpc>
                <a:spcPct val="10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latin typeface="United Curriculum" pitchFamily="2" charset="0"/>
              </a:rPr>
              <a:t>The left side of the heart pumps oxygenated blood to the rest of the body.</a:t>
            </a:r>
          </a:p>
          <a:p>
            <a:pPr marL="108000" indent="-108000">
              <a:lnSpc>
                <a:spcPct val="10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latin typeface="United Curriculum" pitchFamily="2" charset="0"/>
              </a:rPr>
              <a:t>Arteries are big blood vessels with thick walls.</a:t>
            </a:r>
          </a:p>
          <a:p>
            <a:pPr marL="108000" indent="-108000">
              <a:lnSpc>
                <a:spcPct val="10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latin typeface="United Curriculum" pitchFamily="2" charset="0"/>
              </a:rPr>
              <a:t>Veins are big blood vessels with thin walls and valves.</a:t>
            </a:r>
          </a:p>
          <a:p>
            <a:pPr marL="108000" indent="-108000">
              <a:lnSpc>
                <a:spcPct val="10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latin typeface="United Curriculum" pitchFamily="2" charset="0"/>
              </a:rPr>
              <a:t>Capillaries are very small blood vessels that can get deep into organs.</a:t>
            </a:r>
            <a:endParaRPr lang="en-GB" sz="1100" dirty="0">
              <a:latin typeface="United Curriculum" pitchFamily="2" charset="0"/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D88DBAB5-3460-4D38-994C-BDE25E52ACBA}"/>
              </a:ext>
            </a:extLst>
          </p:cNvPr>
          <p:cNvSpPr/>
          <p:nvPr/>
        </p:nvSpPr>
        <p:spPr>
          <a:xfrm>
            <a:off x="50423" y="2650798"/>
            <a:ext cx="5754246" cy="315843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The circulatory system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angle 11">
            <a:extLst>
              <a:ext uri="{FF2B5EF4-FFF2-40B4-BE49-F238E27FC236}">
                <a16:creationId xmlns:a16="http://schemas.microsoft.com/office/drawing/2014/main" id="{C40505A1-C8C9-4516-BBA8-B52755FE7CB0}"/>
              </a:ext>
            </a:extLst>
          </p:cNvPr>
          <p:cNvSpPr/>
          <p:nvPr/>
        </p:nvSpPr>
        <p:spPr>
          <a:xfrm flipH="1">
            <a:off x="5901161" y="756676"/>
            <a:ext cx="4004839" cy="368299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Key vocabulary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angle 11">
            <a:extLst>
              <a:ext uri="{FF2B5EF4-FFF2-40B4-BE49-F238E27FC236}">
                <a16:creationId xmlns:a16="http://schemas.microsoft.com/office/drawing/2014/main" id="{9CD99034-AF2F-4865-9C84-DC6DF8AF2D40}"/>
              </a:ext>
            </a:extLst>
          </p:cNvPr>
          <p:cNvSpPr/>
          <p:nvPr/>
        </p:nvSpPr>
        <p:spPr>
          <a:xfrm flipH="1">
            <a:off x="5943688" y="4140607"/>
            <a:ext cx="3895818" cy="368299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Smoking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80B62E0-D3DF-40C1-8292-B3E474DD6761}"/>
              </a:ext>
            </a:extLst>
          </p:cNvPr>
          <p:cNvSpPr/>
          <p:nvPr/>
        </p:nvSpPr>
        <p:spPr>
          <a:xfrm>
            <a:off x="5875538" y="1212842"/>
            <a:ext cx="4030462" cy="250062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L="108000" indent="-10800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1100" b="1" dirty="0">
                <a:latin typeface="United Curriculum" pitchFamily="2" charset="0"/>
                <a:ea typeface="Roboto" panose="02000000000000000000" pitchFamily="2" charset="0"/>
              </a:rPr>
              <a:t>artery</a:t>
            </a:r>
            <a:r>
              <a:rPr lang="en-GB" sz="1100" dirty="0">
                <a:latin typeface="United Curriculum" pitchFamily="2" charset="0"/>
                <a:ea typeface="Roboto" panose="02000000000000000000" pitchFamily="2" charset="0"/>
              </a:rPr>
              <a:t>: (noun) an artery is a type of blood vessel that </a:t>
            </a:r>
            <a:r>
              <a:rPr lang="en-US" sz="1100" dirty="0">
                <a:latin typeface="United Curriculum" pitchFamily="2" charset="0"/>
                <a:ea typeface="Roboto" panose="02000000000000000000" pitchFamily="2" charset="0"/>
              </a:rPr>
              <a:t>transports blood away from the heart to the organs and other tissues in the body. </a:t>
            </a:r>
            <a:endParaRPr lang="en-GB" sz="1100" dirty="0">
              <a:latin typeface="United Curriculum" pitchFamily="2" charset="0"/>
              <a:ea typeface="Roboto" panose="02000000000000000000" pitchFamily="2" charset="0"/>
            </a:endParaRPr>
          </a:p>
          <a:p>
            <a:pPr marL="108000" indent="-10800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1100" b="1" dirty="0">
                <a:latin typeface="United Curriculum" pitchFamily="2" charset="0"/>
                <a:ea typeface="Roboto" panose="02000000000000000000" pitchFamily="2" charset="0"/>
              </a:rPr>
              <a:t>capillary</a:t>
            </a:r>
            <a:r>
              <a:rPr lang="en-GB" sz="1100" dirty="0">
                <a:latin typeface="United Curriculum" pitchFamily="2" charset="0"/>
                <a:ea typeface="Roboto" panose="02000000000000000000" pitchFamily="2" charset="0"/>
              </a:rPr>
              <a:t>: (noun) a capillary is a </a:t>
            </a:r>
            <a:r>
              <a:rPr lang="en-US" sz="1100" dirty="0">
                <a:latin typeface="United Curriculum" pitchFamily="2" charset="0"/>
                <a:ea typeface="Roboto" panose="02000000000000000000" pitchFamily="2" charset="0"/>
              </a:rPr>
              <a:t>very small blood vessel with thin walls. They exchange materials between the blood and cells of the tissues and organs</a:t>
            </a:r>
          </a:p>
          <a:p>
            <a:pPr marL="108000" indent="-10800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1100" b="1" dirty="0">
                <a:latin typeface="United Curriculum" pitchFamily="2" charset="0"/>
                <a:ea typeface="Roboto" panose="02000000000000000000" pitchFamily="2" charset="0"/>
              </a:rPr>
              <a:t>deoxygenated blood</a:t>
            </a:r>
            <a:r>
              <a:rPr lang="en-GB" sz="1100" dirty="0">
                <a:latin typeface="United Curriculum" pitchFamily="2" charset="0"/>
                <a:ea typeface="Roboto" panose="02000000000000000000" pitchFamily="2" charset="0"/>
              </a:rPr>
              <a:t>: (noun) blood that is high in carbon dioxide and low in oxygen. </a:t>
            </a:r>
          </a:p>
          <a:p>
            <a:pPr marL="108000" indent="-10800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1100" b="1" dirty="0">
                <a:latin typeface="United Curriculum" pitchFamily="2" charset="0"/>
                <a:ea typeface="Roboto" panose="02000000000000000000" pitchFamily="2" charset="0"/>
              </a:rPr>
              <a:t>excretion</a:t>
            </a:r>
            <a:r>
              <a:rPr lang="en-GB" sz="1100" dirty="0">
                <a:latin typeface="United Curriculum" pitchFamily="2" charset="0"/>
                <a:ea typeface="Roboto" panose="02000000000000000000" pitchFamily="2" charset="0"/>
              </a:rPr>
              <a:t>: (noun) the process of removing waste products.</a:t>
            </a:r>
            <a:endParaRPr lang="en-GB" sz="1100" b="1" dirty="0">
              <a:latin typeface="United Curriculum" pitchFamily="2" charset="0"/>
              <a:ea typeface="Roboto" panose="02000000000000000000" pitchFamily="2" charset="0"/>
            </a:endParaRPr>
          </a:p>
          <a:p>
            <a:pPr marL="108000" indent="-10800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1100" b="1" dirty="0">
                <a:latin typeface="United Curriculum" pitchFamily="2" charset="0"/>
                <a:ea typeface="Roboto" panose="02000000000000000000" pitchFamily="2" charset="0"/>
              </a:rPr>
              <a:t>oxygenated blood</a:t>
            </a:r>
            <a:r>
              <a:rPr lang="en-GB" sz="1100" dirty="0">
                <a:latin typeface="United Curriculum" pitchFamily="2" charset="0"/>
                <a:ea typeface="Roboto" panose="02000000000000000000" pitchFamily="2" charset="0"/>
              </a:rPr>
              <a:t>: (noun) blood that is high in oxygen and low in carbon dioxide. </a:t>
            </a:r>
          </a:p>
          <a:p>
            <a:pPr marL="108000" indent="-10800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1100" b="1" dirty="0">
                <a:latin typeface="United Curriculum" pitchFamily="2" charset="0"/>
                <a:ea typeface="Roboto" panose="02000000000000000000" pitchFamily="2" charset="0"/>
              </a:rPr>
              <a:t>vein</a:t>
            </a:r>
            <a:r>
              <a:rPr lang="en-GB" sz="1100" dirty="0">
                <a:latin typeface="United Curriculum" pitchFamily="2" charset="0"/>
                <a:ea typeface="Roboto" panose="02000000000000000000" pitchFamily="2" charset="0"/>
              </a:rPr>
              <a:t>: (noun) a type of blood vessel </a:t>
            </a:r>
            <a:r>
              <a:rPr lang="en-US" sz="1100" dirty="0">
                <a:latin typeface="United Curriculum" pitchFamily="2" charset="0"/>
                <a:ea typeface="Roboto" panose="02000000000000000000" pitchFamily="2" charset="0"/>
              </a:rPr>
              <a:t>that transports blood from the capillaries back to the heart.</a:t>
            </a:r>
            <a:endParaRPr lang="en-GB" sz="1100" dirty="0">
              <a:latin typeface="United Curriculum" pitchFamily="2" charset="0"/>
              <a:ea typeface="Roboto" panose="02000000000000000000" pitchFamily="2" charset="0"/>
            </a:endParaRPr>
          </a:p>
          <a:p>
            <a:pPr marL="108000" indent="-108000">
              <a:lnSpc>
                <a:spcPts val="12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endParaRPr lang="en-US" sz="11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B6EE1790-3C87-429F-9EB7-742494EC25CD}"/>
              </a:ext>
            </a:extLst>
          </p:cNvPr>
          <p:cNvSpPr txBox="1">
            <a:spLocks/>
          </p:cNvSpPr>
          <p:nvPr/>
        </p:nvSpPr>
        <p:spPr>
          <a:xfrm>
            <a:off x="5804669" y="5736208"/>
            <a:ext cx="4101331" cy="386106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8000" indent="-108000">
              <a:lnSpc>
                <a:spcPct val="10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latin typeface="United Curriculum" pitchFamily="2" charset="0"/>
              </a:rPr>
              <a:t>Tobacco contains three substances that are bad for your health.</a:t>
            </a:r>
          </a:p>
          <a:p>
            <a:pPr marL="360000" indent="-108000">
              <a:lnSpc>
                <a:spcPct val="10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1100" b="1" dirty="0">
                <a:latin typeface="United Curriculum" pitchFamily="2" charset="0"/>
                <a:ea typeface="Roboto" panose="02000000000000000000" pitchFamily="2" charset="0"/>
              </a:rPr>
              <a:t>tar</a:t>
            </a:r>
            <a:r>
              <a:rPr lang="en-GB" sz="1100" dirty="0">
                <a:latin typeface="United Curriculum" pitchFamily="2" charset="0"/>
                <a:ea typeface="Roboto" panose="02000000000000000000" pitchFamily="2" charset="0"/>
              </a:rPr>
              <a:t>: (noun) a substance found in tobacco smoke that causes throat, mouth and lung cancer.</a:t>
            </a:r>
          </a:p>
          <a:p>
            <a:pPr marL="360000" indent="-108000">
              <a:lnSpc>
                <a:spcPct val="10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1100" b="1" dirty="0">
                <a:latin typeface="United Curriculum" pitchFamily="2" charset="0"/>
                <a:ea typeface="Roboto" panose="02000000000000000000" pitchFamily="2" charset="0"/>
              </a:rPr>
              <a:t>nicotine</a:t>
            </a:r>
            <a:r>
              <a:rPr lang="en-GB" sz="1100" dirty="0">
                <a:latin typeface="United Curriculum" pitchFamily="2" charset="0"/>
                <a:ea typeface="Roboto" panose="02000000000000000000" pitchFamily="2" charset="0"/>
              </a:rPr>
              <a:t>: (noun) a substance found in tobacco smoke that causes heart disease.</a:t>
            </a:r>
          </a:p>
          <a:p>
            <a:pPr marL="360000" indent="-108000">
              <a:lnSpc>
                <a:spcPct val="10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1100" b="1" dirty="0">
                <a:latin typeface="United Curriculum" pitchFamily="2" charset="0"/>
                <a:ea typeface="Roboto" panose="02000000000000000000" pitchFamily="2" charset="0"/>
              </a:rPr>
              <a:t>carbon monoxide</a:t>
            </a:r>
            <a:r>
              <a:rPr lang="en-GB" sz="1100" dirty="0">
                <a:latin typeface="United Curriculum" pitchFamily="2" charset="0"/>
                <a:ea typeface="Roboto" panose="02000000000000000000" pitchFamily="2" charset="0"/>
              </a:rPr>
              <a:t>: (noun) a gas found in tobacco smoke that reduces the amount of oxygen that can be carried by red blood cells.</a:t>
            </a:r>
            <a:endParaRPr lang="en-GB" sz="1100" b="1" dirty="0">
              <a:latin typeface="United Curriculum" pitchFamily="2" charset="0"/>
              <a:ea typeface="Roboto" panose="02000000000000000000" pitchFamily="2" charset="0"/>
            </a:endParaRPr>
          </a:p>
          <a:p>
            <a:pPr marL="108000" indent="-108000">
              <a:spcAft>
                <a:spcPts val="300"/>
              </a:spcAft>
              <a:buFont typeface="Arial" panose="020B0604020202020204" pitchFamily="34" charset="0"/>
              <a:buChar char="•"/>
            </a:pPr>
            <a:endParaRPr lang="en-GB" sz="1100" b="1" dirty="0">
              <a:latin typeface="United Curriculum" pitchFamily="2" charset="0"/>
              <a:ea typeface="Roboto" panose="02000000000000000000" pitchFamily="2" charset="0"/>
            </a:endParaRPr>
          </a:p>
          <a:p>
            <a:pPr marL="108000" indent="-108000">
              <a:lnSpc>
                <a:spcPct val="10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endParaRPr lang="en-US" sz="1100" dirty="0">
              <a:latin typeface="United Curriculum" pitchFamily="2" charset="0"/>
            </a:endParaRPr>
          </a:p>
          <a:p>
            <a:pPr marL="108000" indent="-108000">
              <a:lnSpc>
                <a:spcPct val="10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endParaRPr lang="en-GB" sz="1100" dirty="0">
              <a:latin typeface="United Curriculum" pitchFamily="2" charset="0"/>
            </a:endParaRP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B23523D0-6796-483D-A81E-FC129A4C58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960654" y="3894952"/>
            <a:ext cx="795358" cy="796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ECCF0DA3-C4BE-44AF-83EF-36A266E39240}"/>
              </a:ext>
            </a:extLst>
          </p:cNvPr>
          <p:cNvGrpSpPr/>
          <p:nvPr/>
        </p:nvGrpSpPr>
        <p:grpSpPr>
          <a:xfrm>
            <a:off x="3601354" y="3243478"/>
            <a:ext cx="2299807" cy="1925947"/>
            <a:chOff x="3457316" y="3133734"/>
            <a:chExt cx="2452892" cy="2054146"/>
          </a:xfrm>
        </p:grpSpPr>
        <p:pic>
          <p:nvPicPr>
            <p:cNvPr id="16" name="Picture 15" descr="Diagram&#10;&#10;Description automatically generated">
              <a:extLst>
                <a:ext uri="{FF2B5EF4-FFF2-40B4-BE49-F238E27FC236}">
                  <a16:creationId xmlns:a16="http://schemas.microsoft.com/office/drawing/2014/main" id="{033E0CDF-06BA-4D20-9811-2EC2AF5D9EC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2007" b="96970" l="1383" r="97184">
                          <a14:foregroundMark x1="9042" y1="6921" x2="9783" y2="33743"/>
                          <a14:foregroundMark x1="5336" y1="26986" x2="4595" y2="38493"/>
                          <a14:foregroundMark x1="4595" y1="38493" x2="18923" y2="59132"/>
                          <a14:foregroundMark x1="65069" y1="21253" x2="77915" y2="75717"/>
                          <a14:foregroundMark x1="85326" y1="39681" x2="86364" y2="52826"/>
                          <a14:foregroundMark x1="86364" y1="52826" x2="73468" y2="81286"/>
                          <a14:foregroundMark x1="73468" y1="81286" x2="52569" y2="57658"/>
                          <a14:foregroundMark x1="52569" y1="57658" x2="61611" y2="15111"/>
                          <a14:foregroundMark x1="55435" y1="16339" x2="53113" y2="28296"/>
                          <a14:foregroundMark x1="53113" y1="28296" x2="69713" y2="50942"/>
                          <a14:foregroundMark x1="69713" y1="50942" x2="74704" y2="52580"/>
                          <a14:foregroundMark x1="69269" y1="15111" x2="77767" y2="35504"/>
                          <a14:foregroundMark x1="77767" y1="35504" x2="80138" y2="37633"/>
                          <a14:foregroundMark x1="79891" y1="31081" x2="89476" y2="42219"/>
                          <a14:foregroundMark x1="89476" y1="42219" x2="93676" y2="58067"/>
                          <a14:foregroundMark x1="93676" y1="58067" x2="91502" y2="75921"/>
                          <a14:foregroundMark x1="92984" y1="80999" x2="92984" y2="80999"/>
                          <a14:foregroundMark x1="92984" y1="80999" x2="92984" y2="80999"/>
                          <a14:foregroundMark x1="81126" y1="92260" x2="54941" y2="94513"/>
                          <a14:foregroundMark x1="54941" y1="94513" x2="54941" y2="94513"/>
                          <a14:foregroundMark x1="52717" y1="94308" x2="69269" y2="96970"/>
                          <a14:foregroundMark x1="72727" y1="96765" x2="59881" y2="96970"/>
                          <a14:foregroundMark x1="57164" y1="96355" x2="42836" y2="92219"/>
                          <a14:foregroundMark x1="42836" y1="92219" x2="26581" y2="80590"/>
                          <a14:foregroundMark x1="90514" y1="69779" x2="75939" y2="91851"/>
                          <a14:foregroundMark x1="97184" y1="63636" x2="91749" y2="81572"/>
                          <a14:foregroundMark x1="91749" y1="81572" x2="89032" y2="85299"/>
                          <a14:foregroundMark x1="25346" y1="81818" x2="38488" y2="92138"/>
                          <a14:foregroundMark x1="38488" y1="92138" x2="42342" y2="93489"/>
                          <a14:foregroundMark x1="51976" y1="13882" x2="70257" y2="10811"/>
                          <a14:foregroundMark x1="47036" y1="2416" x2="47036" y2="9173"/>
                          <a14:foregroundMark x1="81868" y1="8354" x2="54941" y2="11220"/>
                          <a14:foregroundMark x1="47777" y1="32719" x2="67045" y2="64865"/>
                          <a14:foregroundMark x1="67045" y1="64865" x2="67045" y2="64865"/>
                          <a14:foregroundMark x1="46542" y1="26986" x2="46542" y2="26986"/>
                          <a14:foregroundMark x1="46294" y1="25962" x2="46294" y2="45823"/>
                          <a14:foregroundMark x1="46294" y1="45823" x2="46294" y2="45823"/>
                          <a14:foregroundMark x1="50741" y1="7740" x2="47036" y2="29443"/>
                          <a14:foregroundMark x1="27816" y1="5283" x2="41848" y2="20025"/>
                          <a14:foregroundMark x1="34239" y1="3440" x2="41403" y2="16953"/>
                          <a14:foregroundMark x1="92737" y1="86937" x2="76334" y2="94717"/>
                          <a14:foregroundMark x1="76334" y1="94717" x2="71245" y2="94922"/>
                          <a14:foregroundMark x1="61858" y1="83047" x2="69516" y2="79812"/>
                          <a14:foregroundMark x1="59881" y1="68141" x2="62599" y2="89189"/>
                          <a14:foregroundMark x1="86808" y1="91646" x2="74457" y2="95332"/>
                          <a14:foregroundMark x1="84091" y1="93079" x2="72974" y2="96970"/>
                          <a14:foregroundMark x1="13982" y1="59132" x2="27075" y2="83866"/>
                          <a14:foregroundMark x1="28279" y1="24211" x2="29447" y2="26413"/>
                          <a14:foregroundMark x1="26993" y1="21789" x2="27649" y2="23026"/>
                          <a14:foregroundMark x1="23123" y1="14496" x2="24014" y2="16175"/>
                          <a14:foregroundMark x1="29447" y1="26413" x2="34980" y2="28419"/>
                          <a14:foregroundMark x1="39674" y1="4668" x2="39427" y2="12654"/>
                          <a14:foregroundMark x1="50988" y1="2007" x2="50988" y2="9787"/>
                          <a14:foregroundMark x1="49012" y1="23505" x2="53211" y2="31491"/>
                          <a14:foregroundMark x1="76927" y1="4054" x2="55682" y2="7125"/>
                          <a14:foregroundMark x1="84338" y1="11835" x2="68034" y2="16749"/>
                          <a14:foregroundMark x1="57658" y1="6306" x2="53211" y2="7535"/>
                          <a14:foregroundMark x1="81868" y1="3030" x2="78903" y2="4668"/>
                          <a14:foregroundMark x1="4348" y1="2826" x2="7559" y2="14087"/>
                          <a14:foregroundMark x1="5089" y1="8559" x2="7312" y2="23096"/>
                          <a14:foregroundMark x1="6077" y1="21253" x2="3113" y2="32310"/>
                          <a14:foregroundMark x1="1383" y1="32105" x2="3854" y2="38247"/>
                          <a14:foregroundMark x1="17688" y1="6511" x2="19417" y2="15930"/>
                          <a14:foregroundMark x1="25840" y1="7330" x2="32757" y2="17772"/>
                          <a14:foregroundMark x1="74704" y1="35995" x2="82362" y2="47871"/>
                          <a14:foregroundMark x1="35968" y1="34152" x2="36709" y2="52170"/>
                          <a14:foregroundMark x1="21640" y1="55856" x2="27816" y2="57494"/>
                          <a14:foregroundMark x1="33498" y1="50737" x2="33498" y2="55651"/>
                          <a14:foregroundMark x1="21146" y1="13473" x2="22875" y2="21253"/>
                          <a14:foregroundMark x1="25099" y1="3645" x2="31769" y2="17772"/>
                          <a14:foregroundMark x1="27816" y1="13268" x2="33992" y2="19820"/>
                          <a14:foregroundMark x1="31275" y1="17977" x2="35968" y2="21867"/>
                          <a14:backgroundMark x1="25346" y1="18796" x2="26334" y2="19820"/>
                          <a14:backgroundMark x1="25099" y1="17977" x2="27322" y2="21663"/>
                          <a14:backgroundMark x1="24358" y1="16134" x2="24852" y2="19001"/>
                          <a14:backgroundMark x1="27569" y1="23096" x2="29298" y2="2391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6901" y="3905873"/>
              <a:ext cx="1062565" cy="1282007"/>
            </a:xfrm>
            <a:prstGeom prst="rect">
              <a:avLst/>
            </a:prstGeom>
          </p:spPr>
        </p:pic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D651A7E6-E41D-4310-BDD3-A0990959EA1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864593" y="3863842"/>
              <a:ext cx="243733" cy="158138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E49D3513-B662-47F1-ABC8-BF734B13F51C}"/>
                </a:ext>
              </a:extLst>
            </p:cNvPr>
            <p:cNvCxnSpPr/>
            <p:nvPr/>
          </p:nvCxnSpPr>
          <p:spPr>
            <a:xfrm flipH="1">
              <a:off x="4323561" y="3713557"/>
              <a:ext cx="176814" cy="24701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BA508584-EC28-46FA-9150-54242F0C59D6}"/>
                </a:ext>
              </a:extLst>
            </p:cNvPr>
            <p:cNvCxnSpPr>
              <a:cxnSpLocks/>
            </p:cNvCxnSpPr>
            <p:nvPr/>
          </p:nvCxnSpPr>
          <p:spPr>
            <a:xfrm>
              <a:off x="3975694" y="3719083"/>
              <a:ext cx="139224" cy="24849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EABAD70C-359F-4717-A833-EE9A9630416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497350" y="3708391"/>
              <a:ext cx="12887" cy="310901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1ED2FDB0-BADC-4563-BD4F-88AAAC10FAFE}"/>
                </a:ext>
              </a:extLst>
            </p:cNvPr>
            <p:cNvSpPr txBox="1"/>
            <p:nvPr/>
          </p:nvSpPr>
          <p:spPr>
            <a:xfrm>
              <a:off x="4338806" y="3133734"/>
              <a:ext cx="889899" cy="6401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dirty="0">
                  <a:latin typeface="United Curriculum" pitchFamily="2" charset="0"/>
                </a:rPr>
                <a:t>Blood leaving the heart</a:t>
              </a:r>
              <a:endParaRPr lang="en-GB" sz="1100" dirty="0">
                <a:latin typeface="United Curriculum" pitchFamily="2" charset="0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D1689BC3-C8B9-4318-98AA-486627F05DBC}"/>
                </a:ext>
              </a:extLst>
            </p:cNvPr>
            <p:cNvSpPr txBox="1"/>
            <p:nvPr/>
          </p:nvSpPr>
          <p:spPr>
            <a:xfrm>
              <a:off x="5020309" y="3667495"/>
              <a:ext cx="889899" cy="6401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dirty="0">
                  <a:latin typeface="United Curriculum" pitchFamily="2" charset="0"/>
                </a:rPr>
                <a:t>Blood entering the heart</a:t>
              </a:r>
              <a:endParaRPr lang="en-GB" sz="1100" dirty="0">
                <a:latin typeface="United Curriculum" pitchFamily="2" charset="0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79CFEE00-7743-41E8-825B-561C809D5B54}"/>
                </a:ext>
              </a:extLst>
            </p:cNvPr>
            <p:cNvSpPr txBox="1"/>
            <p:nvPr/>
          </p:nvSpPr>
          <p:spPr>
            <a:xfrm>
              <a:off x="3457316" y="3171687"/>
              <a:ext cx="889899" cy="6401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dirty="0">
                  <a:latin typeface="United Curriculum" pitchFamily="2" charset="0"/>
                </a:rPr>
                <a:t>Blood entering the heart</a:t>
              </a:r>
              <a:endParaRPr lang="en-GB" sz="1100" dirty="0">
                <a:latin typeface="United Curriculum" pitchFamily="2" charset="0"/>
              </a:endParaRPr>
            </a:p>
          </p:txBody>
        </p: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5BD3D374-1999-43E9-A358-914A4A3E54E8}"/>
              </a:ext>
            </a:extLst>
          </p:cNvPr>
          <p:cNvSpPr txBox="1"/>
          <p:nvPr/>
        </p:nvSpPr>
        <p:spPr>
          <a:xfrm>
            <a:off x="1650853" y="5706467"/>
            <a:ext cx="10782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United Curriculum" pitchFamily="2" charset="0"/>
              </a:rPr>
              <a:t>artery</a:t>
            </a:r>
            <a:endParaRPr lang="en-GB" sz="1100" dirty="0">
              <a:latin typeface="United Curriculum" pitchFamily="2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9FDAF5A-E3C8-404E-BD63-B1613E62E85E}"/>
              </a:ext>
            </a:extLst>
          </p:cNvPr>
          <p:cNvSpPr txBox="1"/>
          <p:nvPr/>
        </p:nvSpPr>
        <p:spPr>
          <a:xfrm>
            <a:off x="4438431" y="6291732"/>
            <a:ext cx="10782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United Curriculum" pitchFamily="2" charset="0"/>
              </a:rPr>
              <a:t>capillary</a:t>
            </a:r>
            <a:endParaRPr lang="en-GB" sz="1100" dirty="0">
              <a:latin typeface="United Curriculum" pitchFamily="2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98618C2-CE7C-43A1-A681-2A8A4C39F41B}"/>
              </a:ext>
            </a:extLst>
          </p:cNvPr>
          <p:cNvSpPr txBox="1"/>
          <p:nvPr/>
        </p:nvSpPr>
        <p:spPr>
          <a:xfrm>
            <a:off x="2875920" y="5706467"/>
            <a:ext cx="10782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United Curriculum" pitchFamily="2" charset="0"/>
              </a:rPr>
              <a:t>vein</a:t>
            </a:r>
            <a:endParaRPr lang="en-GB" sz="1100" dirty="0">
              <a:latin typeface="United Curriculum" pitchFamily="2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28E7FFFF-1D4E-C12D-6B72-D42B3431EC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9781" y="5706467"/>
            <a:ext cx="751930" cy="716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65E653D-08B3-AC20-88D9-A9AA71B2428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62338" y="5800704"/>
            <a:ext cx="626224" cy="62183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C0D5F60-8AF0-985A-A710-6842BC3F536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06173" y="5741569"/>
            <a:ext cx="651142" cy="621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691197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4283a62-dbf0-4bf3-9286-04d2ea05a3ac" xsi:nil="true"/>
    <_ip_UnifiedCompliancePolicyUIAction xmlns="http://schemas.microsoft.com/sharepoint/v3" xsi:nil="true"/>
    <_ip_UnifiedCompliancePolicyProperties xmlns="http://schemas.microsoft.com/sharepoint/v3" xsi:nil="true"/>
    <lcf76f155ced4ddcb4097134ff3c332f xmlns="7cdbce52-7c58-4c49-97cb-d953267058b2">
      <Terms xmlns="http://schemas.microsoft.com/office/infopath/2007/PartnerControls"/>
    </lcf76f155ced4ddcb4097134ff3c332f>
    <SharedWithUsers xmlns="84283a62-dbf0-4bf3-9286-04d2ea05a3ac">
      <UserInfo>
        <DisplayName/>
        <AccountId xsi:nil="true"/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3B2C33678990A47B1AF89009D1432DE" ma:contentTypeVersion="20" ma:contentTypeDescription="Create a new document." ma:contentTypeScope="" ma:versionID="84df53de33849cc1350260a811e69c19">
  <xsd:schema xmlns:xsd="http://www.w3.org/2001/XMLSchema" xmlns:xs="http://www.w3.org/2001/XMLSchema" xmlns:p="http://schemas.microsoft.com/office/2006/metadata/properties" xmlns:ns1="http://schemas.microsoft.com/sharepoint/v3" xmlns:ns2="7cdbce52-7c58-4c49-97cb-d953267058b2" xmlns:ns3="84283a62-dbf0-4bf3-9286-04d2ea05a3ac" targetNamespace="http://schemas.microsoft.com/office/2006/metadata/properties" ma:root="true" ma:fieldsID="ee46e78e683096a74f44652e7f9427d2" ns1:_="" ns2:_="" ns3:_="">
    <xsd:import namespace="http://schemas.microsoft.com/sharepoint/v3"/>
    <xsd:import namespace="7cdbce52-7c58-4c49-97cb-d953267058b2"/>
    <xsd:import namespace="84283a62-dbf0-4bf3-9286-04d2ea05a3a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1:_ip_UnifiedCompliancePolicyProperties" minOccurs="0"/>
                <xsd:element ref="ns1:_ip_UnifiedCompliancePolicyUIAc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4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5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dbce52-7c58-4c49-97cb-d953267058b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547d1d0-3da5-4772-b279-2d11b77b4c5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283a62-dbf0-4bf3-9286-04d2ea05a3ac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5470466-aab1-4554-a355-bc87322591bc}" ma:internalName="TaxCatchAll" ma:showField="CatchAllData" ma:web="84283a62-dbf0-4bf3-9286-04d2ea05a3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F2A31F0-0284-4FFD-850E-478562CD718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F20F8DA-C4FB-4450-BACC-F5A742E79B9F}">
  <ds:schemaRefs>
    <ds:schemaRef ds:uri="http://purl.org/dc/elements/1.1/"/>
    <ds:schemaRef ds:uri="http://www.w3.org/XML/1998/namespace"/>
    <ds:schemaRef ds:uri="http://schemas.microsoft.com/office/2006/metadata/properties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bd16e5ec-bc09-46c2-b8b3-4338badcf7f0"/>
    <ds:schemaRef ds:uri="d30823e6-3702-4941-af94-3ad4b935a5a3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E9816C5A-A4C8-4BA1-B02B-F987F7BCE2F8}"/>
</file>

<file path=docMetadata/LabelInfo.xml><?xml version="1.0" encoding="utf-8"?>
<clbl:labelList xmlns:clbl="http://schemas.microsoft.com/office/2020/mipLabelMetadata">
  <clbl:label id="{a4d068aa-090e-4f55-a950-b1b95cea1c6b}" enabled="0" method="" siteId="{a4d068aa-090e-4f55-a950-b1b95cea1c6b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</TotalTime>
  <Words>436</Words>
  <Application>Microsoft Office PowerPoint</Application>
  <PresentationFormat>A4 Paper (210x297 mm)</PresentationFormat>
  <Paragraphs>39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United Curriculum</vt:lpstr>
      <vt:lpstr>Roboto</vt:lpstr>
      <vt:lpstr>Arial</vt:lpstr>
      <vt:lpstr>Calibri</vt:lpstr>
      <vt:lpstr>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Jessica Quinn</dc:creator>
  <cp:lastModifiedBy>Elizabeth Lupton</cp:lastModifiedBy>
  <cp:revision>3</cp:revision>
  <dcterms:created xsi:type="dcterms:W3CDTF">2021-04-22T13:12:58Z</dcterms:created>
  <dcterms:modified xsi:type="dcterms:W3CDTF">2024-10-16T11:20:37Z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0x01010013B2C33678990A47B1AF89009D1432DE</vt:lpwstr>
  </property>
  <property fmtid="{D5CDD505-2E9C-101B-9397-08002B2CF9AE}" pid="3" name="MediaServiceImageTags">
    <vt:lpwstr/>
  </property>
  <property fmtid="{D5CDD505-2E9C-101B-9397-08002B2CF9AE}" pid="4" name="Order">
    <vt:r8>2239400</vt:r8>
  </property>
  <property fmtid="{D5CDD505-2E9C-101B-9397-08002B2CF9AE}" pid="5" name="_SourceUrl">
    <vt:lpwstr/>
  </property>
  <property fmtid="{D5CDD505-2E9C-101B-9397-08002B2CF9AE}" pid="6" name="_SharedFileIndex">
    <vt:lpwstr/>
  </property>
  <property fmtid="{D5CDD505-2E9C-101B-9397-08002B2CF9AE}" pid="7" name="ComplianceAssetId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</Properties>
</file>