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notesMasterIdLst>
    <p:notesMasterId r:id="rId21"/>
  </p:notesMasterIdLst>
  <p:sldIdLst>
    <p:sldId id="256" r:id="rId5"/>
    <p:sldId id="257" r:id="rId6"/>
    <p:sldId id="258" r:id="rId7"/>
    <p:sldId id="267" r:id="rId8"/>
    <p:sldId id="260" r:id="rId9"/>
    <p:sldId id="261" r:id="rId10"/>
    <p:sldId id="262" r:id="rId11"/>
    <p:sldId id="721" r:id="rId12"/>
    <p:sldId id="704" r:id="rId13"/>
    <p:sldId id="632" r:id="rId14"/>
    <p:sldId id="639" r:id="rId15"/>
    <p:sldId id="643" r:id="rId16"/>
    <p:sldId id="641" r:id="rId17"/>
    <p:sldId id="636" r:id="rId18"/>
    <p:sldId id="615" r:id="rId19"/>
    <p:sldId id="72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A9CE8A-BEB8-E70B-FB74-5A6FE98F7C91}" v="73" dt="2025-02-25T13:38:45.4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5561" autoAdjust="0"/>
  </p:normalViewPr>
  <p:slideViewPr>
    <p:cSldViewPr snapToGrid="0">
      <p:cViewPr>
        <p:scale>
          <a:sx n="64" d="100"/>
          <a:sy n="64" d="100"/>
        </p:scale>
        <p:origin x="142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Lynch" userId="S::slynch@launde.leics.sch.uk::a9012517-2e50-4bfe-97a6-cda33d6e5f2c" providerId="AD" clId="Web-{89A9CE8A-BEB8-E70B-FB74-5A6FE98F7C91}"/>
    <pc:docChg chg="delSld modSld">
      <pc:chgData name="Sarah Lynch" userId="S::slynch@launde.leics.sch.uk::a9012517-2e50-4bfe-97a6-cda33d6e5f2c" providerId="AD" clId="Web-{89A9CE8A-BEB8-E70B-FB74-5A6FE98F7C91}" dt="2025-02-25T13:38:45.485" v="58"/>
      <pc:docMkLst>
        <pc:docMk/>
      </pc:docMkLst>
      <pc:sldChg chg="addSp delSp modSp">
        <pc:chgData name="Sarah Lynch" userId="S::slynch@launde.leics.sch.uk::a9012517-2e50-4bfe-97a6-cda33d6e5f2c" providerId="AD" clId="Web-{89A9CE8A-BEB8-E70B-FB74-5A6FE98F7C91}" dt="2025-02-25T13:37:11.795" v="12" actId="1076"/>
        <pc:sldMkLst>
          <pc:docMk/>
          <pc:sldMk cId="109156473" sldId="257"/>
        </pc:sldMkLst>
        <pc:spChg chg="del">
          <ac:chgData name="Sarah Lynch" userId="S::slynch@launde.leics.sch.uk::a9012517-2e50-4bfe-97a6-cda33d6e5f2c" providerId="AD" clId="Web-{89A9CE8A-BEB8-E70B-FB74-5A6FE98F7C91}" dt="2025-02-25T13:37:04.561" v="9"/>
          <ac:spMkLst>
            <pc:docMk/>
            <pc:sldMk cId="109156473" sldId="257"/>
            <ac:spMk id="5" creationId="{AF0CE1E4-0E6D-4D90-85B9-06C647A9C6D6}"/>
          </ac:spMkLst>
        </pc:spChg>
        <pc:spChg chg="mod">
          <ac:chgData name="Sarah Lynch" userId="S::slynch@launde.leics.sch.uk::a9012517-2e50-4bfe-97a6-cda33d6e5f2c" providerId="AD" clId="Web-{89A9CE8A-BEB8-E70B-FB74-5A6FE98F7C91}" dt="2025-02-25T13:35:34.199" v="8" actId="20577"/>
          <ac:spMkLst>
            <pc:docMk/>
            <pc:sldMk cId="109156473" sldId="257"/>
            <ac:spMk id="8" creationId="{A7E0823B-A988-43B2-B994-35A12E8D2EF7}"/>
          </ac:spMkLst>
        </pc:spChg>
        <pc:picChg chg="add mod ord">
          <ac:chgData name="Sarah Lynch" userId="S::slynch@launde.leics.sch.uk::a9012517-2e50-4bfe-97a6-cda33d6e5f2c" providerId="AD" clId="Web-{89A9CE8A-BEB8-E70B-FB74-5A6FE98F7C91}" dt="2025-02-25T13:37:09.842" v="11" actId="14100"/>
          <ac:picMkLst>
            <pc:docMk/>
            <pc:sldMk cId="109156473" sldId="257"/>
            <ac:picMk id="2" creationId="{9F318891-866E-2946-9E37-B3FA709C14A5}"/>
          </ac:picMkLst>
        </pc:picChg>
        <pc:picChg chg="mod">
          <ac:chgData name="Sarah Lynch" userId="S::slynch@launde.leics.sch.uk::a9012517-2e50-4bfe-97a6-cda33d6e5f2c" providerId="AD" clId="Web-{89A9CE8A-BEB8-E70B-FB74-5A6FE98F7C91}" dt="2025-02-25T13:37:11.795" v="12" actId="1076"/>
          <ac:picMkLst>
            <pc:docMk/>
            <pc:sldMk cId="109156473" sldId="257"/>
            <ac:picMk id="1026" creationId="{37CA83C6-2390-4A12-A730-6E602D5BC8C1}"/>
          </ac:picMkLst>
        </pc:picChg>
        <pc:picChg chg="del">
          <ac:chgData name="Sarah Lynch" userId="S::slynch@launde.leics.sch.uk::a9012517-2e50-4bfe-97a6-cda33d6e5f2c" providerId="AD" clId="Web-{89A9CE8A-BEB8-E70B-FB74-5A6FE98F7C91}" dt="2025-02-25T13:35:26.637" v="0"/>
          <ac:picMkLst>
            <pc:docMk/>
            <pc:sldMk cId="109156473" sldId="257"/>
            <ac:picMk id="1028" creationId="{63AF2510-B403-47A3-BE56-91978EBFC7A6}"/>
          </ac:picMkLst>
        </pc:picChg>
      </pc:sldChg>
      <pc:sldChg chg="del">
        <pc:chgData name="Sarah Lynch" userId="S::slynch@launde.leics.sch.uk::a9012517-2e50-4bfe-97a6-cda33d6e5f2c" providerId="AD" clId="Web-{89A9CE8A-BEB8-E70B-FB74-5A6FE98F7C91}" dt="2025-02-25T13:38:45.485" v="58"/>
        <pc:sldMkLst>
          <pc:docMk/>
          <pc:sldMk cId="2619046970" sldId="264"/>
        </pc:sldMkLst>
      </pc:sldChg>
      <pc:sldChg chg="modSp">
        <pc:chgData name="Sarah Lynch" userId="S::slynch@launde.leics.sch.uk::a9012517-2e50-4bfe-97a6-cda33d6e5f2c" providerId="AD" clId="Web-{89A9CE8A-BEB8-E70B-FB74-5A6FE98F7C91}" dt="2025-02-25T13:38:39.344" v="57" actId="1076"/>
        <pc:sldMkLst>
          <pc:docMk/>
          <pc:sldMk cId="1208586248" sldId="722"/>
        </pc:sldMkLst>
        <pc:spChg chg="mod">
          <ac:chgData name="Sarah Lynch" userId="S::slynch@launde.leics.sch.uk::a9012517-2e50-4bfe-97a6-cda33d6e5f2c" providerId="AD" clId="Web-{89A9CE8A-BEB8-E70B-FB74-5A6FE98F7C91}" dt="2025-02-25T13:38:08.703" v="27" actId="20577"/>
          <ac:spMkLst>
            <pc:docMk/>
            <pc:sldMk cId="1208586248" sldId="722"/>
            <ac:spMk id="2" creationId="{EAA2999D-B962-4E77-B55D-109F5142266A}"/>
          </ac:spMkLst>
        </pc:spChg>
        <pc:spChg chg="mod">
          <ac:chgData name="Sarah Lynch" userId="S::slynch@launde.leics.sch.uk::a9012517-2e50-4bfe-97a6-cda33d6e5f2c" providerId="AD" clId="Web-{89A9CE8A-BEB8-E70B-FB74-5A6FE98F7C91}" dt="2025-02-25T13:38:39.344" v="57" actId="1076"/>
          <ac:spMkLst>
            <pc:docMk/>
            <pc:sldMk cId="1208586248" sldId="722"/>
            <ac:spMk id="3" creationId="{3DFF1ADA-301B-4B60-951D-C2AA271F84B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BF0EB4-2A8F-43BD-AE8F-02F78A6288D1}" type="datetimeFigureOut">
              <a:rPr lang="en-GB" smtClean="0"/>
              <a:t>25/02/2025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AB5CE5-3A56-4319-A1F5-D40641733221}" type="slidenum">
              <a:rPr lang="en-GB" smtClean="0"/>
              <a:t>‹#›</a:t>
            </a:fld>
            <a:endParaRPr lang="en-GB"/>
          </a:p>
        </p:txBody>
      </p:sp>
    </p:spTree>
    <p:extLst>
      <p:ext uri="{BB962C8B-B14F-4D97-AF65-F5344CB8AC3E}">
        <p14:creationId xmlns:p14="http://schemas.microsoft.com/office/powerpoint/2010/main" val="3376356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Title slide</a:t>
            </a:r>
          </a:p>
        </p:txBody>
      </p:sp>
      <p:sp>
        <p:nvSpPr>
          <p:cNvPr id="4" name="Slide Number Placeholder 3"/>
          <p:cNvSpPr>
            <a:spLocks noGrp="1"/>
          </p:cNvSpPr>
          <p:nvPr>
            <p:ph type="sldNum" sz="quarter" idx="5"/>
          </p:nvPr>
        </p:nvSpPr>
        <p:spPr/>
        <p:txBody>
          <a:bodyPr/>
          <a:lstStyle/>
          <a:p>
            <a:fld id="{47AB5CE5-3A56-4319-A1F5-D40641733221}" type="slidenum">
              <a:rPr lang="en-GB" smtClean="0"/>
              <a:t>1</a:t>
            </a:fld>
            <a:endParaRPr lang="en-GB"/>
          </a:p>
        </p:txBody>
      </p:sp>
    </p:spTree>
    <p:extLst>
      <p:ext uri="{BB962C8B-B14F-4D97-AF65-F5344CB8AC3E}">
        <p14:creationId xmlns:p14="http://schemas.microsoft.com/office/powerpoint/2010/main" val="1137125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 slides </a:t>
            </a:r>
            <a:r>
              <a:rPr lang="en-GB" dirty="0" err="1"/>
              <a:t>inc.</a:t>
            </a:r>
            <a:r>
              <a:rPr lang="en-GB" dirty="0"/>
              <a:t> photos</a:t>
            </a:r>
          </a:p>
        </p:txBody>
      </p:sp>
      <p:sp>
        <p:nvSpPr>
          <p:cNvPr id="4" name="Slide Number Placeholder 3"/>
          <p:cNvSpPr>
            <a:spLocks noGrp="1"/>
          </p:cNvSpPr>
          <p:nvPr>
            <p:ph type="sldNum" sz="quarter" idx="5"/>
          </p:nvPr>
        </p:nvSpPr>
        <p:spPr/>
        <p:txBody>
          <a:bodyPr/>
          <a:lstStyle/>
          <a:p>
            <a:fld id="{47AB5CE5-3A56-4319-A1F5-D40641733221}" type="slidenum">
              <a:rPr lang="en-GB" smtClean="0"/>
              <a:t>2</a:t>
            </a:fld>
            <a:endParaRPr lang="en-GB"/>
          </a:p>
        </p:txBody>
      </p:sp>
    </p:spTree>
    <p:extLst>
      <p:ext uri="{BB962C8B-B14F-4D97-AF65-F5344CB8AC3E}">
        <p14:creationId xmlns:p14="http://schemas.microsoft.com/office/powerpoint/2010/main" val="1276901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Aims – what is mastery of number?</a:t>
            </a:r>
          </a:p>
        </p:txBody>
      </p:sp>
      <p:sp>
        <p:nvSpPr>
          <p:cNvPr id="4" name="Slide Number Placeholder 3"/>
          <p:cNvSpPr>
            <a:spLocks noGrp="1"/>
          </p:cNvSpPr>
          <p:nvPr>
            <p:ph type="sldNum" sz="quarter" idx="5"/>
          </p:nvPr>
        </p:nvSpPr>
        <p:spPr/>
        <p:txBody>
          <a:bodyPr/>
          <a:lstStyle/>
          <a:p>
            <a:fld id="{47AB5CE5-3A56-4319-A1F5-D40641733221}" type="slidenum">
              <a:rPr lang="en-GB" smtClean="0"/>
              <a:t>3</a:t>
            </a:fld>
            <a:endParaRPr lang="en-GB"/>
          </a:p>
        </p:txBody>
      </p:sp>
    </p:spTree>
    <p:extLst>
      <p:ext uri="{BB962C8B-B14F-4D97-AF65-F5344CB8AC3E}">
        <p14:creationId xmlns:p14="http://schemas.microsoft.com/office/powerpoint/2010/main" val="623322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dirty="0">
                <a:solidFill>
                  <a:srgbClr val="2D374B"/>
                </a:solidFill>
                <a:effectLst/>
                <a:latin typeface="Nunito Sans" pitchFamily="2" charset="0"/>
              </a:rPr>
              <a:t>In the classroom</a:t>
            </a:r>
          </a:p>
          <a:p>
            <a:pPr algn="l">
              <a:buFont typeface="Arial" panose="020B0604020202020204" pitchFamily="34" charset="0"/>
              <a:buChar char="•"/>
            </a:pPr>
            <a:r>
              <a:rPr lang="en-GB" sz="1200" b="0" i="0" dirty="0">
                <a:solidFill>
                  <a:srgbClr val="2D374B"/>
                </a:solidFill>
                <a:effectLst/>
                <a:latin typeface="Nunito Sans" pitchFamily="2" charset="0"/>
              </a:rPr>
              <a:t>Pupils are taught through whole-class interactive teaching, enabling all to master the concepts necessary for the next part of the curriculum sequence.</a:t>
            </a:r>
          </a:p>
          <a:p>
            <a:pPr algn="l">
              <a:buFont typeface="Arial" panose="020B0604020202020204" pitchFamily="34" charset="0"/>
              <a:buChar char="•"/>
            </a:pPr>
            <a:r>
              <a:rPr lang="en-GB" sz="1200" b="0" i="0" dirty="0">
                <a:solidFill>
                  <a:srgbClr val="2D374B"/>
                </a:solidFill>
                <a:effectLst/>
                <a:latin typeface="Nunito Sans" pitchFamily="2" charset="0"/>
              </a:rPr>
              <a:t>In a typical lesson, the teacher leads back and forth interaction, including questioning, short tasks, explanation, demonstration, and discussion, enabling pupils to think, reason and apply their knowledge to solve problems.</a:t>
            </a:r>
          </a:p>
          <a:p>
            <a:pPr>
              <a:buFont typeface="Arial" panose="020B0604020202020204" pitchFamily="34" charset="0"/>
              <a:buChar char="•"/>
            </a:pPr>
            <a:r>
              <a:rPr lang="en-GB" sz="1200" b="0" i="0" dirty="0">
                <a:solidFill>
                  <a:srgbClr val="2D374B"/>
                </a:solidFill>
                <a:effectLst/>
                <a:latin typeface="Nunito Sans" pitchFamily="2" charset="0"/>
              </a:rPr>
              <a:t>Examples, representations and models are carefully selected to expose the structure of mathematical concepts and emphasise connections, enabling pupils to develop a deep knowledge of mathematics.</a:t>
            </a:r>
          </a:p>
          <a:p>
            <a:pPr algn="l">
              <a:buFont typeface="Arial" panose="020B0604020202020204" pitchFamily="34" charset="0"/>
              <a:buChar char="•"/>
            </a:pPr>
            <a:r>
              <a:rPr lang="en-GB" sz="1200" b="0" i="0" dirty="0">
                <a:solidFill>
                  <a:srgbClr val="2D374B"/>
                </a:solidFill>
                <a:effectLst/>
                <a:latin typeface="Nunito Sans" pitchFamily="2" charset="0"/>
              </a:rPr>
              <a:t>Use of precise mathematical language enables all pupils to communicate their reasoning and thinking effectively.</a:t>
            </a:r>
          </a:p>
          <a:p>
            <a:pPr algn="l">
              <a:buFont typeface="Arial" panose="020B0604020202020204" pitchFamily="34" charset="0"/>
              <a:buChar char="•"/>
            </a:pPr>
            <a:r>
              <a:rPr lang="en-GB" sz="1200" b="0" i="0" dirty="0">
                <a:solidFill>
                  <a:srgbClr val="2D374B"/>
                </a:solidFill>
                <a:effectLst/>
                <a:latin typeface="Nunito Sans" pitchFamily="2" charset="0"/>
              </a:rPr>
              <a:t>If a pupil fails to grasp a concept or procedure, this is identified quickly, and gaps in understanding are addressed systematically to prevent them falling behind</a:t>
            </a:r>
            <a:r>
              <a:rPr lang="en-GB" sz="1200" dirty="0">
                <a:solidFill>
                  <a:srgbClr val="2D374B"/>
                </a:solidFill>
                <a:latin typeface="Nunito Sans" pitchFamily="2" charset="0"/>
              </a:rPr>
              <a:t>.</a:t>
            </a:r>
            <a:endParaRPr lang="en-GB" sz="1200" b="0" i="0" dirty="0">
              <a:solidFill>
                <a:srgbClr val="2D374B"/>
              </a:solidFill>
              <a:effectLst/>
              <a:latin typeface="Nunito Sans" pitchFamily="2" charset="0"/>
            </a:endParaRPr>
          </a:p>
          <a:p>
            <a:pPr algn="l">
              <a:buFont typeface="Arial" panose="020B0604020202020204" pitchFamily="34" charset="0"/>
              <a:buChar char="•"/>
            </a:pPr>
            <a:r>
              <a:rPr lang="en-GB" sz="1200" b="0" i="0" dirty="0">
                <a:solidFill>
                  <a:srgbClr val="2D374B"/>
                </a:solidFill>
                <a:effectLst/>
                <a:latin typeface="Nunito Sans" pitchFamily="2" charset="0"/>
              </a:rPr>
              <a:t>Significant time is spent developing deep understanding of the key ideas that are needed to underpin future learning.</a:t>
            </a:r>
          </a:p>
          <a:p>
            <a:pPr algn="l">
              <a:buFont typeface="Arial" panose="020B0604020202020204" pitchFamily="34" charset="0"/>
              <a:buChar char="•"/>
            </a:pPr>
            <a:r>
              <a:rPr lang="en-GB" sz="1200" b="0" i="0" dirty="0">
                <a:solidFill>
                  <a:srgbClr val="2D374B"/>
                </a:solidFill>
                <a:effectLst/>
                <a:latin typeface="Nunito Sans" pitchFamily="2" charset="0"/>
              </a:rPr>
              <a:t>Key number facts are learnt to automaticity, and other key mathematical facts are learned deeply and practised regularly, to avoid cognitive overload in working memory and enable pupils to focus on new learning.</a:t>
            </a:r>
          </a:p>
        </p:txBody>
      </p:sp>
      <p:sp>
        <p:nvSpPr>
          <p:cNvPr id="4" name="Slide Number Placeholder 3"/>
          <p:cNvSpPr>
            <a:spLocks noGrp="1"/>
          </p:cNvSpPr>
          <p:nvPr>
            <p:ph type="sldNum" sz="quarter" idx="5"/>
          </p:nvPr>
        </p:nvSpPr>
        <p:spPr/>
        <p:txBody>
          <a:bodyPr/>
          <a:lstStyle/>
          <a:p>
            <a:fld id="{47AB5CE5-3A56-4319-A1F5-D40641733221}" type="slidenum">
              <a:rPr lang="en-GB" smtClean="0"/>
              <a:t>4</a:t>
            </a:fld>
            <a:endParaRPr lang="en-GB"/>
          </a:p>
        </p:txBody>
      </p:sp>
    </p:spTree>
    <p:extLst>
      <p:ext uri="{BB962C8B-B14F-4D97-AF65-F5344CB8AC3E}">
        <p14:creationId xmlns:p14="http://schemas.microsoft.com/office/powerpoint/2010/main" val="2738763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Brief summary of mastery of number</a:t>
            </a:r>
          </a:p>
          <a:p>
            <a:endParaRPr lang="en-GB" dirty="0"/>
          </a:p>
          <a:p>
            <a:r>
              <a:rPr lang="en-GB" dirty="0"/>
              <a:t>It is a limited access scheme, that our school has recently been given early access to. We will be using the EYFS/KS1 scheme, with a view to expanding it into KS2 next year</a:t>
            </a:r>
          </a:p>
          <a:p>
            <a:r>
              <a:rPr lang="en-GB" dirty="0"/>
              <a:t>Due to our work with NCETM</a:t>
            </a:r>
          </a:p>
          <a:p>
            <a:endParaRPr lang="en-GB" dirty="0"/>
          </a:p>
          <a:p>
            <a:r>
              <a:rPr lang="en-GB" dirty="0" err="1"/>
              <a:t>Numbersense</a:t>
            </a:r>
            <a:r>
              <a:rPr lang="en-GB" dirty="0"/>
              <a:t> = considers the relationship between numbers and how numbers work</a:t>
            </a:r>
          </a:p>
        </p:txBody>
      </p:sp>
      <p:sp>
        <p:nvSpPr>
          <p:cNvPr id="4" name="Slide Number Placeholder 3"/>
          <p:cNvSpPr>
            <a:spLocks noGrp="1"/>
          </p:cNvSpPr>
          <p:nvPr>
            <p:ph type="sldNum" sz="quarter" idx="5"/>
          </p:nvPr>
        </p:nvSpPr>
        <p:spPr/>
        <p:txBody>
          <a:bodyPr/>
          <a:lstStyle/>
          <a:p>
            <a:fld id="{47AB5CE5-3A56-4319-A1F5-D40641733221}" type="slidenum">
              <a:rPr lang="en-GB" smtClean="0"/>
              <a:t>5</a:t>
            </a:fld>
            <a:endParaRPr lang="en-GB"/>
          </a:p>
        </p:txBody>
      </p:sp>
    </p:spTree>
    <p:extLst>
      <p:ext uri="{BB962C8B-B14F-4D97-AF65-F5344CB8AC3E}">
        <p14:creationId xmlns:p14="http://schemas.microsoft.com/office/powerpoint/2010/main" val="3052402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a:t>
            </a:r>
          </a:p>
        </p:txBody>
      </p:sp>
      <p:sp>
        <p:nvSpPr>
          <p:cNvPr id="4" name="Slide Number Placeholder 3"/>
          <p:cNvSpPr>
            <a:spLocks noGrp="1"/>
          </p:cNvSpPr>
          <p:nvPr>
            <p:ph type="sldNum" sz="quarter" idx="5"/>
          </p:nvPr>
        </p:nvSpPr>
        <p:spPr/>
        <p:txBody>
          <a:bodyPr/>
          <a:lstStyle/>
          <a:p>
            <a:fld id="{47AB5CE5-3A56-4319-A1F5-D40641733221}" type="slidenum">
              <a:rPr lang="en-GB" smtClean="0"/>
              <a:t>6</a:t>
            </a:fld>
            <a:endParaRPr lang="en-GB"/>
          </a:p>
        </p:txBody>
      </p:sp>
    </p:spTree>
    <p:extLst>
      <p:ext uri="{BB962C8B-B14F-4D97-AF65-F5344CB8AC3E}">
        <p14:creationId xmlns:p14="http://schemas.microsoft.com/office/powerpoint/2010/main" val="2328758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will children learn?</a:t>
            </a:r>
          </a:p>
        </p:txBody>
      </p:sp>
      <p:sp>
        <p:nvSpPr>
          <p:cNvPr id="4" name="Slide Number Placeholder 3"/>
          <p:cNvSpPr>
            <a:spLocks noGrp="1"/>
          </p:cNvSpPr>
          <p:nvPr>
            <p:ph type="sldNum" sz="quarter" idx="5"/>
          </p:nvPr>
        </p:nvSpPr>
        <p:spPr/>
        <p:txBody>
          <a:bodyPr/>
          <a:lstStyle/>
          <a:p>
            <a:fld id="{47AB5CE5-3A56-4319-A1F5-D40641733221}" type="slidenum">
              <a:rPr lang="en-GB" smtClean="0"/>
              <a:t>7</a:t>
            </a:fld>
            <a:endParaRPr lang="en-GB"/>
          </a:p>
        </p:txBody>
      </p:sp>
    </p:spTree>
    <p:extLst>
      <p:ext uri="{BB962C8B-B14F-4D97-AF65-F5344CB8AC3E}">
        <p14:creationId xmlns:p14="http://schemas.microsoft.com/office/powerpoint/2010/main" val="2427364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EYFS counting lesson example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3655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1 - counting</a:t>
            </a:r>
          </a:p>
        </p:txBody>
      </p:sp>
      <p:sp>
        <p:nvSpPr>
          <p:cNvPr id="4" name="Slide Number Placeholder 3"/>
          <p:cNvSpPr>
            <a:spLocks noGrp="1"/>
          </p:cNvSpPr>
          <p:nvPr>
            <p:ph type="sldNum" sz="quarter" idx="5"/>
          </p:nvPr>
        </p:nvSpPr>
        <p:spPr/>
        <p:txBody>
          <a:bodyPr/>
          <a:lstStyle/>
          <a:p>
            <a:fld id="{47AB5CE5-3A56-4319-A1F5-D40641733221}" type="slidenum">
              <a:rPr lang="en-GB" smtClean="0"/>
              <a:t>10</a:t>
            </a:fld>
            <a:endParaRPr lang="en-GB"/>
          </a:p>
        </p:txBody>
      </p:sp>
    </p:spTree>
    <p:extLst>
      <p:ext uri="{BB962C8B-B14F-4D97-AF65-F5344CB8AC3E}">
        <p14:creationId xmlns:p14="http://schemas.microsoft.com/office/powerpoint/2010/main" val="3857572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Composition - EYFS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0902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88738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2 - composition</a:t>
            </a:r>
          </a:p>
        </p:txBody>
      </p:sp>
      <p:sp>
        <p:nvSpPr>
          <p:cNvPr id="4" name="Slide Number Placeholder 3"/>
          <p:cNvSpPr>
            <a:spLocks noGrp="1"/>
          </p:cNvSpPr>
          <p:nvPr>
            <p:ph type="sldNum" sz="quarter" idx="5"/>
          </p:nvPr>
        </p:nvSpPr>
        <p:spPr/>
        <p:txBody>
          <a:bodyPr/>
          <a:lstStyle/>
          <a:p>
            <a:fld id="{47AB5CE5-3A56-4319-A1F5-D40641733221}" type="slidenum">
              <a:rPr lang="en-GB" smtClean="0"/>
              <a:t>14</a:t>
            </a:fld>
            <a:endParaRPr lang="en-GB"/>
          </a:p>
        </p:txBody>
      </p:sp>
    </p:spTree>
    <p:extLst>
      <p:ext uri="{BB962C8B-B14F-4D97-AF65-F5344CB8AC3E}">
        <p14:creationId xmlns:p14="http://schemas.microsoft.com/office/powerpoint/2010/main" val="36348484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045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can you support at home?</a:t>
            </a:r>
          </a:p>
        </p:txBody>
      </p:sp>
      <p:sp>
        <p:nvSpPr>
          <p:cNvPr id="4" name="Slide Number Placeholder 3"/>
          <p:cNvSpPr>
            <a:spLocks noGrp="1"/>
          </p:cNvSpPr>
          <p:nvPr>
            <p:ph type="sldNum" sz="quarter" idx="5"/>
          </p:nvPr>
        </p:nvSpPr>
        <p:spPr/>
        <p:txBody>
          <a:bodyPr/>
          <a:lstStyle/>
          <a:p>
            <a:fld id="{47AB5CE5-3A56-4319-A1F5-D40641733221}" type="slidenum">
              <a:rPr lang="en-GB" smtClean="0"/>
              <a:t>16</a:t>
            </a:fld>
            <a:endParaRPr lang="en-GB"/>
          </a:p>
        </p:txBody>
      </p:sp>
    </p:spTree>
    <p:extLst>
      <p:ext uri="{BB962C8B-B14F-4D97-AF65-F5344CB8AC3E}">
        <p14:creationId xmlns:p14="http://schemas.microsoft.com/office/powerpoint/2010/main" val="1369761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89842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1767540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369893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F9C308-43A1-4AB0-82A3-4C37A37E04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4121077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F9C308-43A1-4AB0-82A3-4C37A37E040D}" type="datetimeFigureOut">
              <a:rPr lang="en-GB" smtClean="0"/>
              <a:t>25/02/2025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232028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F9C308-43A1-4AB0-82A3-4C37A37E040D}" type="datetimeFigureOut">
              <a:rPr lang="en-GB" smtClean="0"/>
              <a:t>25/02/2025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97868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F9C308-43A1-4AB0-82A3-4C37A37E040D}" type="datetimeFigureOut">
              <a:rPr lang="en-GB" smtClean="0"/>
              <a:t>25/02/2025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393759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F9C308-43A1-4AB0-82A3-4C37A37E04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4176881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FE3DC-9BE0-42F3-9D59-9FAF09921D1E}" type="slidenum">
              <a:rPr lang="en-GB" smtClean="0"/>
              <a:t>‹#›</a:t>
            </a:fld>
            <a:endParaRPr lang="en-GB"/>
          </a:p>
        </p:txBody>
      </p:sp>
      <p:sp>
        <p:nvSpPr>
          <p:cNvPr id="5" name="Date Placeholder 4"/>
          <p:cNvSpPr>
            <a:spLocks noGrp="1"/>
          </p:cNvSpPr>
          <p:nvPr>
            <p:ph type="dt" sz="half" idx="10"/>
          </p:nvPr>
        </p:nvSpPr>
        <p:spPr/>
        <p:txBody>
          <a:bodyPr/>
          <a:lstStyle/>
          <a:p>
            <a:fld id="{9DF9C308-43A1-4AB0-82A3-4C37A37E040D}" type="datetimeFigureOut">
              <a:rPr lang="en-GB" smtClean="0"/>
              <a:t>25/02/2025</a:t>
            </a:fld>
            <a:endParaRPr lang="en-GB"/>
          </a:p>
        </p:txBody>
      </p:sp>
    </p:spTree>
    <p:extLst>
      <p:ext uri="{BB962C8B-B14F-4D97-AF65-F5344CB8AC3E}">
        <p14:creationId xmlns:p14="http://schemas.microsoft.com/office/powerpoint/2010/main" val="3364806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2298013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41114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2209729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9398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2864882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32038068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F9C308-43A1-4AB0-82A3-4C37A37E04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FE3DC-9BE0-42F3-9D59-9FAF09921D1E}" type="slidenum">
              <a:rPr lang="en-GB" smtClean="0"/>
              <a:t>‹#›</a:t>
            </a:fld>
            <a:endParaRPr lang="en-GB"/>
          </a:p>
        </p:txBody>
      </p:sp>
    </p:spTree>
    <p:extLst>
      <p:ext uri="{BB962C8B-B14F-4D97-AF65-F5344CB8AC3E}">
        <p14:creationId xmlns:p14="http://schemas.microsoft.com/office/powerpoint/2010/main" val="248850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DF9C308-43A1-4AB0-82A3-4C37A37E040D}" type="datetimeFigureOut">
              <a:rPr lang="en-GB" smtClean="0"/>
              <a:t>25/02/2025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C0FE3DC-9BE0-42F3-9D59-9FAF09921D1E}" type="slidenum">
              <a:rPr lang="en-GB" smtClean="0"/>
              <a:t>‹#›</a:t>
            </a:fld>
            <a:endParaRPr lang="en-GB"/>
          </a:p>
        </p:txBody>
      </p:sp>
    </p:spTree>
    <p:extLst>
      <p:ext uri="{BB962C8B-B14F-4D97-AF65-F5344CB8AC3E}">
        <p14:creationId xmlns:p14="http://schemas.microsoft.com/office/powerpoint/2010/main" val="225327365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video" Target="https://player.vimeo.com/video/700756760?app_id=122963" TargetMode="Externa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2999D-B962-4E77-B55D-109F5142266A}"/>
              </a:ext>
            </a:extLst>
          </p:cNvPr>
          <p:cNvSpPr>
            <a:spLocks noGrp="1"/>
          </p:cNvSpPr>
          <p:nvPr>
            <p:ph type="ctrTitle"/>
          </p:nvPr>
        </p:nvSpPr>
        <p:spPr>
          <a:xfrm>
            <a:off x="1472343" y="1613671"/>
            <a:ext cx="7766936" cy="1646302"/>
          </a:xfrm>
        </p:spPr>
        <p:txBody>
          <a:bodyPr/>
          <a:lstStyle/>
          <a:p>
            <a:r>
              <a:rPr lang="en-GB" dirty="0"/>
              <a:t>Mastery of Number</a:t>
            </a:r>
          </a:p>
        </p:txBody>
      </p:sp>
      <p:sp>
        <p:nvSpPr>
          <p:cNvPr id="3" name="Subtitle 2">
            <a:extLst>
              <a:ext uri="{FF2B5EF4-FFF2-40B4-BE49-F238E27FC236}">
                <a16:creationId xmlns:a16="http://schemas.microsoft.com/office/drawing/2014/main" id="{3DFF1ADA-301B-4B60-951D-C2AA271F84BE}"/>
              </a:ext>
            </a:extLst>
          </p:cNvPr>
          <p:cNvSpPr>
            <a:spLocks noGrp="1"/>
          </p:cNvSpPr>
          <p:nvPr>
            <p:ph type="subTitle" idx="1"/>
          </p:nvPr>
        </p:nvSpPr>
        <p:spPr>
          <a:xfrm>
            <a:off x="1275574" y="3292069"/>
            <a:ext cx="7766936" cy="1096899"/>
          </a:xfrm>
        </p:spPr>
        <p:txBody>
          <a:bodyPr/>
          <a:lstStyle/>
          <a:p>
            <a:r>
              <a:rPr lang="en-GB" sz="2800" dirty="0"/>
              <a:t>EYFS and Key Stage 1</a:t>
            </a:r>
          </a:p>
        </p:txBody>
      </p:sp>
      <p:pic>
        <p:nvPicPr>
          <p:cNvPr id="1026" name="Picture 2" descr="NCETM">
            <a:extLst>
              <a:ext uri="{FF2B5EF4-FFF2-40B4-BE49-F238E27FC236}">
                <a16:creationId xmlns:a16="http://schemas.microsoft.com/office/drawing/2014/main" id="{40DB4E8D-EFC3-429D-8565-468ABCADE6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2510" y="5831755"/>
            <a:ext cx="2911643" cy="75065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umberblocks - CBeebies - BBC">
            <a:extLst>
              <a:ext uri="{FF2B5EF4-FFF2-40B4-BE49-F238E27FC236}">
                <a16:creationId xmlns:a16="http://schemas.microsoft.com/office/drawing/2014/main" id="{772BFC8B-E569-4AC5-83FC-8D0D9A16CD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5287" y="-53587"/>
            <a:ext cx="4035404" cy="225982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astering Number at Reception and KS1">
            <a:extLst>
              <a:ext uri="{FF2B5EF4-FFF2-40B4-BE49-F238E27FC236}">
                <a16:creationId xmlns:a16="http://schemas.microsoft.com/office/drawing/2014/main" id="{9F9E85BC-56E2-470B-A1E0-0D8C4D1A19C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115" r="8440"/>
          <a:stretch/>
        </p:blipFill>
        <p:spPr bwMode="auto">
          <a:xfrm>
            <a:off x="675316" y="3599272"/>
            <a:ext cx="3368842" cy="2655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592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0052E3-6F6B-49C0-9D1E-4F3D3C40DD89}"/>
              </a:ext>
            </a:extLst>
          </p:cNvPr>
          <p:cNvSpPr>
            <a:spLocks noGrp="1"/>
          </p:cNvSpPr>
          <p:nvPr>
            <p:ph type="title"/>
          </p:nvPr>
        </p:nvSpPr>
        <p:spPr/>
        <p:txBody>
          <a:bodyPr/>
          <a:lstStyle/>
          <a:p>
            <a:r>
              <a:rPr lang="en-GB" dirty="0"/>
              <a:t>Welcome and introduction!</a:t>
            </a:r>
          </a:p>
        </p:txBody>
      </p:sp>
      <p:pic>
        <p:nvPicPr>
          <p:cNvPr id="2" name="Content Placeholder 1" descr="A person smiling for a picture&#10;&#10;AI-generated content may be incorrect.">
            <a:extLst>
              <a:ext uri="{FF2B5EF4-FFF2-40B4-BE49-F238E27FC236}">
                <a16:creationId xmlns:a16="http://schemas.microsoft.com/office/drawing/2014/main" id="{9F318891-866E-2946-9E37-B3FA709C14A5}"/>
              </a:ext>
            </a:extLst>
          </p:cNvPr>
          <p:cNvPicPr>
            <a:picLocks noGrp="1" noChangeAspect="1"/>
          </p:cNvPicPr>
          <p:nvPr>
            <p:ph idx="1"/>
          </p:nvPr>
        </p:nvPicPr>
        <p:blipFill>
          <a:blip r:embed="rId3"/>
          <a:stretch>
            <a:fillRect/>
          </a:stretch>
        </p:blipFill>
        <p:spPr>
          <a:xfrm>
            <a:off x="1269671" y="1607614"/>
            <a:ext cx="1758779" cy="2556562"/>
          </a:xfrm>
        </p:spPr>
      </p:pic>
      <p:pic>
        <p:nvPicPr>
          <p:cNvPr id="1026" name="Picture 2">
            <a:extLst>
              <a:ext uri="{FF2B5EF4-FFF2-40B4-BE49-F238E27FC236}">
                <a16:creationId xmlns:a16="http://schemas.microsoft.com/office/drawing/2014/main" id="{37CA83C6-2390-4A12-A730-6E602D5BC8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0910" y="1600887"/>
            <a:ext cx="1869191" cy="2562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7E0823B-A988-43B2-B994-35A12E8D2EF7}"/>
              </a:ext>
            </a:extLst>
          </p:cNvPr>
          <p:cNvSpPr txBox="1"/>
          <p:nvPr/>
        </p:nvSpPr>
        <p:spPr>
          <a:xfrm>
            <a:off x="1420980" y="4608095"/>
            <a:ext cx="1762125" cy="923330"/>
          </a:xfrm>
          <a:prstGeom prst="rect">
            <a:avLst/>
          </a:prstGeom>
          <a:noFill/>
        </p:spPr>
        <p:txBody>
          <a:bodyPr wrap="square" lIns="91440" tIns="45720" rIns="91440" bIns="45720" rtlCol="0" anchor="t">
            <a:spAutoFit/>
          </a:bodyPr>
          <a:lstStyle/>
          <a:p>
            <a:r>
              <a:rPr lang="en-GB" b="1" dirty="0"/>
              <a:t>Mr Frost</a:t>
            </a:r>
          </a:p>
          <a:p>
            <a:r>
              <a:rPr lang="en-GB" dirty="0"/>
              <a:t>Maths Lead</a:t>
            </a:r>
          </a:p>
          <a:p>
            <a:endParaRPr lang="en-GB" dirty="0"/>
          </a:p>
        </p:txBody>
      </p:sp>
      <p:sp>
        <p:nvSpPr>
          <p:cNvPr id="11" name="TextBox 10">
            <a:extLst>
              <a:ext uri="{FF2B5EF4-FFF2-40B4-BE49-F238E27FC236}">
                <a16:creationId xmlns:a16="http://schemas.microsoft.com/office/drawing/2014/main" id="{CFBE49AD-D5F2-4D0E-80FF-0E1C6CE8BB2B}"/>
              </a:ext>
            </a:extLst>
          </p:cNvPr>
          <p:cNvSpPr txBox="1"/>
          <p:nvPr/>
        </p:nvSpPr>
        <p:spPr>
          <a:xfrm>
            <a:off x="5132310" y="4608095"/>
            <a:ext cx="1762125" cy="923330"/>
          </a:xfrm>
          <a:prstGeom prst="rect">
            <a:avLst/>
          </a:prstGeom>
          <a:noFill/>
        </p:spPr>
        <p:txBody>
          <a:bodyPr wrap="square" rtlCol="0">
            <a:spAutoFit/>
          </a:bodyPr>
          <a:lstStyle/>
          <a:p>
            <a:r>
              <a:rPr lang="en-GB" b="1" dirty="0"/>
              <a:t>Mrs Lynch</a:t>
            </a:r>
          </a:p>
          <a:p>
            <a:r>
              <a:rPr lang="en-GB" dirty="0"/>
              <a:t>EYFS Lead</a:t>
            </a:r>
          </a:p>
          <a:p>
            <a:endParaRPr lang="en-GB" dirty="0"/>
          </a:p>
        </p:txBody>
      </p:sp>
    </p:spTree>
    <p:extLst>
      <p:ext uri="{BB962C8B-B14F-4D97-AF65-F5344CB8AC3E}">
        <p14:creationId xmlns:p14="http://schemas.microsoft.com/office/powerpoint/2010/main" val="109156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C4AFAD-1EFF-4A76-8A7D-5D87B03900A4}"/>
              </a:ext>
            </a:extLst>
          </p:cNvPr>
          <p:cNvSpPr>
            <a:spLocks noGrp="1"/>
          </p:cNvSpPr>
          <p:nvPr>
            <p:ph type="title"/>
          </p:nvPr>
        </p:nvSpPr>
        <p:spPr/>
        <p:txBody>
          <a:bodyPr/>
          <a:lstStyle/>
          <a:p>
            <a:r>
              <a:rPr lang="en-GB" dirty="0"/>
              <a:t>Aims of the session</a:t>
            </a:r>
          </a:p>
        </p:txBody>
      </p:sp>
      <p:sp>
        <p:nvSpPr>
          <p:cNvPr id="5" name="Content Placeholder 4">
            <a:extLst>
              <a:ext uri="{FF2B5EF4-FFF2-40B4-BE49-F238E27FC236}">
                <a16:creationId xmlns:a16="http://schemas.microsoft.com/office/drawing/2014/main" id="{8B1149C6-0F3E-4B83-8A5B-A0BD31772164}"/>
              </a:ext>
            </a:extLst>
          </p:cNvPr>
          <p:cNvSpPr>
            <a:spLocks noGrp="1"/>
          </p:cNvSpPr>
          <p:nvPr>
            <p:ph idx="1"/>
          </p:nvPr>
        </p:nvSpPr>
        <p:spPr>
          <a:xfrm>
            <a:off x="677334" y="1767050"/>
            <a:ext cx="8596668" cy="3880773"/>
          </a:xfrm>
        </p:spPr>
        <p:txBody>
          <a:bodyPr>
            <a:normAutofit/>
          </a:bodyPr>
          <a:lstStyle/>
          <a:p>
            <a:r>
              <a:rPr lang="en-GB" sz="2800" dirty="0">
                <a:solidFill>
                  <a:schemeClr val="tx1"/>
                </a:solidFill>
                <a:latin typeface="Nunito Sans" pitchFamily="2" charset="0"/>
              </a:rPr>
              <a:t>Provide</a:t>
            </a:r>
            <a:r>
              <a:rPr lang="en-GB" sz="2800" dirty="0">
                <a:latin typeface="Nunito Sans" pitchFamily="2" charset="0"/>
              </a:rPr>
              <a:t> an explanation of the mastery approach in maths</a:t>
            </a:r>
          </a:p>
          <a:p>
            <a:r>
              <a:rPr lang="en-GB" sz="2800" dirty="0">
                <a:latin typeface="Nunito Sans" pitchFamily="2" charset="0"/>
              </a:rPr>
              <a:t>Explain what the Mastery of Number programme consists of </a:t>
            </a:r>
          </a:p>
          <a:p>
            <a:r>
              <a:rPr lang="en-GB" sz="2800" dirty="0">
                <a:latin typeface="Nunito Sans" pitchFamily="2" charset="0"/>
              </a:rPr>
              <a:t>Demonstrate examples of what a Mastery of Number lesson includes</a:t>
            </a:r>
          </a:p>
        </p:txBody>
      </p:sp>
    </p:spTree>
    <p:extLst>
      <p:ext uri="{BB962C8B-B14F-4D97-AF65-F5344CB8AC3E}">
        <p14:creationId xmlns:p14="http://schemas.microsoft.com/office/powerpoint/2010/main" val="26528163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B0E6B6-0D98-4DD8-B648-A075873B6338}"/>
              </a:ext>
            </a:extLst>
          </p:cNvPr>
          <p:cNvSpPr>
            <a:spLocks noGrp="1"/>
          </p:cNvSpPr>
          <p:nvPr>
            <p:ph type="title"/>
          </p:nvPr>
        </p:nvSpPr>
        <p:spPr/>
        <p:txBody>
          <a:bodyPr/>
          <a:lstStyle/>
          <a:p>
            <a:r>
              <a:rPr lang="en-GB" dirty="0"/>
              <a:t>What is ‘Teaching for Mastery’?</a:t>
            </a:r>
          </a:p>
        </p:txBody>
      </p:sp>
      <p:sp>
        <p:nvSpPr>
          <p:cNvPr id="5" name="Content Placeholder 4">
            <a:extLst>
              <a:ext uri="{FF2B5EF4-FFF2-40B4-BE49-F238E27FC236}">
                <a16:creationId xmlns:a16="http://schemas.microsoft.com/office/drawing/2014/main" id="{59A8D152-D0E8-47D8-ADB2-A2A39DFBDCAA}"/>
              </a:ext>
            </a:extLst>
          </p:cNvPr>
          <p:cNvSpPr>
            <a:spLocks noGrp="1"/>
          </p:cNvSpPr>
          <p:nvPr>
            <p:ph sz="half" idx="1"/>
          </p:nvPr>
        </p:nvSpPr>
        <p:spPr>
          <a:xfrm>
            <a:off x="677334" y="1488614"/>
            <a:ext cx="8339344" cy="3534799"/>
          </a:xfrm>
        </p:spPr>
        <p:txBody>
          <a:bodyPr>
            <a:noAutofit/>
          </a:bodyPr>
          <a:lstStyle/>
          <a:p>
            <a:pPr algn="l">
              <a:buFont typeface="Arial" panose="020B0604020202020204" pitchFamily="34" charset="0"/>
              <a:buChar char="•"/>
            </a:pPr>
            <a:r>
              <a:rPr lang="en-GB" sz="2000" b="0" i="0" dirty="0">
                <a:solidFill>
                  <a:schemeClr val="tx1"/>
                </a:solidFill>
                <a:effectLst/>
                <a:latin typeface="Nunito Sans" panose="020B0604020202020204" pitchFamily="2" charset="0"/>
              </a:rPr>
              <a:t>Evidence-based approach to teaching maths</a:t>
            </a:r>
          </a:p>
          <a:p>
            <a:pPr algn="l">
              <a:buFont typeface="Arial" panose="020B0604020202020204" pitchFamily="34" charset="0"/>
              <a:buChar char="•"/>
            </a:pPr>
            <a:r>
              <a:rPr lang="en-GB" sz="2000" b="0" i="0" dirty="0">
                <a:solidFill>
                  <a:schemeClr val="tx1"/>
                </a:solidFill>
                <a:effectLst/>
                <a:latin typeface="Nunito Sans" panose="020B0604020202020204" pitchFamily="2" charset="0"/>
              </a:rPr>
              <a:t>Helps pupils develop a deep, long-term and adaptable understanding of maths</a:t>
            </a:r>
          </a:p>
          <a:p>
            <a:pPr>
              <a:buFont typeface="Arial" panose="020B0604020202020204" pitchFamily="34" charset="0"/>
              <a:buChar char="•"/>
            </a:pPr>
            <a:r>
              <a:rPr lang="en-GB" sz="2000" b="0" i="0" dirty="0">
                <a:solidFill>
                  <a:schemeClr val="tx1"/>
                </a:solidFill>
                <a:effectLst/>
                <a:latin typeface="Nunito Sans" panose="020B0604020202020204" pitchFamily="2" charset="0"/>
              </a:rPr>
              <a:t>Mathematical learning behaviours are developed such that pupils focus and engage fully as learners who reason and seek to make connections</a:t>
            </a:r>
          </a:p>
          <a:p>
            <a:pPr algn="l">
              <a:buFont typeface="Arial" panose="020B0604020202020204" pitchFamily="34" charset="0"/>
              <a:buChar char="•"/>
            </a:pPr>
            <a:r>
              <a:rPr lang="en-GB" sz="2000" b="0" i="0" dirty="0">
                <a:solidFill>
                  <a:schemeClr val="tx1"/>
                </a:solidFill>
                <a:effectLst/>
                <a:latin typeface="Nunito Sans" panose="020B0604020202020204" pitchFamily="2" charset="0"/>
              </a:rPr>
              <a:t>Inclusive approach where all children achieve</a:t>
            </a:r>
          </a:p>
          <a:p>
            <a:pPr algn="l">
              <a:buFont typeface="Arial" panose="020B0604020202020204" pitchFamily="34" charset="0"/>
              <a:buChar char="•"/>
            </a:pPr>
            <a:r>
              <a:rPr lang="en-GB" sz="2000" b="0" i="0" dirty="0">
                <a:solidFill>
                  <a:schemeClr val="tx1"/>
                </a:solidFill>
                <a:effectLst/>
                <a:latin typeface="Nunito Sans" panose="020B0604020202020204" pitchFamily="2" charset="0"/>
              </a:rPr>
              <a:t>Slower pace which results in greater progress</a:t>
            </a:r>
          </a:p>
          <a:p>
            <a:pPr algn="l">
              <a:buFont typeface="Arial" panose="020B0604020202020204" pitchFamily="34" charset="0"/>
              <a:buChar char="•"/>
            </a:pPr>
            <a:r>
              <a:rPr lang="en-GB" sz="2000" b="0" i="0" dirty="0">
                <a:solidFill>
                  <a:schemeClr val="tx1"/>
                </a:solidFill>
                <a:effectLst/>
                <a:latin typeface="Nunito Sans" panose="020B0604020202020204" pitchFamily="2" charset="0"/>
              </a:rPr>
              <a:t>Reflected in the 2014 English national curriculum for mathematics</a:t>
            </a:r>
          </a:p>
          <a:p>
            <a:pPr algn="l">
              <a:buFont typeface="Arial" panose="020B0604020202020204" pitchFamily="34" charset="0"/>
              <a:buChar char="•"/>
            </a:pPr>
            <a:r>
              <a:rPr lang="en-GB" sz="2000" b="0" i="0" dirty="0">
                <a:solidFill>
                  <a:schemeClr val="tx1"/>
                </a:solidFill>
                <a:effectLst/>
                <a:latin typeface="Nunito Sans" panose="020B0604020202020204" pitchFamily="2" charset="0"/>
              </a:rPr>
              <a:t>Endorsed by the Department for Education, NCETM and OFSTED</a:t>
            </a:r>
          </a:p>
        </p:txBody>
      </p:sp>
      <p:pic>
        <p:nvPicPr>
          <p:cNvPr id="2050" name="Picture 2" descr="Power Maths Lower KS2 Online Subscription">
            <a:extLst>
              <a:ext uri="{FF2B5EF4-FFF2-40B4-BE49-F238E27FC236}">
                <a16:creationId xmlns:a16="http://schemas.microsoft.com/office/drawing/2014/main" id="{9EE1B143-8DAF-4773-850C-D4AF881780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4002" y="423253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968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A7493D3-EE13-47A3-978F-26E1F572F6A7}"/>
              </a:ext>
            </a:extLst>
          </p:cNvPr>
          <p:cNvSpPr>
            <a:spLocks noGrp="1"/>
          </p:cNvSpPr>
          <p:nvPr>
            <p:ph type="title"/>
          </p:nvPr>
        </p:nvSpPr>
        <p:spPr/>
        <p:txBody>
          <a:bodyPr/>
          <a:lstStyle/>
          <a:p>
            <a:r>
              <a:rPr lang="en-GB" dirty="0"/>
              <a:t>Mastery of Number</a:t>
            </a:r>
          </a:p>
        </p:txBody>
      </p:sp>
      <p:sp>
        <p:nvSpPr>
          <p:cNvPr id="5" name="Content Placeholder 4">
            <a:extLst>
              <a:ext uri="{FF2B5EF4-FFF2-40B4-BE49-F238E27FC236}">
                <a16:creationId xmlns:a16="http://schemas.microsoft.com/office/drawing/2014/main" id="{91E04DAB-72BF-44B6-B135-ABE63F723527}"/>
              </a:ext>
            </a:extLst>
          </p:cNvPr>
          <p:cNvSpPr>
            <a:spLocks noGrp="1"/>
          </p:cNvSpPr>
          <p:nvPr>
            <p:ph idx="1"/>
          </p:nvPr>
        </p:nvSpPr>
        <p:spPr>
          <a:xfrm>
            <a:off x="677334" y="1423687"/>
            <a:ext cx="8596668" cy="4617676"/>
          </a:xfrm>
        </p:spPr>
        <p:txBody>
          <a:bodyPr>
            <a:normAutofit fontScale="92500" lnSpcReduction="10000"/>
          </a:bodyPr>
          <a:lstStyle/>
          <a:p>
            <a:r>
              <a:rPr lang="en-GB" sz="1900" dirty="0">
                <a:solidFill>
                  <a:schemeClr val="tx1"/>
                </a:solidFill>
                <a:latin typeface="Nunito Sans" pitchFamily="2" charset="0"/>
              </a:rPr>
              <a:t>Programme created by the NCETM </a:t>
            </a:r>
          </a:p>
          <a:p>
            <a:r>
              <a:rPr lang="en-GB" sz="1900" dirty="0">
                <a:solidFill>
                  <a:schemeClr val="tx1"/>
                </a:solidFill>
                <a:latin typeface="Nunito Sans" pitchFamily="2" charset="0"/>
              </a:rPr>
              <a:t>The main maths scheme for EYFS and a supplementary session in KS1</a:t>
            </a:r>
          </a:p>
          <a:p>
            <a:pPr marL="0" indent="0">
              <a:buNone/>
            </a:pPr>
            <a:endParaRPr lang="en-GB" sz="1900" dirty="0">
              <a:solidFill>
                <a:schemeClr val="tx1"/>
              </a:solidFill>
              <a:latin typeface="Nunito Sans" pitchFamily="2" charset="0"/>
            </a:endParaRPr>
          </a:p>
          <a:p>
            <a:pPr marL="0" indent="0">
              <a:buNone/>
            </a:pPr>
            <a:r>
              <a:rPr lang="en-GB" sz="3000" dirty="0">
                <a:solidFill>
                  <a:schemeClr val="tx1"/>
                </a:solidFill>
                <a:latin typeface="Nunito Sans" pitchFamily="2" charset="0"/>
              </a:rPr>
              <a:t>Why?</a:t>
            </a:r>
          </a:p>
          <a:p>
            <a:r>
              <a:rPr lang="en-GB" sz="1900" dirty="0">
                <a:solidFill>
                  <a:schemeClr val="tx1"/>
                </a:solidFill>
                <a:latin typeface="Nunito Sans" pitchFamily="2" charset="0"/>
              </a:rPr>
              <a:t>Supporting pupils to develop good number sense</a:t>
            </a:r>
          </a:p>
          <a:p>
            <a:r>
              <a:rPr lang="en-GB" sz="1900" dirty="0">
                <a:solidFill>
                  <a:schemeClr val="tx1"/>
                </a:solidFill>
                <a:latin typeface="Nunito Sans" pitchFamily="2" charset="0"/>
              </a:rPr>
              <a:t>The aim over time is that children will leave Key Stage 1 with fluency in calculation and a confidence and flexibility with number</a:t>
            </a:r>
          </a:p>
          <a:p>
            <a:r>
              <a:rPr lang="en-GB" sz="1900" dirty="0">
                <a:solidFill>
                  <a:schemeClr val="tx1"/>
                </a:solidFill>
                <a:latin typeface="Nunito Sans" pitchFamily="2" charset="0"/>
              </a:rPr>
              <a:t>Automaticity of facts is important because it frees the mind to think about concepts</a:t>
            </a:r>
          </a:p>
          <a:p>
            <a:r>
              <a:rPr lang="en-GB" sz="1900" dirty="0">
                <a:solidFill>
                  <a:schemeClr val="tx1"/>
                </a:solidFill>
                <a:latin typeface="Nunito Sans" pitchFamily="2" charset="0"/>
              </a:rPr>
              <a:t>Develop a mathematical mindset and look for the mathematical structure and relationships</a:t>
            </a:r>
          </a:p>
          <a:p>
            <a:r>
              <a:rPr lang="en-GB" sz="1900" dirty="0">
                <a:solidFill>
                  <a:schemeClr val="tx1"/>
                </a:solidFill>
                <a:latin typeface="Nunito Sans" pitchFamily="2" charset="0"/>
              </a:rPr>
              <a:t>Children to be confident in communicating their ideas</a:t>
            </a:r>
          </a:p>
          <a:p>
            <a:r>
              <a:rPr lang="en-GB" sz="1900" dirty="0">
                <a:solidFill>
                  <a:schemeClr val="tx1"/>
                </a:solidFill>
                <a:latin typeface="Nunito Sans" pitchFamily="2" charset="0"/>
              </a:rPr>
              <a:t>Develop a positive attitude towards maths and a willingness to ‘have a go’</a:t>
            </a:r>
          </a:p>
          <a:p>
            <a:endParaRPr lang="en-GB" dirty="0">
              <a:solidFill>
                <a:schemeClr val="tx1"/>
              </a:solidFill>
              <a:latin typeface="Nunito Sans" pitchFamily="2" charset="0"/>
            </a:endParaRPr>
          </a:p>
          <a:p>
            <a:endParaRPr lang="en-GB" dirty="0">
              <a:solidFill>
                <a:schemeClr val="tx1"/>
              </a:solidFill>
              <a:latin typeface="Nunito Sans" pitchFamily="2" charset="0"/>
            </a:endParaRPr>
          </a:p>
        </p:txBody>
      </p:sp>
      <p:pic>
        <p:nvPicPr>
          <p:cNvPr id="6" name="Picture 2" descr="NCETM">
            <a:extLst>
              <a:ext uri="{FF2B5EF4-FFF2-40B4-BE49-F238E27FC236}">
                <a16:creationId xmlns:a16="http://schemas.microsoft.com/office/drawing/2014/main" id="{DA0027E5-9B46-4EA7-B19D-D44777F65A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2510" y="5831755"/>
            <a:ext cx="2911643" cy="750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4953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2999D-B962-4E77-B55D-109F5142266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3DFF1ADA-301B-4B60-951D-C2AA271F84BE}"/>
              </a:ext>
            </a:extLst>
          </p:cNvPr>
          <p:cNvSpPr>
            <a:spLocks noGrp="1"/>
          </p:cNvSpPr>
          <p:nvPr>
            <p:ph type="subTitle" idx="1"/>
          </p:nvPr>
        </p:nvSpPr>
        <p:spPr/>
        <p:txBody>
          <a:bodyPr/>
          <a:lstStyle/>
          <a:p>
            <a:endParaRPr lang="en-GB"/>
          </a:p>
        </p:txBody>
      </p:sp>
      <p:pic>
        <p:nvPicPr>
          <p:cNvPr id="4" name="Online Media 3" title="Mastering Number Reception impact">
            <a:hlinkClick r:id="" action="ppaction://media"/>
            <a:extLst>
              <a:ext uri="{FF2B5EF4-FFF2-40B4-BE49-F238E27FC236}">
                <a16:creationId xmlns:a16="http://schemas.microsoft.com/office/drawing/2014/main" id="{955EDD58-263D-4178-A952-C520F0FC6D4D}"/>
              </a:ext>
            </a:extLst>
          </p:cNvPr>
          <p:cNvPicPr>
            <a:picLocks noRot="1" noChangeAspect="1"/>
          </p:cNvPicPr>
          <p:nvPr>
            <a:videoFile r:link="rId1"/>
          </p:nvPr>
        </p:nvPicPr>
        <p:blipFill>
          <a:blip r:embed="rId4"/>
          <a:stretch>
            <a:fillRect/>
          </a:stretch>
        </p:blipFill>
        <p:spPr>
          <a:xfrm>
            <a:off x="806116" y="547352"/>
            <a:ext cx="10479505" cy="5903946"/>
          </a:xfrm>
          <a:prstGeom prst="rect">
            <a:avLst/>
          </a:prstGeom>
        </p:spPr>
      </p:pic>
    </p:spTree>
    <p:extLst>
      <p:ext uri="{BB962C8B-B14F-4D97-AF65-F5344CB8AC3E}">
        <p14:creationId xmlns:p14="http://schemas.microsoft.com/office/powerpoint/2010/main" val="2050314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1CC1D1-86DB-46F5-9365-3055A8E54553}"/>
              </a:ext>
            </a:extLst>
          </p:cNvPr>
          <p:cNvSpPr txBox="1">
            <a:spLocks/>
          </p:cNvSpPr>
          <p:nvPr/>
        </p:nvSpPr>
        <p:spPr>
          <a:xfrm>
            <a:off x="818147" y="276726"/>
            <a:ext cx="6304547" cy="87152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600" dirty="0"/>
              <a:t>What will the children learn?</a:t>
            </a:r>
          </a:p>
        </p:txBody>
      </p:sp>
      <p:sp>
        <p:nvSpPr>
          <p:cNvPr id="5" name="Content Placeholder 4">
            <a:extLst>
              <a:ext uri="{FF2B5EF4-FFF2-40B4-BE49-F238E27FC236}">
                <a16:creationId xmlns:a16="http://schemas.microsoft.com/office/drawing/2014/main" id="{D4EA4E06-B6CA-428E-9466-325C48133EF4}"/>
              </a:ext>
            </a:extLst>
          </p:cNvPr>
          <p:cNvSpPr txBox="1">
            <a:spLocks/>
          </p:cNvSpPr>
          <p:nvPr/>
        </p:nvSpPr>
        <p:spPr>
          <a:xfrm>
            <a:off x="677334" y="1488614"/>
            <a:ext cx="8339344" cy="3534799"/>
          </a:xfrm>
          <a:prstGeom prst="rect">
            <a:avLst/>
          </a:prstGeom>
        </p:spPr>
        <p:txBody>
          <a:bodyPr vert="horz" lIns="91440" tIns="45720" rIns="91440" bIns="45720" rtlCol="0" anchor="t">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l"/>
            <a:endParaRPr lang="en-GB" sz="2000" dirty="0">
              <a:solidFill>
                <a:srgbClr val="303030"/>
              </a:solidFill>
              <a:latin typeface="Nunito Sans" panose="020B0604020202020204" pitchFamily="2" charset="0"/>
            </a:endParaRPr>
          </a:p>
        </p:txBody>
      </p:sp>
      <p:sp>
        <p:nvSpPr>
          <p:cNvPr id="7" name="Content Placeholder 4">
            <a:extLst>
              <a:ext uri="{FF2B5EF4-FFF2-40B4-BE49-F238E27FC236}">
                <a16:creationId xmlns:a16="http://schemas.microsoft.com/office/drawing/2014/main" id="{D82E52C2-661B-4C64-AA4B-2AF83E97394F}"/>
              </a:ext>
            </a:extLst>
          </p:cNvPr>
          <p:cNvSpPr txBox="1">
            <a:spLocks/>
          </p:cNvSpPr>
          <p:nvPr/>
        </p:nvSpPr>
        <p:spPr>
          <a:xfrm>
            <a:off x="818147" y="1386117"/>
            <a:ext cx="8339344" cy="3534799"/>
          </a:xfrm>
          <a:prstGeom prst="rect">
            <a:avLst/>
          </a:prstGeom>
        </p:spPr>
        <p:txBody>
          <a:bodyPr vert="horz" lIns="91440" tIns="45720" rIns="91440" bIns="45720" rtlCol="0" anchor="t">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l"/>
            <a:r>
              <a:rPr lang="en-GB" sz="2000" dirty="0">
                <a:solidFill>
                  <a:schemeClr val="tx1"/>
                </a:solidFill>
                <a:latin typeface="Nunito Sans" pitchFamily="2" charset="0"/>
              </a:rPr>
              <a:t>Each week will develop and build on a different mathematical skill:</a:t>
            </a:r>
          </a:p>
          <a:p>
            <a:pPr marL="285750" indent="-285750" algn="l">
              <a:buFont typeface="Arial" panose="020B0604020202020204" pitchFamily="34" charset="0"/>
              <a:buChar char="•"/>
            </a:pPr>
            <a:r>
              <a:rPr lang="en-GB" sz="2000" dirty="0">
                <a:solidFill>
                  <a:schemeClr val="tx1"/>
                </a:solidFill>
                <a:latin typeface="Nunito Sans" pitchFamily="2" charset="0"/>
              </a:rPr>
              <a:t>Subitising (EYFS)</a:t>
            </a:r>
          </a:p>
          <a:p>
            <a:pPr marL="285750" indent="-285750" algn="l">
              <a:buFont typeface="Arial" panose="020B0604020202020204" pitchFamily="34" charset="0"/>
              <a:buChar char="•"/>
            </a:pPr>
            <a:r>
              <a:rPr lang="en-GB" sz="2000" dirty="0">
                <a:solidFill>
                  <a:schemeClr val="tx1"/>
                </a:solidFill>
                <a:latin typeface="Nunito Sans" pitchFamily="2" charset="0"/>
              </a:rPr>
              <a:t>Counting, ordinality and cardinality</a:t>
            </a:r>
          </a:p>
          <a:p>
            <a:pPr marL="285750" indent="-285750" algn="l">
              <a:buFont typeface="Arial" panose="020B0604020202020204" pitchFamily="34" charset="0"/>
              <a:buChar char="•"/>
            </a:pPr>
            <a:r>
              <a:rPr lang="en-GB" sz="2000" dirty="0">
                <a:solidFill>
                  <a:schemeClr val="tx1"/>
                </a:solidFill>
                <a:latin typeface="Nunito Sans" pitchFamily="2" charset="0"/>
              </a:rPr>
              <a:t>Composition </a:t>
            </a:r>
          </a:p>
          <a:p>
            <a:pPr marL="285750" indent="-285750" algn="l">
              <a:buFont typeface="Arial" panose="020B0604020202020204" pitchFamily="34" charset="0"/>
              <a:buChar char="•"/>
            </a:pPr>
            <a:r>
              <a:rPr lang="en-GB" sz="2000" dirty="0">
                <a:solidFill>
                  <a:schemeClr val="tx1"/>
                </a:solidFill>
                <a:latin typeface="Nunito Sans" pitchFamily="2" charset="0"/>
              </a:rPr>
              <a:t>Comparison</a:t>
            </a:r>
          </a:p>
          <a:p>
            <a:pPr marL="285750" indent="-285750" algn="l">
              <a:buFont typeface="Arial" panose="020B0604020202020204" pitchFamily="34" charset="0"/>
              <a:buChar char="•"/>
            </a:pPr>
            <a:r>
              <a:rPr lang="en-GB" sz="2000" dirty="0">
                <a:solidFill>
                  <a:schemeClr val="tx1"/>
                </a:solidFill>
                <a:latin typeface="Nunito Sans" pitchFamily="2" charset="0"/>
              </a:rPr>
              <a:t>Number facts and arithmetic (Key Stage 1)</a:t>
            </a:r>
          </a:p>
        </p:txBody>
      </p:sp>
      <p:pic>
        <p:nvPicPr>
          <p:cNvPr id="2050" name="Picture 2" descr="Subitising Cards - Calculate">
            <a:extLst>
              <a:ext uri="{FF2B5EF4-FFF2-40B4-BE49-F238E27FC236}">
                <a16:creationId xmlns:a16="http://schemas.microsoft.com/office/drawing/2014/main" id="{0580459D-B476-4C03-BA09-8F9109083B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567" y="4144628"/>
            <a:ext cx="293370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xploring the composition of number | NCETM">
            <a:extLst>
              <a:ext uri="{FF2B5EF4-FFF2-40B4-BE49-F238E27FC236}">
                <a16:creationId xmlns:a16="http://schemas.microsoft.com/office/drawing/2014/main" id="{CF88D7E4-3F6B-44E7-85F1-CC1FF61094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5745" y="4223342"/>
            <a:ext cx="3706927" cy="207587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20-Bead Sensory Rekenrek - Count to 20 ...">
            <a:extLst>
              <a:ext uri="{FF2B5EF4-FFF2-40B4-BE49-F238E27FC236}">
                <a16:creationId xmlns:a16="http://schemas.microsoft.com/office/drawing/2014/main" id="{71D0870A-5A49-4AF1-85BC-DA5F5D3E1F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948349"/>
            <a:ext cx="3475247" cy="1721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840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light&#10;&#10;Description automatically generated">
            <a:extLst>
              <a:ext uri="{FF2B5EF4-FFF2-40B4-BE49-F238E27FC236}">
                <a16:creationId xmlns:a16="http://schemas.microsoft.com/office/drawing/2014/main" id="{3CBDAE30-070D-410F-BB14-25C2A9B562D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2488" r="30459"/>
          <a:stretch/>
        </p:blipFill>
        <p:spPr>
          <a:xfrm>
            <a:off x="4275786" y="1446323"/>
            <a:ext cx="2869715" cy="4036305"/>
          </a:xfrm>
          <a:prstGeom prst="rect">
            <a:avLst/>
          </a:prstGeom>
        </p:spPr>
      </p:pic>
      <p:sp>
        <p:nvSpPr>
          <p:cNvPr id="11" name="Speech Bubble: Rectangle with Corners Rounded 10">
            <a:extLst>
              <a:ext uri="{FF2B5EF4-FFF2-40B4-BE49-F238E27FC236}">
                <a16:creationId xmlns:a16="http://schemas.microsoft.com/office/drawing/2014/main" id="{4640AFD2-51B8-4915-9990-A65F19746F33}"/>
              </a:ext>
            </a:extLst>
          </p:cNvPr>
          <p:cNvSpPr/>
          <p:nvPr/>
        </p:nvSpPr>
        <p:spPr>
          <a:xfrm>
            <a:off x="6764372" y="653015"/>
            <a:ext cx="3697139" cy="1836801"/>
          </a:xfrm>
          <a:prstGeom prst="wedgeRoundRectCallout">
            <a:avLst>
              <a:gd name="adj1" fmla="val -54825"/>
              <a:gd name="adj2" fmla="val 91190"/>
              <a:gd name="adj3" fmla="val 16667"/>
            </a:avLst>
          </a:prstGeom>
          <a:solidFill>
            <a:srgbClr val="4472C4"/>
          </a:solidFill>
          <a:ln w="12700" cap="flat" cmpd="sng" algn="ctr">
            <a:solidFill>
              <a:srgbClr val="4472C4">
                <a:shade val="50000"/>
              </a:srgbClr>
            </a:solidFill>
            <a:prstDash val="solid"/>
            <a:miter lim="800000"/>
          </a:ln>
          <a:effectLst/>
        </p:spPr>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rgbClr val="FFFFFF"/>
                </a:solidFill>
                <a:latin typeface="Century Gothic"/>
              </a:rPr>
              <a:t>Can you show me ‘how many dots’ using your fingers?</a:t>
            </a:r>
            <a:endParaRPr kumimoji="0" lang="en-GB" sz="2800" b="0" i="0" u="none" strike="noStrike" kern="0" cap="none" spc="0" normalizeH="0" baseline="0" noProof="0" dirty="0">
              <a:ln>
                <a:noFill/>
              </a:ln>
              <a:solidFill>
                <a:srgbClr val="FFFFFF"/>
              </a:solidFill>
              <a:effectLst/>
              <a:uLnTx/>
              <a:uFillTx/>
              <a:latin typeface="Century Gothic"/>
            </a:endParaRPr>
          </a:p>
        </p:txBody>
      </p:sp>
      <p:sp>
        <p:nvSpPr>
          <p:cNvPr id="9" name="Rectangle 8">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1595203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791B3E40-D45C-4347-BB32-72D8E8FCE8CA}"/>
              </a:ext>
            </a:extLst>
          </p:cNvPr>
          <p:cNvSpPr/>
          <p:nvPr/>
        </p:nvSpPr>
        <p:spPr>
          <a:xfrm rot="12768492">
            <a:off x="6756214" y="4012982"/>
            <a:ext cx="1422779" cy="14330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CC523754-A057-443F-9A95-578C0B923F6B}"/>
              </a:ext>
            </a:extLst>
          </p:cNvPr>
          <p:cNvSpPr/>
          <p:nvPr/>
        </p:nvSpPr>
        <p:spPr>
          <a:xfrm rot="12768492">
            <a:off x="5384611" y="2821855"/>
            <a:ext cx="1422779" cy="14330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4" name="Oval 3">
            <a:extLst>
              <a:ext uri="{FF2B5EF4-FFF2-40B4-BE49-F238E27FC236}">
                <a16:creationId xmlns:a16="http://schemas.microsoft.com/office/drawing/2014/main" id="{AD324C04-B8F8-4B6E-9946-040607A96DCB}"/>
              </a:ext>
            </a:extLst>
          </p:cNvPr>
          <p:cNvSpPr/>
          <p:nvPr/>
        </p:nvSpPr>
        <p:spPr>
          <a:xfrm rot="12768492">
            <a:off x="4013009" y="1724827"/>
            <a:ext cx="1422779" cy="14330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6" name="Rectangle 5">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702227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4C41ED6-CD24-437D-ADD4-616FAA6C2FD0}"/>
              </a:ext>
            </a:extLst>
          </p:cNvPr>
          <p:cNvPicPr>
            <a:picLocks noChangeAspect="1"/>
          </p:cNvPicPr>
          <p:nvPr/>
        </p:nvPicPr>
        <p:blipFill>
          <a:blip r:embed="rId3"/>
          <a:stretch>
            <a:fillRect/>
          </a:stretch>
        </p:blipFill>
        <p:spPr>
          <a:xfrm>
            <a:off x="-19051" y="0"/>
            <a:ext cx="12229933" cy="6858000"/>
          </a:xfrm>
          <a:prstGeom prst="rect">
            <a:avLst/>
          </a:prstGeom>
        </p:spPr>
      </p:pic>
      <p:sp>
        <p:nvSpPr>
          <p:cNvPr id="7" name="Rectangle 6">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6" name="Speech Bubble: Rectangle with Corners Rounded 5">
            <a:extLst>
              <a:ext uri="{FF2B5EF4-FFF2-40B4-BE49-F238E27FC236}">
                <a16:creationId xmlns:a16="http://schemas.microsoft.com/office/drawing/2014/main" id="{404CDA44-9B21-47E7-AB25-D53451F46955}"/>
              </a:ext>
            </a:extLst>
          </p:cNvPr>
          <p:cNvSpPr/>
          <p:nvPr/>
        </p:nvSpPr>
        <p:spPr>
          <a:xfrm>
            <a:off x="1687629" y="479372"/>
            <a:ext cx="5646821" cy="1536851"/>
          </a:xfrm>
          <a:prstGeom prst="wedgeRoundRectCallout">
            <a:avLst>
              <a:gd name="adj1" fmla="val 41493"/>
              <a:gd name="adj2" fmla="val 80632"/>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rPr>
              <a:t>What do you notice about the pattern we make when we stand in this </a:t>
            </a:r>
            <a:r>
              <a:rPr kumimoji="0" lang="en-US" sz="2800" b="0" u="none" strike="noStrike" kern="0" cap="none" spc="0" normalizeH="0" baseline="0" noProof="0" dirty="0">
                <a:ln>
                  <a:noFill/>
                </a:ln>
                <a:solidFill>
                  <a:prstClr val="white"/>
                </a:solidFill>
                <a:effectLst/>
                <a:uLnTx/>
                <a:uFillTx/>
                <a:latin typeface="Century Gothic" panose="020B0502020202020204" pitchFamily="34" charset="0"/>
              </a:rPr>
              <a:t>order</a:t>
            </a: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rPr>
              <a:t>?</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ndParaRPr>
          </a:p>
        </p:txBody>
      </p:sp>
      <p:sp>
        <p:nvSpPr>
          <p:cNvPr id="8" name="Speech Bubble: Rectangle with Corners Rounded 7">
            <a:extLst>
              <a:ext uri="{FF2B5EF4-FFF2-40B4-BE49-F238E27FC236}">
                <a16:creationId xmlns:a16="http://schemas.microsoft.com/office/drawing/2014/main" id="{E701AC66-CE1B-4ADC-BDC4-85310ACCB708}"/>
              </a:ext>
            </a:extLst>
          </p:cNvPr>
          <p:cNvSpPr/>
          <p:nvPr/>
        </p:nvSpPr>
        <p:spPr>
          <a:xfrm>
            <a:off x="1059147" y="1075011"/>
            <a:ext cx="3932283" cy="1536851"/>
          </a:xfrm>
          <a:prstGeom prst="wedgeRoundRectCallout">
            <a:avLst>
              <a:gd name="adj1" fmla="val 41493"/>
              <a:gd name="adj2" fmla="val 80632"/>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rPr>
              <a:t>Why do we look like a staircase?</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ndParaRPr>
          </a:p>
        </p:txBody>
      </p:sp>
    </p:spTree>
    <p:extLst>
      <p:ext uri="{BB962C8B-B14F-4D97-AF65-F5344CB8AC3E}">
        <p14:creationId xmlns:p14="http://schemas.microsoft.com/office/powerpoint/2010/main" val="3691841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6961285D-8F90-481E-8D46-11D19E03AC45}"/>
              </a:ext>
            </a:extLst>
          </p:cNvPr>
          <p:cNvGrpSpPr/>
          <p:nvPr/>
        </p:nvGrpSpPr>
        <p:grpSpPr>
          <a:xfrm>
            <a:off x="3302015" y="4856081"/>
            <a:ext cx="542864" cy="939929"/>
            <a:chOff x="2893127" y="4795271"/>
            <a:chExt cx="349151" cy="653173"/>
          </a:xfrm>
        </p:grpSpPr>
        <p:pic>
          <p:nvPicPr>
            <p:cNvPr id="38" name="Picture 37">
              <a:extLst>
                <a:ext uri="{FF2B5EF4-FFF2-40B4-BE49-F238E27FC236}">
                  <a16:creationId xmlns:a16="http://schemas.microsoft.com/office/drawing/2014/main" id="{7A16E0D4-3E10-46F7-A6AD-225E3AAEDCF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2893127" y="4795271"/>
              <a:ext cx="349151" cy="389902"/>
            </a:xfrm>
            <a:prstGeom prst="rect">
              <a:avLst/>
            </a:prstGeom>
          </p:spPr>
        </p:pic>
        <p:sp>
          <p:nvSpPr>
            <p:cNvPr id="39" name="TextBox 38">
              <a:extLst>
                <a:ext uri="{FF2B5EF4-FFF2-40B4-BE49-F238E27FC236}">
                  <a16:creationId xmlns:a16="http://schemas.microsoft.com/office/drawing/2014/main" id="{693928A7-DFD5-4207-8318-C876C6CD7F1A}"/>
                </a:ext>
              </a:extLst>
            </p:cNvPr>
            <p:cNvSpPr txBox="1"/>
            <p:nvPr/>
          </p:nvSpPr>
          <p:spPr bwMode="auto">
            <a:xfrm>
              <a:off x="2952606" y="5127625"/>
              <a:ext cx="228056" cy="3208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entury Gothic" panose="020B0502020202020204" pitchFamily="34" charset="0"/>
                  <a:ea typeface="Myriad Pro Semibold" charset="0"/>
                  <a:cs typeface="Myriad Pro Semibold" charset="0"/>
                </a:rPr>
                <a:t>1</a:t>
              </a:r>
            </a:p>
          </p:txBody>
        </p:sp>
      </p:grpSp>
      <p:grpSp>
        <p:nvGrpSpPr>
          <p:cNvPr id="40" name="Group 39">
            <a:extLst>
              <a:ext uri="{FF2B5EF4-FFF2-40B4-BE49-F238E27FC236}">
                <a16:creationId xmlns:a16="http://schemas.microsoft.com/office/drawing/2014/main" id="{ADE673AD-D0E2-4E0E-935E-132709235034}"/>
              </a:ext>
            </a:extLst>
          </p:cNvPr>
          <p:cNvGrpSpPr/>
          <p:nvPr/>
        </p:nvGrpSpPr>
        <p:grpSpPr>
          <a:xfrm>
            <a:off x="3852759" y="4317756"/>
            <a:ext cx="542864" cy="1478255"/>
            <a:chOff x="3229998" y="4421179"/>
            <a:chExt cx="349151" cy="1027265"/>
          </a:xfrm>
        </p:grpSpPr>
        <p:pic>
          <p:nvPicPr>
            <p:cNvPr id="41" name="Picture 40">
              <a:extLst>
                <a:ext uri="{FF2B5EF4-FFF2-40B4-BE49-F238E27FC236}">
                  <a16:creationId xmlns:a16="http://schemas.microsoft.com/office/drawing/2014/main" id="{405BF4CB-7DA0-440A-BF89-14681BA769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229998" y="4421179"/>
              <a:ext cx="349151" cy="763994"/>
            </a:xfrm>
            <a:prstGeom prst="rect">
              <a:avLst/>
            </a:prstGeom>
          </p:spPr>
        </p:pic>
        <p:sp>
          <p:nvSpPr>
            <p:cNvPr id="42" name="TextBox 41">
              <a:extLst>
                <a:ext uri="{FF2B5EF4-FFF2-40B4-BE49-F238E27FC236}">
                  <a16:creationId xmlns:a16="http://schemas.microsoft.com/office/drawing/2014/main" id="{483DD206-E4A4-46FE-82C2-E1C50005AFFC}"/>
                </a:ext>
              </a:extLst>
            </p:cNvPr>
            <p:cNvSpPr txBox="1"/>
            <p:nvPr/>
          </p:nvSpPr>
          <p:spPr bwMode="auto">
            <a:xfrm>
              <a:off x="3290548" y="5127625"/>
              <a:ext cx="228056" cy="3208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entury Gothic" panose="020B0502020202020204" pitchFamily="34" charset="0"/>
                  <a:ea typeface="Myriad Pro Semibold" charset="0"/>
                  <a:cs typeface="Myriad Pro Semibold" charset="0"/>
                </a:rPr>
                <a:t>2</a:t>
              </a:r>
            </a:p>
          </p:txBody>
        </p:sp>
      </p:grpSp>
      <p:grpSp>
        <p:nvGrpSpPr>
          <p:cNvPr id="43" name="Group 42">
            <a:extLst>
              <a:ext uri="{FF2B5EF4-FFF2-40B4-BE49-F238E27FC236}">
                <a16:creationId xmlns:a16="http://schemas.microsoft.com/office/drawing/2014/main" id="{83480962-9A36-41F1-B5DD-3FC8B9862579}"/>
              </a:ext>
            </a:extLst>
          </p:cNvPr>
          <p:cNvGrpSpPr/>
          <p:nvPr/>
        </p:nvGrpSpPr>
        <p:grpSpPr>
          <a:xfrm>
            <a:off x="4407020" y="3779433"/>
            <a:ext cx="542865" cy="2016578"/>
            <a:chOff x="3566869" y="4047089"/>
            <a:chExt cx="349151" cy="1401355"/>
          </a:xfrm>
        </p:grpSpPr>
        <p:pic>
          <p:nvPicPr>
            <p:cNvPr id="44" name="Picture 43">
              <a:extLst>
                <a:ext uri="{FF2B5EF4-FFF2-40B4-BE49-F238E27FC236}">
                  <a16:creationId xmlns:a16="http://schemas.microsoft.com/office/drawing/2014/main" id="{F4FE5CAF-2499-4851-A24C-D83B761DA1B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566869" y="4047089"/>
              <a:ext cx="349151" cy="1138084"/>
            </a:xfrm>
            <a:prstGeom prst="rect">
              <a:avLst/>
            </a:prstGeom>
          </p:spPr>
        </p:pic>
        <p:sp>
          <p:nvSpPr>
            <p:cNvPr id="45" name="TextBox 44">
              <a:extLst>
                <a:ext uri="{FF2B5EF4-FFF2-40B4-BE49-F238E27FC236}">
                  <a16:creationId xmlns:a16="http://schemas.microsoft.com/office/drawing/2014/main" id="{54A3D944-E330-4F80-8126-4A99B964E522}"/>
                </a:ext>
              </a:extLst>
            </p:cNvPr>
            <p:cNvSpPr txBox="1"/>
            <p:nvPr/>
          </p:nvSpPr>
          <p:spPr bwMode="auto">
            <a:xfrm>
              <a:off x="3624919" y="5127625"/>
              <a:ext cx="228056" cy="3208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entury Gothic" panose="020B0502020202020204" pitchFamily="34" charset="0"/>
                  <a:ea typeface="Myriad Pro Semibold" charset="0"/>
                  <a:cs typeface="Myriad Pro Semibold" charset="0"/>
                </a:rPr>
                <a:t>3</a:t>
              </a:r>
            </a:p>
          </p:txBody>
        </p:sp>
      </p:grpSp>
      <p:grpSp>
        <p:nvGrpSpPr>
          <p:cNvPr id="46" name="Group 45">
            <a:extLst>
              <a:ext uri="{FF2B5EF4-FFF2-40B4-BE49-F238E27FC236}">
                <a16:creationId xmlns:a16="http://schemas.microsoft.com/office/drawing/2014/main" id="{9ED94843-37F6-4900-9A14-8FA8DDE54D81}"/>
              </a:ext>
            </a:extLst>
          </p:cNvPr>
          <p:cNvGrpSpPr/>
          <p:nvPr/>
        </p:nvGrpSpPr>
        <p:grpSpPr>
          <a:xfrm>
            <a:off x="4965519" y="3241107"/>
            <a:ext cx="542864" cy="2554903"/>
            <a:chOff x="3903740" y="3672998"/>
            <a:chExt cx="349151" cy="1775446"/>
          </a:xfrm>
        </p:grpSpPr>
        <p:pic>
          <p:nvPicPr>
            <p:cNvPr id="47" name="Picture 46">
              <a:extLst>
                <a:ext uri="{FF2B5EF4-FFF2-40B4-BE49-F238E27FC236}">
                  <a16:creationId xmlns:a16="http://schemas.microsoft.com/office/drawing/2014/main" id="{C505FE0A-BDBB-4B9A-B4A3-99080BBD62A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903740" y="3672998"/>
              <a:ext cx="349151" cy="1512175"/>
            </a:xfrm>
            <a:prstGeom prst="rect">
              <a:avLst/>
            </a:prstGeom>
          </p:spPr>
        </p:pic>
        <p:sp>
          <p:nvSpPr>
            <p:cNvPr id="48" name="TextBox 47">
              <a:extLst>
                <a:ext uri="{FF2B5EF4-FFF2-40B4-BE49-F238E27FC236}">
                  <a16:creationId xmlns:a16="http://schemas.microsoft.com/office/drawing/2014/main" id="{3844EE95-776D-4CE8-AC56-98A79E70934C}"/>
                </a:ext>
              </a:extLst>
            </p:cNvPr>
            <p:cNvSpPr txBox="1"/>
            <p:nvPr/>
          </p:nvSpPr>
          <p:spPr bwMode="auto">
            <a:xfrm>
              <a:off x="3961668" y="5127625"/>
              <a:ext cx="228056" cy="3208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entury Gothic" panose="020B0502020202020204" pitchFamily="34" charset="0"/>
                  <a:ea typeface="Myriad Pro Semibold" charset="0"/>
                  <a:cs typeface="Myriad Pro Semibold" charset="0"/>
                </a:rPr>
                <a:t>4</a:t>
              </a:r>
            </a:p>
          </p:txBody>
        </p:sp>
      </p:grpSp>
      <p:grpSp>
        <p:nvGrpSpPr>
          <p:cNvPr id="49" name="Group 48">
            <a:extLst>
              <a:ext uri="{FF2B5EF4-FFF2-40B4-BE49-F238E27FC236}">
                <a16:creationId xmlns:a16="http://schemas.microsoft.com/office/drawing/2014/main" id="{8FDF6ABA-3E18-4F58-9B0F-E3E636E0D2CC}"/>
              </a:ext>
            </a:extLst>
          </p:cNvPr>
          <p:cNvGrpSpPr/>
          <p:nvPr/>
        </p:nvGrpSpPr>
        <p:grpSpPr>
          <a:xfrm>
            <a:off x="5522969" y="2696800"/>
            <a:ext cx="542864" cy="3099209"/>
            <a:chOff x="4240611" y="3294750"/>
            <a:chExt cx="349151" cy="2153694"/>
          </a:xfrm>
        </p:grpSpPr>
        <p:pic>
          <p:nvPicPr>
            <p:cNvPr id="50" name="Picture 49">
              <a:extLst>
                <a:ext uri="{FF2B5EF4-FFF2-40B4-BE49-F238E27FC236}">
                  <a16:creationId xmlns:a16="http://schemas.microsoft.com/office/drawing/2014/main" id="{5931997F-6EAD-4E4E-8960-A34818DA0D9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240611" y="3294750"/>
              <a:ext cx="349151" cy="1899947"/>
            </a:xfrm>
            <a:prstGeom prst="rect">
              <a:avLst/>
            </a:prstGeom>
          </p:spPr>
        </p:pic>
        <p:sp>
          <p:nvSpPr>
            <p:cNvPr id="51" name="TextBox 50">
              <a:extLst>
                <a:ext uri="{FF2B5EF4-FFF2-40B4-BE49-F238E27FC236}">
                  <a16:creationId xmlns:a16="http://schemas.microsoft.com/office/drawing/2014/main" id="{77C60FA7-48D8-41D6-860D-66B16334CE71}"/>
                </a:ext>
              </a:extLst>
            </p:cNvPr>
            <p:cNvSpPr txBox="1"/>
            <p:nvPr/>
          </p:nvSpPr>
          <p:spPr bwMode="auto">
            <a:xfrm>
              <a:off x="4298419" y="5127625"/>
              <a:ext cx="228056" cy="3208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entury Gothic" panose="020B0502020202020204" pitchFamily="34" charset="0"/>
                  <a:ea typeface="Myriad Pro Semibold" charset="0"/>
                  <a:cs typeface="Myriad Pro Semibold" charset="0"/>
                </a:rPr>
                <a:t>5</a:t>
              </a:r>
            </a:p>
          </p:txBody>
        </p:sp>
      </p:grpSp>
      <p:sp>
        <p:nvSpPr>
          <p:cNvPr id="21" name="Rectangle 20">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0" name="Speech Bubble: Rectangle with Corners Rounded 19">
            <a:extLst>
              <a:ext uri="{FF2B5EF4-FFF2-40B4-BE49-F238E27FC236}">
                <a16:creationId xmlns:a16="http://schemas.microsoft.com/office/drawing/2014/main" id="{6A6D7811-4EBF-4795-A40C-9500F0CC3570}"/>
              </a:ext>
            </a:extLst>
          </p:cNvPr>
          <p:cNvSpPr/>
          <p:nvPr/>
        </p:nvSpPr>
        <p:spPr>
          <a:xfrm>
            <a:off x="5164723" y="550148"/>
            <a:ext cx="4806564" cy="1536851"/>
          </a:xfrm>
          <a:prstGeom prst="wedgeRoundRectCallout">
            <a:avLst>
              <a:gd name="adj1" fmla="val 33308"/>
              <a:gd name="adj2" fmla="val 81259"/>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rPr>
              <a:t>I can make a staircase with some cubes…</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ndParaRPr>
          </a:p>
        </p:txBody>
      </p:sp>
      <p:sp>
        <p:nvSpPr>
          <p:cNvPr id="22" name="Speech Bubble: Rectangle with Corners Rounded 21">
            <a:extLst>
              <a:ext uri="{FF2B5EF4-FFF2-40B4-BE49-F238E27FC236}">
                <a16:creationId xmlns:a16="http://schemas.microsoft.com/office/drawing/2014/main" id="{34E31370-CF25-4F1C-A334-8C0FE14EFDF8}"/>
              </a:ext>
            </a:extLst>
          </p:cNvPr>
          <p:cNvSpPr/>
          <p:nvPr/>
        </p:nvSpPr>
        <p:spPr>
          <a:xfrm>
            <a:off x="5233785" y="584554"/>
            <a:ext cx="4806564" cy="1536851"/>
          </a:xfrm>
          <a:prstGeom prst="wedgeRoundRectCallout">
            <a:avLst>
              <a:gd name="adj1" fmla="val 32437"/>
              <a:gd name="adj2" fmla="val 76874"/>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rPr>
              <a:t>How will I know how many cubes I need for each next step?</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ndParaRPr>
          </a:p>
        </p:txBody>
      </p:sp>
      <p:pic>
        <p:nvPicPr>
          <p:cNvPr id="23" name="Picture 4">
            <a:extLst>
              <a:ext uri="{FF2B5EF4-FFF2-40B4-BE49-F238E27FC236}">
                <a16:creationId xmlns:a16="http://schemas.microsoft.com/office/drawing/2014/main" id="{4017AD0A-A3FA-4ADC-97A8-2A7E243B1D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30281" y="2410216"/>
            <a:ext cx="6191250" cy="3486150"/>
          </a:xfrm>
          <a:prstGeom prst="rect">
            <a:avLst/>
          </a:prstGeom>
          <a:noFill/>
          <a:extLst>
            <a:ext uri="{909E8E84-426E-40DD-AFC4-6F175D3DCCD1}">
              <a14:hiddenFill xmlns:a14="http://schemas.microsoft.com/office/drawing/2010/main">
                <a:solidFill>
                  <a:srgbClr val="FFFFFF"/>
                </a:solidFill>
              </a14:hiddenFill>
            </a:ext>
          </a:extLst>
        </p:spPr>
      </p:pic>
      <p:sp>
        <p:nvSpPr>
          <p:cNvPr id="24" name="Speech Bubble: Rectangle with Corners Rounded 23">
            <a:extLst>
              <a:ext uri="{FF2B5EF4-FFF2-40B4-BE49-F238E27FC236}">
                <a16:creationId xmlns:a16="http://schemas.microsoft.com/office/drawing/2014/main" id="{891CCB4A-B44F-478B-97A5-774744064209}"/>
              </a:ext>
            </a:extLst>
          </p:cNvPr>
          <p:cNvSpPr/>
          <p:nvPr/>
        </p:nvSpPr>
        <p:spPr>
          <a:xfrm>
            <a:off x="5232878" y="513692"/>
            <a:ext cx="4894872" cy="1699810"/>
          </a:xfrm>
          <a:prstGeom prst="wedgeRoundRectCallout">
            <a:avLst>
              <a:gd name="adj1" fmla="val 30767"/>
              <a:gd name="adj2" fmla="val 71415"/>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rPr>
              <a:t>Can you </a:t>
            </a:r>
            <a:r>
              <a:rPr kumimoji="0" lang="en-US" sz="2800" b="0" u="none" strike="noStrike" kern="0" cap="none" spc="0" normalizeH="0" baseline="0" noProof="0" dirty="0">
                <a:ln>
                  <a:noFill/>
                </a:ln>
                <a:solidFill>
                  <a:prstClr val="white"/>
                </a:solidFill>
                <a:effectLst/>
                <a:uLnTx/>
                <a:uFillTx/>
                <a:latin typeface="Century Gothic" panose="020B0502020202020204" pitchFamily="34" charset="0"/>
              </a:rPr>
              <a:t>make</a:t>
            </a: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rPr>
              <a:t> a staircase with ‘steps’ using some cubes? </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ndParaRPr>
          </a:p>
        </p:txBody>
      </p:sp>
    </p:spTree>
    <p:extLst>
      <p:ext uri="{BB962C8B-B14F-4D97-AF65-F5344CB8AC3E}">
        <p14:creationId xmlns:p14="http://schemas.microsoft.com/office/powerpoint/2010/main" val="2965987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0"/>
                                        </p:tgtEl>
                                      </p:cBhvr>
                                    </p:animEffect>
                                    <p:set>
                                      <p:cBhvr>
                                        <p:cTn id="7" dur="1" fill="hold">
                                          <p:stCondLst>
                                            <p:cond delay="499"/>
                                          </p:stCondLst>
                                        </p:cTn>
                                        <p:tgtEl>
                                          <p:spTgt spid="20"/>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22"/>
                                        </p:tgtEl>
                                      </p:cBhvr>
                                    </p:animEffect>
                                    <p:set>
                                      <p:cBhvr>
                                        <p:cTn id="16" dur="1" fill="hold">
                                          <p:stCondLst>
                                            <p:cond delay="499"/>
                                          </p:stCondLst>
                                        </p:cTn>
                                        <p:tgtEl>
                                          <p:spTgt spid="2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fade">
                                      <p:cBhvr>
                                        <p:cTn id="31" dur="500"/>
                                        <p:tgtEl>
                                          <p:spTgt spid="4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500"/>
                                        <p:tgtEl>
                                          <p:spTgt spid="49"/>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2" grpId="1"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74A418E6-FBDB-4933-85EB-507CCA98BA6F}"/>
              </a:ext>
            </a:extLst>
          </p:cNvPr>
          <p:cNvSpPr/>
          <p:nvPr/>
        </p:nvSpPr>
        <p:spPr>
          <a:xfrm>
            <a:off x="5824099" y="588151"/>
            <a:ext cx="3641558" cy="1096444"/>
          </a:xfrm>
          <a:prstGeom prst="wedgeRoundRectCallout">
            <a:avLst>
              <a:gd name="adj1" fmla="val -6582"/>
              <a:gd name="adj2" fmla="val 95340"/>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Three and One can make me!</a:t>
            </a:r>
          </a:p>
        </p:txBody>
      </p:sp>
      <p:pic>
        <p:nvPicPr>
          <p:cNvPr id="8" name="Picture 7" descr="A close up of a logo&#10;&#10;Description automatically generated">
            <a:extLst>
              <a:ext uri="{FF2B5EF4-FFF2-40B4-BE49-F238E27FC236}">
                <a16:creationId xmlns:a16="http://schemas.microsoft.com/office/drawing/2014/main" id="{ED5A153C-35CA-47F9-96EC-2C68673CE3F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0991" t="31016" r="26981"/>
          <a:stretch/>
        </p:blipFill>
        <p:spPr>
          <a:xfrm>
            <a:off x="2825168" y="4699566"/>
            <a:ext cx="1402421" cy="1294817"/>
          </a:xfrm>
          <a:prstGeom prst="rect">
            <a:avLst/>
          </a:prstGeom>
        </p:spPr>
      </p:pic>
      <p:pic>
        <p:nvPicPr>
          <p:cNvPr id="7" name="Picture 6" descr="A close up of a logo&#10;&#10;Description automatically generated">
            <a:extLst>
              <a:ext uri="{FF2B5EF4-FFF2-40B4-BE49-F238E27FC236}">
                <a16:creationId xmlns:a16="http://schemas.microsoft.com/office/drawing/2014/main" id="{D919B939-6109-48DA-8F35-AAD701251C3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34546" t="18528" r="34665"/>
          <a:stretch/>
        </p:blipFill>
        <p:spPr>
          <a:xfrm>
            <a:off x="3979910" y="2990045"/>
            <a:ext cx="2099232" cy="3124642"/>
          </a:xfrm>
          <a:prstGeom prst="rect">
            <a:avLst/>
          </a:prstGeom>
        </p:spPr>
      </p:pic>
      <p:pic>
        <p:nvPicPr>
          <p:cNvPr id="9" name="Picture 4">
            <a:extLst>
              <a:ext uri="{FF2B5EF4-FFF2-40B4-BE49-F238E27FC236}">
                <a16:creationId xmlns:a16="http://schemas.microsoft.com/office/drawing/2014/main" id="{454CE4A4-9A33-451D-9500-D71FB71B87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73825" y="1475588"/>
            <a:ext cx="8581176" cy="4831862"/>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Rectangle 9">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 Images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3214434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nodeType="clickEffect">
                                  <p:stCondLst>
                                    <p:cond delay="0"/>
                                  </p:stCondLst>
                                  <p:childTnLst>
                                    <p:animMotion origin="layout" path="M -2.70833E-6 -0.00023 C 0.01107 -0.01644 0.02865 -0.44676 0.03985 -0.46181 C 0.04701 -0.47107 0.0586 -0.48519 0.06888 -0.48449 C 0.07904 -0.48403 0.09401 -0.46759 0.10144 -0.45787 C 0.11276 -0.44282 0.11628 -0.34607 0.12826 -0.33148 " pathEditMode="relative" rAng="0" ptsTypes="AAAAA">
                                      <p:cBhvr>
                                        <p:cTn id="6" dur="2000" fill="hold"/>
                                        <p:tgtEl>
                                          <p:spTgt spid="8"/>
                                        </p:tgtEl>
                                        <p:attrNameLst>
                                          <p:attrName>ppt_x</p:attrName>
                                          <p:attrName>ppt_y</p:attrName>
                                        </p:attrNameLst>
                                      </p:cBhvr>
                                      <p:rCtr x="6406" y="-24236"/>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74A418E6-FBDB-4933-85EB-507CCA98BA6F}"/>
              </a:ext>
            </a:extLst>
          </p:cNvPr>
          <p:cNvSpPr/>
          <p:nvPr/>
        </p:nvSpPr>
        <p:spPr>
          <a:xfrm>
            <a:off x="2256117" y="1131187"/>
            <a:ext cx="5055073" cy="1469204"/>
          </a:xfrm>
          <a:prstGeom prst="wedgeRoundRectCallout">
            <a:avLst>
              <a:gd name="adj1" fmla="val 55058"/>
              <a:gd name="adj2" fmla="val 94243"/>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Can you make Four with lots of me?</a:t>
            </a:r>
          </a:p>
        </p:txBody>
      </p:sp>
      <p:pic>
        <p:nvPicPr>
          <p:cNvPr id="6" name="Picture 4">
            <a:extLst>
              <a:ext uri="{FF2B5EF4-FFF2-40B4-BE49-F238E27FC236}">
                <a16:creationId xmlns:a16="http://schemas.microsoft.com/office/drawing/2014/main" id="{99034605-A421-4186-B142-3F15339EA5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5184" y="2433168"/>
            <a:ext cx="6191250" cy="348615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5954944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56CE1A7E-E97E-4073-B7C7-1B228B1453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375" r="25237"/>
          <a:stretch/>
        </p:blipFill>
        <p:spPr bwMode="auto">
          <a:xfrm>
            <a:off x="4651440" y="1412777"/>
            <a:ext cx="2871990" cy="348615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6" name="TextBox 5"/>
          <p:cNvSpPr txBox="1"/>
          <p:nvPr/>
        </p:nvSpPr>
        <p:spPr>
          <a:xfrm>
            <a:off x="3680460" y="5181600"/>
            <a:ext cx="4831080"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algn="ctr"/>
            <a:r>
              <a:rPr lang="en-GB" dirty="0">
                <a:latin typeface="Century Gothic" panose="020B0502020202020204" pitchFamily="34" charset="0"/>
              </a:rPr>
              <a:t>5 needs _____ to make _____ ; _____ is made of 5 and _____ .</a:t>
            </a:r>
          </a:p>
        </p:txBody>
      </p:sp>
      <p:sp>
        <p:nvSpPr>
          <p:cNvPr id="8" name="Title 2">
            <a:extLst>
              <a:ext uri="{FF2B5EF4-FFF2-40B4-BE49-F238E27FC236}">
                <a16:creationId xmlns:a16="http://schemas.microsoft.com/office/drawing/2014/main" id="{9D4D2194-4C49-3D67-D841-897FFD0ECE50}"/>
              </a:ext>
            </a:extLst>
          </p:cNvPr>
          <p:cNvSpPr>
            <a:spLocks noGrp="1"/>
          </p:cNvSpPr>
          <p:nvPr>
            <p:ph type="title"/>
          </p:nvPr>
        </p:nvSpPr>
        <p:spPr>
          <a:xfrm>
            <a:off x="601035" y="430660"/>
            <a:ext cx="10972800" cy="982117"/>
          </a:xfrm>
        </p:spPr>
        <p:txBody>
          <a:bodyPr>
            <a:normAutofit fontScale="90000"/>
          </a:bodyPr>
          <a:lstStyle/>
          <a:p>
            <a:r>
              <a:rPr lang="en-US" sz="3100" b="0" dirty="0"/>
              <a:t>Use your rekenrek to show what 5 needs to make 6, 7, 8 and 9. </a:t>
            </a:r>
            <a:endParaRPr lang="en-GB" sz="3100" b="0" dirty="0"/>
          </a:p>
        </p:txBody>
      </p:sp>
    </p:spTree>
    <p:extLst>
      <p:ext uri="{BB962C8B-B14F-4D97-AF65-F5344CB8AC3E}">
        <p14:creationId xmlns:p14="http://schemas.microsoft.com/office/powerpoint/2010/main" val="3756540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9" name="Picture 8">
            <a:extLst>
              <a:ext uri="{FF2B5EF4-FFF2-40B4-BE49-F238E27FC236}">
                <a16:creationId xmlns:a16="http://schemas.microsoft.com/office/drawing/2014/main" id="{9706F602-540D-4A19-8B2B-E9DB40865CCA}"/>
              </a:ext>
            </a:extLst>
          </p:cNvPr>
          <p:cNvPicPr>
            <a:picLocks noChangeAspect="1"/>
          </p:cNvPicPr>
          <p:nvPr/>
        </p:nvPicPr>
        <p:blipFill>
          <a:blip r:embed="rId3"/>
          <a:stretch>
            <a:fillRect/>
          </a:stretch>
        </p:blipFill>
        <p:spPr>
          <a:xfrm>
            <a:off x="4794775" y="1861714"/>
            <a:ext cx="2658534" cy="2396923"/>
          </a:xfrm>
          <a:prstGeom prst="rect">
            <a:avLst/>
          </a:prstGeom>
        </p:spPr>
      </p:pic>
      <p:sp>
        <p:nvSpPr>
          <p:cNvPr id="10" name="TextBox 9">
            <a:extLst>
              <a:ext uri="{FF2B5EF4-FFF2-40B4-BE49-F238E27FC236}">
                <a16:creationId xmlns:a16="http://schemas.microsoft.com/office/drawing/2014/main" id="{4AF4CF15-0ABC-4E72-AE37-23CA2A912074}"/>
              </a:ext>
            </a:extLst>
          </p:cNvPr>
          <p:cNvSpPr txBox="1"/>
          <p:nvPr/>
        </p:nvSpPr>
        <p:spPr>
          <a:xfrm>
            <a:off x="5641442" y="1913506"/>
            <a:ext cx="965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5</a:t>
            </a:r>
          </a:p>
        </p:txBody>
      </p:sp>
      <p:sp>
        <p:nvSpPr>
          <p:cNvPr id="11" name="TextBox 10">
            <a:extLst>
              <a:ext uri="{FF2B5EF4-FFF2-40B4-BE49-F238E27FC236}">
                <a16:creationId xmlns:a16="http://schemas.microsoft.com/office/drawing/2014/main" id="{33A6D8EB-2411-4F62-83D0-F117E8731F44}"/>
              </a:ext>
            </a:extLst>
          </p:cNvPr>
          <p:cNvSpPr txBox="1"/>
          <p:nvPr/>
        </p:nvSpPr>
        <p:spPr>
          <a:xfrm>
            <a:off x="4821951" y="3295379"/>
            <a:ext cx="965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3</a:t>
            </a:r>
          </a:p>
        </p:txBody>
      </p:sp>
      <p:sp>
        <p:nvSpPr>
          <p:cNvPr id="12" name="TextBox 11">
            <a:extLst>
              <a:ext uri="{FF2B5EF4-FFF2-40B4-BE49-F238E27FC236}">
                <a16:creationId xmlns:a16="http://schemas.microsoft.com/office/drawing/2014/main" id="{69892EB9-336F-4184-91E3-B49C5295B245}"/>
              </a:ext>
            </a:extLst>
          </p:cNvPr>
          <p:cNvSpPr txBox="1"/>
          <p:nvPr/>
        </p:nvSpPr>
        <p:spPr>
          <a:xfrm>
            <a:off x="6476334" y="3290298"/>
            <a:ext cx="965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2</a:t>
            </a:r>
          </a:p>
        </p:txBody>
      </p:sp>
      <p:grpSp>
        <p:nvGrpSpPr>
          <p:cNvPr id="16" name="Group 15">
            <a:extLst>
              <a:ext uri="{FF2B5EF4-FFF2-40B4-BE49-F238E27FC236}">
                <a16:creationId xmlns:a16="http://schemas.microsoft.com/office/drawing/2014/main" id="{04094538-FED7-4E3A-BE0C-379830E4892F}"/>
              </a:ext>
            </a:extLst>
          </p:cNvPr>
          <p:cNvGrpSpPr/>
          <p:nvPr/>
        </p:nvGrpSpPr>
        <p:grpSpPr>
          <a:xfrm>
            <a:off x="1095369" y="1869030"/>
            <a:ext cx="2681974" cy="2917248"/>
            <a:chOff x="1184982" y="1847590"/>
            <a:chExt cx="2945510" cy="3148697"/>
          </a:xfrm>
        </p:grpSpPr>
        <p:pic>
          <p:nvPicPr>
            <p:cNvPr id="7" name="Picture 6" descr="A picture containing text, clipart&#10;&#10;Description automatically generated">
              <a:extLst>
                <a:ext uri="{FF2B5EF4-FFF2-40B4-BE49-F238E27FC236}">
                  <a16:creationId xmlns:a16="http://schemas.microsoft.com/office/drawing/2014/main" id="{CFB04AC4-0E07-4DD0-9CFA-E167958468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4433" y="1847590"/>
              <a:ext cx="1002784" cy="1321856"/>
            </a:xfrm>
            <a:prstGeom prst="rect">
              <a:avLst/>
            </a:prstGeom>
          </p:spPr>
        </p:pic>
        <p:pic>
          <p:nvPicPr>
            <p:cNvPr id="8" name="Picture 7" descr="Shape, circle&#10;&#10;Description automatically generated">
              <a:extLst>
                <a:ext uri="{FF2B5EF4-FFF2-40B4-BE49-F238E27FC236}">
                  <a16:creationId xmlns:a16="http://schemas.microsoft.com/office/drawing/2014/main" id="{E6D8B0E5-92F5-47BB-A032-CF7A1F058D5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84982" y="3674431"/>
              <a:ext cx="1002784" cy="1321856"/>
            </a:xfrm>
            <a:prstGeom prst="rect">
              <a:avLst/>
            </a:prstGeom>
          </p:spPr>
        </p:pic>
        <p:pic>
          <p:nvPicPr>
            <p:cNvPr id="13" name="Picture 12" descr="Shape, circle&#10;&#10;Description automatically generated">
              <a:extLst>
                <a:ext uri="{FF2B5EF4-FFF2-40B4-BE49-F238E27FC236}">
                  <a16:creationId xmlns:a16="http://schemas.microsoft.com/office/drawing/2014/main" id="{D401B29F-BC5F-49E9-86C3-14B774187B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5833" y="2794311"/>
              <a:ext cx="1002784" cy="1321856"/>
            </a:xfrm>
            <a:prstGeom prst="rect">
              <a:avLst/>
            </a:prstGeom>
          </p:spPr>
        </p:pic>
        <p:pic>
          <p:nvPicPr>
            <p:cNvPr id="14" name="Picture 13" descr="Shape, circle&#10;&#10;Description automatically generated">
              <a:extLst>
                <a:ext uri="{FF2B5EF4-FFF2-40B4-BE49-F238E27FC236}">
                  <a16:creationId xmlns:a16="http://schemas.microsoft.com/office/drawing/2014/main" id="{EFA3F973-AFF9-4BC3-B79C-7E545B5C83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27708" y="3674431"/>
              <a:ext cx="1002784" cy="1321856"/>
            </a:xfrm>
            <a:prstGeom prst="rect">
              <a:avLst/>
            </a:prstGeom>
          </p:spPr>
        </p:pic>
        <p:pic>
          <p:nvPicPr>
            <p:cNvPr id="15" name="Picture 14" descr="A picture containing text, clipart&#10;&#10;Description automatically generated">
              <a:extLst>
                <a:ext uri="{FF2B5EF4-FFF2-40B4-BE49-F238E27FC236}">
                  <a16:creationId xmlns:a16="http://schemas.microsoft.com/office/drawing/2014/main" id="{002D37C5-5F63-4436-9F1E-CFDB142D60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4982" y="1861714"/>
              <a:ext cx="1002784" cy="1321856"/>
            </a:xfrm>
            <a:prstGeom prst="rect">
              <a:avLst/>
            </a:prstGeom>
          </p:spPr>
        </p:pic>
      </p:grpSp>
      <p:graphicFrame>
        <p:nvGraphicFramePr>
          <p:cNvPr id="21" name="Table 2">
            <a:extLst>
              <a:ext uri="{FF2B5EF4-FFF2-40B4-BE49-F238E27FC236}">
                <a16:creationId xmlns:a16="http://schemas.microsoft.com/office/drawing/2014/main" id="{91C8190D-C882-4F93-A69E-1CB0B09393FF}"/>
              </a:ext>
            </a:extLst>
          </p:cNvPr>
          <p:cNvGraphicFramePr>
            <a:graphicFrameLocks noGrp="1"/>
          </p:cNvGraphicFramePr>
          <p:nvPr/>
        </p:nvGraphicFramePr>
        <p:xfrm>
          <a:off x="8205144" y="1419325"/>
          <a:ext cx="3088170" cy="914400"/>
        </p:xfrm>
        <a:graphic>
          <a:graphicData uri="http://schemas.openxmlformats.org/drawingml/2006/table">
            <a:tbl>
              <a:tblPr firstRow="1" bandRow="1">
                <a:tableStyleId>{5C22544A-7EE6-4342-B048-85BDC9FD1C3A}</a:tableStyleId>
              </a:tblPr>
              <a:tblGrid>
                <a:gridCol w="617634">
                  <a:extLst>
                    <a:ext uri="{9D8B030D-6E8A-4147-A177-3AD203B41FA5}">
                      <a16:colId xmlns:a16="http://schemas.microsoft.com/office/drawing/2014/main" val="3177272611"/>
                    </a:ext>
                  </a:extLst>
                </a:gridCol>
                <a:gridCol w="617634">
                  <a:extLst>
                    <a:ext uri="{9D8B030D-6E8A-4147-A177-3AD203B41FA5}">
                      <a16:colId xmlns:a16="http://schemas.microsoft.com/office/drawing/2014/main" val="3400853658"/>
                    </a:ext>
                  </a:extLst>
                </a:gridCol>
                <a:gridCol w="617634">
                  <a:extLst>
                    <a:ext uri="{9D8B030D-6E8A-4147-A177-3AD203B41FA5}">
                      <a16:colId xmlns:a16="http://schemas.microsoft.com/office/drawing/2014/main" val="4104835086"/>
                    </a:ext>
                  </a:extLst>
                </a:gridCol>
                <a:gridCol w="617634">
                  <a:extLst>
                    <a:ext uri="{9D8B030D-6E8A-4147-A177-3AD203B41FA5}">
                      <a16:colId xmlns:a16="http://schemas.microsoft.com/office/drawing/2014/main" val="3056991406"/>
                    </a:ext>
                  </a:extLst>
                </a:gridCol>
                <a:gridCol w="617634">
                  <a:extLst>
                    <a:ext uri="{9D8B030D-6E8A-4147-A177-3AD203B41FA5}">
                      <a16:colId xmlns:a16="http://schemas.microsoft.com/office/drawing/2014/main" val="3238776010"/>
                    </a:ext>
                  </a:extLst>
                </a:gridCol>
              </a:tblGrid>
              <a:tr h="899409">
                <a:tc>
                  <a:txBody>
                    <a:bodyPr/>
                    <a:lstStyle/>
                    <a:p>
                      <a:pPr algn="ctr"/>
                      <a:r>
                        <a:rPr lang="en-GB" sz="5400" b="0" dirty="0">
                          <a:solidFill>
                            <a:srgbClr val="585858"/>
                          </a:solidFill>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929082"/>
                  </a:ext>
                </a:extLst>
              </a:tr>
            </a:tbl>
          </a:graphicData>
        </a:graphic>
      </p:graphicFrame>
      <p:graphicFrame>
        <p:nvGraphicFramePr>
          <p:cNvPr id="22" name="Table 2">
            <a:extLst>
              <a:ext uri="{FF2B5EF4-FFF2-40B4-BE49-F238E27FC236}">
                <a16:creationId xmlns:a16="http://schemas.microsoft.com/office/drawing/2014/main" id="{DB7301BE-2B11-4501-A0B1-B42224A3574E}"/>
              </a:ext>
            </a:extLst>
          </p:cNvPr>
          <p:cNvGraphicFramePr>
            <a:graphicFrameLocks noGrp="1"/>
          </p:cNvGraphicFramePr>
          <p:nvPr/>
        </p:nvGraphicFramePr>
        <p:xfrm>
          <a:off x="8205144" y="2436137"/>
          <a:ext cx="3088170" cy="914400"/>
        </p:xfrm>
        <a:graphic>
          <a:graphicData uri="http://schemas.openxmlformats.org/drawingml/2006/table">
            <a:tbl>
              <a:tblPr firstRow="1" bandRow="1">
                <a:tableStyleId>{5C22544A-7EE6-4342-B048-85BDC9FD1C3A}</a:tableStyleId>
              </a:tblPr>
              <a:tblGrid>
                <a:gridCol w="617634">
                  <a:extLst>
                    <a:ext uri="{9D8B030D-6E8A-4147-A177-3AD203B41FA5}">
                      <a16:colId xmlns:a16="http://schemas.microsoft.com/office/drawing/2014/main" val="3177272611"/>
                    </a:ext>
                  </a:extLst>
                </a:gridCol>
                <a:gridCol w="617634">
                  <a:extLst>
                    <a:ext uri="{9D8B030D-6E8A-4147-A177-3AD203B41FA5}">
                      <a16:colId xmlns:a16="http://schemas.microsoft.com/office/drawing/2014/main" val="3400853658"/>
                    </a:ext>
                  </a:extLst>
                </a:gridCol>
                <a:gridCol w="617634">
                  <a:extLst>
                    <a:ext uri="{9D8B030D-6E8A-4147-A177-3AD203B41FA5}">
                      <a16:colId xmlns:a16="http://schemas.microsoft.com/office/drawing/2014/main" val="4104835086"/>
                    </a:ext>
                  </a:extLst>
                </a:gridCol>
                <a:gridCol w="617634">
                  <a:extLst>
                    <a:ext uri="{9D8B030D-6E8A-4147-A177-3AD203B41FA5}">
                      <a16:colId xmlns:a16="http://schemas.microsoft.com/office/drawing/2014/main" val="3056991406"/>
                    </a:ext>
                  </a:extLst>
                </a:gridCol>
                <a:gridCol w="617634">
                  <a:extLst>
                    <a:ext uri="{9D8B030D-6E8A-4147-A177-3AD203B41FA5}">
                      <a16:colId xmlns:a16="http://schemas.microsoft.com/office/drawing/2014/main" val="3238776010"/>
                    </a:ext>
                  </a:extLst>
                </a:gridCol>
              </a:tblGrid>
              <a:tr h="899409">
                <a:tc>
                  <a:txBody>
                    <a:bodyPr/>
                    <a:lstStyle/>
                    <a:p>
                      <a:pPr algn="ctr"/>
                      <a:r>
                        <a:rPr lang="en-GB" sz="5400" b="0" dirty="0">
                          <a:solidFill>
                            <a:srgbClr val="585858"/>
                          </a:solidFill>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929082"/>
                  </a:ext>
                </a:extLst>
              </a:tr>
            </a:tbl>
          </a:graphicData>
        </a:graphic>
      </p:graphicFrame>
      <p:graphicFrame>
        <p:nvGraphicFramePr>
          <p:cNvPr id="23" name="Table 2">
            <a:extLst>
              <a:ext uri="{FF2B5EF4-FFF2-40B4-BE49-F238E27FC236}">
                <a16:creationId xmlns:a16="http://schemas.microsoft.com/office/drawing/2014/main" id="{04CD370C-9FC3-47D4-B8AA-C41FF2DD1EA2}"/>
              </a:ext>
            </a:extLst>
          </p:cNvPr>
          <p:cNvGraphicFramePr>
            <a:graphicFrameLocks noGrp="1"/>
          </p:cNvGraphicFramePr>
          <p:nvPr/>
        </p:nvGraphicFramePr>
        <p:xfrm>
          <a:off x="8205144" y="3452949"/>
          <a:ext cx="3088170" cy="914400"/>
        </p:xfrm>
        <a:graphic>
          <a:graphicData uri="http://schemas.openxmlformats.org/drawingml/2006/table">
            <a:tbl>
              <a:tblPr firstRow="1" bandRow="1">
                <a:tableStyleId>{5C22544A-7EE6-4342-B048-85BDC9FD1C3A}</a:tableStyleId>
              </a:tblPr>
              <a:tblGrid>
                <a:gridCol w="617634">
                  <a:extLst>
                    <a:ext uri="{9D8B030D-6E8A-4147-A177-3AD203B41FA5}">
                      <a16:colId xmlns:a16="http://schemas.microsoft.com/office/drawing/2014/main" val="3177272611"/>
                    </a:ext>
                  </a:extLst>
                </a:gridCol>
                <a:gridCol w="617634">
                  <a:extLst>
                    <a:ext uri="{9D8B030D-6E8A-4147-A177-3AD203B41FA5}">
                      <a16:colId xmlns:a16="http://schemas.microsoft.com/office/drawing/2014/main" val="3400853658"/>
                    </a:ext>
                  </a:extLst>
                </a:gridCol>
                <a:gridCol w="617634">
                  <a:extLst>
                    <a:ext uri="{9D8B030D-6E8A-4147-A177-3AD203B41FA5}">
                      <a16:colId xmlns:a16="http://schemas.microsoft.com/office/drawing/2014/main" val="4104835086"/>
                    </a:ext>
                  </a:extLst>
                </a:gridCol>
                <a:gridCol w="617634">
                  <a:extLst>
                    <a:ext uri="{9D8B030D-6E8A-4147-A177-3AD203B41FA5}">
                      <a16:colId xmlns:a16="http://schemas.microsoft.com/office/drawing/2014/main" val="3056991406"/>
                    </a:ext>
                  </a:extLst>
                </a:gridCol>
                <a:gridCol w="617634">
                  <a:extLst>
                    <a:ext uri="{9D8B030D-6E8A-4147-A177-3AD203B41FA5}">
                      <a16:colId xmlns:a16="http://schemas.microsoft.com/office/drawing/2014/main" val="3238776010"/>
                    </a:ext>
                  </a:extLst>
                </a:gridCol>
              </a:tblGrid>
              <a:tr h="899409">
                <a:tc>
                  <a:txBody>
                    <a:bodyPr/>
                    <a:lstStyle/>
                    <a:p>
                      <a:pPr algn="ctr"/>
                      <a:r>
                        <a:rPr lang="en-GB" sz="5400" b="0" dirty="0">
                          <a:solidFill>
                            <a:srgbClr val="585858"/>
                          </a:solidFill>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929082"/>
                  </a:ext>
                </a:extLst>
              </a:tr>
            </a:tbl>
          </a:graphicData>
        </a:graphic>
      </p:graphicFrame>
      <p:graphicFrame>
        <p:nvGraphicFramePr>
          <p:cNvPr id="24" name="Table 2">
            <a:extLst>
              <a:ext uri="{FF2B5EF4-FFF2-40B4-BE49-F238E27FC236}">
                <a16:creationId xmlns:a16="http://schemas.microsoft.com/office/drawing/2014/main" id="{B4568D46-6EA2-4AF3-B1D7-82DF18BE864B}"/>
              </a:ext>
            </a:extLst>
          </p:cNvPr>
          <p:cNvGraphicFramePr>
            <a:graphicFrameLocks noGrp="1"/>
          </p:cNvGraphicFramePr>
          <p:nvPr/>
        </p:nvGraphicFramePr>
        <p:xfrm>
          <a:off x="8200393" y="4469761"/>
          <a:ext cx="3088170" cy="914400"/>
        </p:xfrm>
        <a:graphic>
          <a:graphicData uri="http://schemas.openxmlformats.org/drawingml/2006/table">
            <a:tbl>
              <a:tblPr firstRow="1" bandRow="1">
                <a:tableStyleId>{5C22544A-7EE6-4342-B048-85BDC9FD1C3A}</a:tableStyleId>
              </a:tblPr>
              <a:tblGrid>
                <a:gridCol w="617634">
                  <a:extLst>
                    <a:ext uri="{9D8B030D-6E8A-4147-A177-3AD203B41FA5}">
                      <a16:colId xmlns:a16="http://schemas.microsoft.com/office/drawing/2014/main" val="3177272611"/>
                    </a:ext>
                  </a:extLst>
                </a:gridCol>
                <a:gridCol w="617634">
                  <a:extLst>
                    <a:ext uri="{9D8B030D-6E8A-4147-A177-3AD203B41FA5}">
                      <a16:colId xmlns:a16="http://schemas.microsoft.com/office/drawing/2014/main" val="3400853658"/>
                    </a:ext>
                  </a:extLst>
                </a:gridCol>
                <a:gridCol w="617634">
                  <a:extLst>
                    <a:ext uri="{9D8B030D-6E8A-4147-A177-3AD203B41FA5}">
                      <a16:colId xmlns:a16="http://schemas.microsoft.com/office/drawing/2014/main" val="4104835086"/>
                    </a:ext>
                  </a:extLst>
                </a:gridCol>
                <a:gridCol w="617634">
                  <a:extLst>
                    <a:ext uri="{9D8B030D-6E8A-4147-A177-3AD203B41FA5}">
                      <a16:colId xmlns:a16="http://schemas.microsoft.com/office/drawing/2014/main" val="3056991406"/>
                    </a:ext>
                  </a:extLst>
                </a:gridCol>
                <a:gridCol w="617634">
                  <a:extLst>
                    <a:ext uri="{9D8B030D-6E8A-4147-A177-3AD203B41FA5}">
                      <a16:colId xmlns:a16="http://schemas.microsoft.com/office/drawing/2014/main" val="3238776010"/>
                    </a:ext>
                  </a:extLst>
                </a:gridCol>
              </a:tblGrid>
              <a:tr h="899409">
                <a:tc>
                  <a:txBody>
                    <a:bodyPr/>
                    <a:lstStyle/>
                    <a:p>
                      <a:pPr algn="ctr"/>
                      <a:r>
                        <a:rPr lang="en-GB" sz="5400" b="0" dirty="0">
                          <a:solidFill>
                            <a:srgbClr val="585858"/>
                          </a:solidFill>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b="0" dirty="0">
                          <a:solidFill>
                            <a:srgbClr val="585858"/>
                          </a:solidFill>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929082"/>
                  </a:ext>
                </a:extLst>
              </a:tr>
            </a:tbl>
          </a:graphicData>
        </a:graphic>
      </p:graphicFrame>
    </p:spTree>
    <p:extLst>
      <p:ext uri="{BB962C8B-B14F-4D97-AF65-F5344CB8AC3E}">
        <p14:creationId xmlns:p14="http://schemas.microsoft.com/office/powerpoint/2010/main" val="49135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2999D-B962-4E77-B55D-109F5142266A}"/>
              </a:ext>
            </a:extLst>
          </p:cNvPr>
          <p:cNvSpPr>
            <a:spLocks noGrp="1"/>
          </p:cNvSpPr>
          <p:nvPr>
            <p:ph type="ctrTitle"/>
          </p:nvPr>
        </p:nvSpPr>
        <p:spPr/>
        <p:txBody>
          <a:bodyPr/>
          <a:lstStyle/>
          <a:p>
            <a:r>
              <a:rPr lang="en-GB" dirty="0"/>
              <a:t>Any Questions?         </a:t>
            </a:r>
          </a:p>
        </p:txBody>
      </p:sp>
      <p:sp>
        <p:nvSpPr>
          <p:cNvPr id="3" name="Subtitle 2">
            <a:extLst>
              <a:ext uri="{FF2B5EF4-FFF2-40B4-BE49-F238E27FC236}">
                <a16:creationId xmlns:a16="http://schemas.microsoft.com/office/drawing/2014/main" id="{3DFF1ADA-301B-4B60-951D-C2AA271F84BE}"/>
              </a:ext>
            </a:extLst>
          </p:cNvPr>
          <p:cNvSpPr>
            <a:spLocks noGrp="1"/>
          </p:cNvSpPr>
          <p:nvPr>
            <p:ph type="subTitle" idx="1"/>
          </p:nvPr>
        </p:nvSpPr>
        <p:spPr>
          <a:xfrm>
            <a:off x="-2385311" y="2125238"/>
            <a:ext cx="7766936" cy="1096899"/>
          </a:xfrm>
        </p:spPr>
        <p:txBody>
          <a:bodyPr/>
          <a:lstStyle/>
          <a:p>
            <a:r>
              <a:rPr lang="en-GB" dirty="0"/>
              <a:t>Thank you for listening </a:t>
            </a:r>
          </a:p>
        </p:txBody>
      </p:sp>
    </p:spTree>
    <p:extLst>
      <p:ext uri="{BB962C8B-B14F-4D97-AF65-F5344CB8AC3E}">
        <p14:creationId xmlns:p14="http://schemas.microsoft.com/office/powerpoint/2010/main" val="120858624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8" ma:contentTypeDescription="Create a new document." ma:contentTypeScope="" ma:versionID="344269df0661112e8b65192d7d020807">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0c15c4c2d08b62038fdb0e899950c3df"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B1E4A5-65A2-4502-8275-B93C9AD794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72002a-58c7-4688-88ea-d7474b834510"/>
    <ds:schemaRef ds:uri="0ac7be85-a0a8-49be-b1d6-19f170f497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A0D8E32-173F-47E6-8DD5-647D9412B66F}">
  <ds:schemaRefs>
    <ds:schemaRef ds:uri="http://schemas.microsoft.com/office/2006/metadata/properties"/>
    <ds:schemaRef ds:uri="http://schemas.microsoft.com/office/infopath/2007/PartnerControls"/>
    <ds:schemaRef ds:uri="0ac7be85-a0a8-49be-b1d6-19f170f497e8"/>
    <ds:schemaRef ds:uri="7c72002a-58c7-4688-88ea-d7474b834510"/>
  </ds:schemaRefs>
</ds:datastoreItem>
</file>

<file path=customXml/itemProps3.xml><?xml version="1.0" encoding="utf-8"?>
<ds:datastoreItem xmlns:ds="http://schemas.openxmlformats.org/officeDocument/2006/customXml" ds:itemID="{01478F8D-2914-4126-A363-083B2DD6FDD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382</TotalTime>
  <Words>866</Words>
  <Application>Microsoft Office PowerPoint</Application>
  <PresentationFormat>Widescreen</PresentationFormat>
  <Paragraphs>123</Paragraphs>
  <Slides>16</Slides>
  <Notes>14</Notes>
  <HiddenSlides>0</HiddenSlides>
  <MMClips>1</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Facet</vt:lpstr>
      <vt:lpstr>Mastery of Number</vt:lpstr>
      <vt:lpstr>Welcome and introduction!</vt:lpstr>
      <vt:lpstr>Aims of the session</vt:lpstr>
      <vt:lpstr>What is ‘Teaching for Mastery’?</vt:lpstr>
      <vt:lpstr>Mastery of Number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Use your rekenrek to show what 5 needs to make 6, 7, 8 and 9. </vt:lpstr>
      <vt:lpstr>PowerPoint Presentation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Frost</dc:creator>
  <cp:lastModifiedBy>Natasha Moore</cp:lastModifiedBy>
  <cp:revision>25</cp:revision>
  <dcterms:created xsi:type="dcterms:W3CDTF">2024-09-18T09:50:38Z</dcterms:created>
  <dcterms:modified xsi:type="dcterms:W3CDTF">2025-02-25T13:38:47Z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MediaServiceImageTags">
    <vt:lpwstr/>
  </property>
</Properties>
</file>