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  <p:embeddedFont>
      <p:font typeface="United Curriculum" panose="020B0604020202020204" charset="0"/>
      <p:regular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898" autoAdjust="0"/>
    <p:restoredTop sz="95033" autoAdjust="0"/>
  </p:normalViewPr>
  <p:slideViewPr>
    <p:cSldViewPr snapToGrid="0">
      <p:cViewPr varScale="1">
        <p:scale>
          <a:sx n="78" d="100"/>
          <a:sy n="78" d="100"/>
        </p:scale>
        <p:origin x="107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reta Brambilla" userId="8b0fcf52-a462-42f8-9561-3bac0c569b11" providerId="ADAL" clId="{CE797F04-6371-4B51-95D6-32D31B8D0BED}"/>
    <pc:docChg chg="undo custSel modSld">
      <pc:chgData name="Greta Brambilla" userId="8b0fcf52-a462-42f8-9561-3bac0c569b11" providerId="ADAL" clId="{CE797F04-6371-4B51-95D6-32D31B8D0BED}" dt="2024-12-11T10:36:30.480" v="5" actId="14100"/>
      <pc:docMkLst>
        <pc:docMk/>
      </pc:docMkLst>
      <pc:sldChg chg="modSp mod">
        <pc:chgData name="Greta Brambilla" userId="8b0fcf52-a462-42f8-9561-3bac0c569b11" providerId="ADAL" clId="{CE797F04-6371-4B51-95D6-32D31B8D0BED}" dt="2024-12-11T10:36:30.480" v="5" actId="14100"/>
        <pc:sldMkLst>
          <pc:docMk/>
          <pc:sldMk cId="1613691197" sldId="260"/>
        </pc:sldMkLst>
        <pc:spChg chg="mod">
          <ac:chgData name="Greta Brambilla" userId="8b0fcf52-a462-42f8-9561-3bac0c569b11" providerId="ADAL" clId="{CE797F04-6371-4B51-95D6-32D31B8D0BED}" dt="2024-12-11T10:36:30.480" v="5" actId="14100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Greta Brambilla" userId="8b0fcf52-a462-42f8-9561-3bac0c569b11" providerId="ADAL" clId="{CE797F04-6371-4B51-95D6-32D31B8D0BED}" dt="2024-12-11T10:36:05.838" v="3" actId="1036"/>
          <ac:spMkLst>
            <pc:docMk/>
            <pc:sldMk cId="1613691197" sldId="260"/>
            <ac:spMk id="10" creationId="{D7B61EE8-3F8F-E37E-428A-52B3F98178A5}"/>
          </ac:spMkLst>
        </pc:spChg>
      </pc:sldChg>
    </pc:docChg>
  </pc:docChgLst>
  <pc:docChgLst>
    <pc:chgData name="Elizabeth Lupton" userId="f1d8bff2-aebb-46ae-b972-0f228aff2aaf" providerId="ADAL" clId="{66A9FC18-E1AF-4430-A49F-96AC6C5BE97A}"/>
    <pc:docChg chg="modSld">
      <pc:chgData name="Elizabeth Lupton" userId="f1d8bff2-aebb-46ae-b972-0f228aff2aaf" providerId="ADAL" clId="{66A9FC18-E1AF-4430-A49F-96AC6C5BE97A}" dt="2024-10-10T10:25:14.677" v="9" actId="113"/>
      <pc:docMkLst>
        <pc:docMk/>
      </pc:docMkLst>
      <pc:sldChg chg="modNotesTx">
        <pc:chgData name="Elizabeth Lupton" userId="f1d8bff2-aebb-46ae-b972-0f228aff2aaf" providerId="ADAL" clId="{66A9FC18-E1AF-4430-A49F-96AC6C5BE97A}" dt="2024-10-10T10:25:14.677" v="9" actId="113"/>
        <pc:sldMkLst>
          <pc:docMk/>
          <pc:sldMk cId="1613691197" sldId="26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Keeled_Scales_on_skin_of_Puff_Adder_IMG_0875.JPG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commons.wikimedia.org/wiki/File:Barb_gonio_080526_9681_ltn_Pv.jpg" TargetMode="External"/><Relationship Id="rId4" Type="http://schemas.openxmlformats.org/officeDocument/2006/relationships/hyperlink" Target="https://creativecommons.org/licenses/by-sa/3.0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Camel (CC0) </a:t>
            </a:r>
            <a:r>
              <a:rPr lang="en-GB" b="0" dirty="0"/>
              <a:t>- </a:t>
            </a:r>
            <a:r>
              <a:rPr lang="en-GB" dirty="0"/>
              <a:t>https://pxhere.com/en/photo/992632</a:t>
            </a:r>
          </a:p>
          <a:p>
            <a:r>
              <a:rPr lang="en-GB" b="1" dirty="0"/>
              <a:t>Seagull (CC0) </a:t>
            </a:r>
            <a:r>
              <a:rPr lang="en-GB" b="0" dirty="0"/>
              <a:t>- </a:t>
            </a:r>
            <a:r>
              <a:rPr lang="en-GB" dirty="0"/>
              <a:t>https://p0.pxfuel.com/preview/592/719/674/sky-wildlife-wing-background.jpg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Peacock feathers</a:t>
            </a:r>
            <a:r>
              <a:rPr lang="en-GB" b="0" dirty="0"/>
              <a:t> </a:t>
            </a:r>
            <a:r>
              <a:rPr lang="en-GB" b="1" dirty="0"/>
              <a:t>(CC0) </a:t>
            </a:r>
            <a:r>
              <a:rPr lang="en-GB" b="0" dirty="0"/>
              <a:t>- https://pxhere.com/en/photo/810756</a:t>
            </a:r>
            <a:endParaRPr lang="en-GB" sz="800" i="0" dirty="0">
              <a:solidFill>
                <a:schemeClr val="bg2">
                  <a:lumMod val="50000"/>
                </a:schemeClr>
              </a:solidFill>
              <a:effectLst/>
              <a:latin typeface="United Curriculum" pitchFamily="2" charset="0"/>
              <a:ea typeface="UD Digi Kyokasho N-B" panose="020B0400000000000000" pitchFamily="18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1" i="0" dirty="0">
                <a:solidFill>
                  <a:schemeClr val="bg2">
                    <a:lumMod val="50000"/>
                  </a:schemeClr>
                </a:solidFill>
                <a:effectLst/>
                <a:latin typeface="United Curriculum" pitchFamily="2" charset="0"/>
                <a:ea typeface="UD Digi Kyokasho N-B" panose="020B0400000000000000" pitchFamily="18" charset="-128"/>
              </a:rPr>
              <a:t>Claws (CC0) </a:t>
            </a:r>
            <a:r>
              <a:rPr lang="en-GB" sz="800" b="0" i="0" dirty="0">
                <a:solidFill>
                  <a:schemeClr val="bg2">
                    <a:lumMod val="50000"/>
                  </a:schemeClr>
                </a:solidFill>
                <a:effectLst/>
                <a:latin typeface="United Curriculum" pitchFamily="2" charset="0"/>
                <a:ea typeface="UD Digi Kyokasho N-B" panose="020B0400000000000000" pitchFamily="18" charset="-128"/>
              </a:rPr>
              <a:t>- https://www.publicdomainpictures.net/en/view-image.php?image=83870&amp;picture=sloth-bear-claws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1" dirty="0">
                <a:solidFill>
                  <a:schemeClr val="bg2">
                    <a:lumMod val="50000"/>
                  </a:schemeClr>
                </a:solidFill>
                <a:latin typeface="United Curriculum" pitchFamily="2" charset="0"/>
                <a:ea typeface="UD Digi Kyokasho N-B" panose="020B0400000000000000" pitchFamily="18" charset="-128"/>
              </a:rPr>
              <a:t>Fur (CC0) </a:t>
            </a:r>
            <a:r>
              <a:rPr lang="en-GB" sz="800" b="0" dirty="0">
                <a:solidFill>
                  <a:schemeClr val="bg2">
                    <a:lumMod val="50000"/>
                  </a:schemeClr>
                </a:solidFill>
                <a:latin typeface="United Curriculum" pitchFamily="2" charset="0"/>
                <a:ea typeface="UD Digi Kyokasho N-B" panose="020B0400000000000000" pitchFamily="18" charset="-128"/>
              </a:rPr>
              <a:t>- https://pxhere.com/en/photo/961802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1" dirty="0">
                <a:solidFill>
                  <a:schemeClr val="bg2">
                    <a:lumMod val="50000"/>
                  </a:schemeClr>
                </a:solidFill>
                <a:latin typeface="United Curriculum" pitchFamily="2" charset="0"/>
                <a:ea typeface="UD Digi Kyokasho N-B" panose="020B0400000000000000" pitchFamily="18" charset="-128"/>
              </a:rPr>
              <a:t>Scales </a:t>
            </a:r>
            <a:r>
              <a:rPr lang="en-GB" sz="800" b="0" dirty="0">
                <a:solidFill>
                  <a:schemeClr val="bg2">
                    <a:lumMod val="50000"/>
                  </a:schemeClr>
                </a:solidFill>
                <a:latin typeface="United Curriculum" pitchFamily="2" charset="0"/>
                <a:ea typeface="UD Digi Kyokasho N-B" panose="020B0400000000000000" pitchFamily="18" charset="-128"/>
              </a:rPr>
              <a:t>- </a:t>
            </a:r>
            <a:r>
              <a:rPr lang="en-US" sz="1050" b="0" i="0" u="none" strike="noStrike" dirty="0" err="1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3"/>
              </a:rPr>
              <a:t>JonRichfield</a:t>
            </a:r>
            <a:r>
              <a:rPr lang="en-US" sz="1050" b="0" i="0" dirty="0">
                <a:solidFill>
                  <a:srgbClr val="362B36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sz="105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4"/>
              </a:rPr>
              <a:t>CC BY-SA 3.0</a:t>
            </a:r>
            <a:r>
              <a:rPr lang="en-US" sz="1050" b="0" i="0" dirty="0">
                <a:solidFill>
                  <a:srgbClr val="362B36"/>
                </a:solidFill>
                <a:effectLst/>
                <a:latin typeface="Arial" panose="020B0604020202020204" pitchFamily="34" charset="0"/>
              </a:rPr>
              <a:t>, via Wikimedia Commons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50" b="1" i="0" dirty="0">
                <a:solidFill>
                  <a:srgbClr val="362B36"/>
                </a:solidFill>
                <a:effectLst/>
                <a:latin typeface="Arial" panose="020B0604020202020204" pitchFamily="34" charset="0"/>
                <a:ea typeface="UD Digi Kyokasho N-B" panose="020B0400000000000000" pitchFamily="18" charset="-128"/>
              </a:rPr>
              <a:t>Fish fin </a:t>
            </a:r>
            <a:r>
              <a:rPr lang="en-US" sz="1050" b="0" i="0" dirty="0">
                <a:solidFill>
                  <a:srgbClr val="362B36"/>
                </a:solidFill>
                <a:effectLst/>
                <a:latin typeface="Arial" panose="020B0604020202020204" pitchFamily="34" charset="0"/>
                <a:ea typeface="UD Digi Kyokasho N-B" panose="020B0400000000000000" pitchFamily="18" charset="-128"/>
              </a:rPr>
              <a:t>- </a:t>
            </a:r>
            <a:r>
              <a:rPr lang="pl-PL" sz="105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5"/>
              </a:rPr>
              <a:t>W.A. Djatmiko (Wie146)</a:t>
            </a:r>
            <a:r>
              <a:rPr lang="pl-PL" sz="1050" b="0" i="0" dirty="0">
                <a:solidFill>
                  <a:srgbClr val="362B36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pl-PL" sz="105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4"/>
              </a:rPr>
              <a:t>CC BY-SA 3.0</a:t>
            </a:r>
            <a:r>
              <a:rPr lang="pl-PL" sz="1050" b="0" i="0" dirty="0">
                <a:solidFill>
                  <a:srgbClr val="362B36"/>
                </a:solidFill>
                <a:effectLst/>
                <a:latin typeface="Arial" panose="020B0604020202020204" pitchFamily="34" charset="0"/>
              </a:rPr>
              <a:t>, via Wikimedia Commons</a:t>
            </a:r>
            <a:endParaRPr lang="en-US" sz="1050" b="0" i="0" dirty="0">
              <a:solidFill>
                <a:srgbClr val="362B36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i="0" dirty="0">
                <a:solidFill>
                  <a:srgbClr val="362B36"/>
                </a:solidFill>
                <a:effectLst/>
                <a:latin typeface="Arial" panose="020B0604020202020204" pitchFamily="34" charset="0"/>
              </a:rPr>
              <a:t>Woodpecker (CC0) </a:t>
            </a:r>
            <a:r>
              <a:rPr lang="en-US" sz="1400" b="0" i="0" dirty="0">
                <a:solidFill>
                  <a:srgbClr val="362B36"/>
                </a:solidFill>
                <a:effectLst/>
                <a:latin typeface="Arial" panose="020B0604020202020204" pitchFamily="34" charset="0"/>
              </a:rPr>
              <a:t>- https://www.publicdomainpictures.net/en/view-image.php?image=243213&amp;picture=pileated-woodpecker-close-up</a:t>
            </a:r>
            <a:endParaRPr lang="en-US" sz="1050" b="1" i="0" dirty="0">
              <a:solidFill>
                <a:srgbClr val="362B36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1" dirty="0">
                <a:solidFill>
                  <a:schemeClr val="bg2">
                    <a:lumMod val="50000"/>
                  </a:schemeClr>
                </a:solidFill>
                <a:latin typeface="United Curriculum" pitchFamily="2" charset="0"/>
                <a:ea typeface="UD Digi Kyokasho N-B" panose="020B0400000000000000" pitchFamily="18" charset="-128"/>
              </a:rPr>
              <a:t>Fish (CC0) </a:t>
            </a:r>
            <a:r>
              <a:rPr lang="en-GB" sz="800" b="0" dirty="0">
                <a:solidFill>
                  <a:schemeClr val="bg2">
                    <a:lumMod val="50000"/>
                  </a:schemeClr>
                </a:solidFill>
                <a:latin typeface="United Curriculum" pitchFamily="2" charset="0"/>
                <a:ea typeface="UD Digi Kyokasho N-B" panose="020B0400000000000000" pitchFamily="18" charset="-128"/>
              </a:rPr>
              <a:t>- https://stocksnap.io/photo/tropical-fish-YJ3ZPYNTH0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1" dirty="0">
                <a:solidFill>
                  <a:schemeClr val="bg2">
                    <a:lumMod val="50000"/>
                  </a:schemeClr>
                </a:solidFill>
                <a:latin typeface="United Curriculum" pitchFamily="2" charset="0"/>
                <a:ea typeface="UD Digi Kyokasho N-B" panose="020B0400000000000000" pitchFamily="18" charset="-128"/>
              </a:rPr>
              <a:t>Snake (CC0) </a:t>
            </a:r>
            <a:r>
              <a:rPr lang="en-GB" sz="800" b="0" dirty="0">
                <a:solidFill>
                  <a:schemeClr val="bg2">
                    <a:lumMod val="50000"/>
                  </a:schemeClr>
                </a:solidFill>
                <a:latin typeface="United Curriculum" pitchFamily="2" charset="0"/>
                <a:ea typeface="UD Digi Kyokasho N-B" panose="020B0400000000000000" pitchFamily="18" charset="-128"/>
              </a:rPr>
              <a:t>- https://www.publicdomainpictures.net/en/view-image.php?image=293792&amp;picture=chicken-snake-close-up-2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1" dirty="0"/>
              <a:t>Koala (CC0) </a:t>
            </a:r>
            <a:r>
              <a:rPr lang="en-GB" sz="800" dirty="0"/>
              <a:t>- https://www.pexels.com/photo/close-up-photo-of-grey-koala-bear-2590768/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b="1" dirty="0"/>
              <a:t>Frogspawn (CC0</a:t>
            </a:r>
            <a:r>
              <a:rPr lang="en-US" sz="800" dirty="0"/>
              <a:t>) - https://www.hippopx.com/en/query?q=spawn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8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800" b="1" dirty="0">
              <a:solidFill>
                <a:schemeClr val="bg2">
                  <a:lumMod val="50000"/>
                </a:schemeClr>
              </a:solidFill>
              <a:latin typeface="United Curriculum" pitchFamily="2" charset="0"/>
              <a:ea typeface="UD Digi Kyokasho N-B" panose="020B0400000000000000" pitchFamily="18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800" b="1" dirty="0">
              <a:solidFill>
                <a:schemeClr val="bg2">
                  <a:lumMod val="50000"/>
                </a:schemeClr>
              </a:solidFill>
              <a:latin typeface="United Curriculum" pitchFamily="2" charset="0"/>
              <a:ea typeface="UD Digi Kyokasho N-B" panose="020B0400000000000000" pitchFamily="18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17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7"/>
            <a:ext cx="5735161" cy="612917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3"/>
            <a:ext cx="5603323" cy="595162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creativecommons.org/licenses/by-sa/3.0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hyperlink" Target="https://commons.wikimedia.org/wiki/File:Keeled_Scales_on_skin_of_Puff_Adder_IMG_0875.JPG" TargetMode="Externa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1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hyperlink" Target="https://commons.wikimedia.org/wiki/File:Barb_gonio_080526_9681_ltn_Pv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 descr="nature, bird, wing, beak, colorful, feather, fauna, material, peacock, poultry, close up, vertebrate, beautiful, bill, peafowl, pride, peacock feathers, wildpark poing, fashion accessory">
            <a:extLst>
              <a:ext uri="{FF2B5EF4-FFF2-40B4-BE49-F238E27FC236}">
                <a16:creationId xmlns:a16="http://schemas.microsoft.com/office/drawing/2014/main" id="{D06F682B-E6C9-96BA-E96F-4DFD1235C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951" y="1688171"/>
            <a:ext cx="1321294" cy="87747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Animals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814076" y="1042017"/>
            <a:ext cx="8005033" cy="386106"/>
          </a:xfrm>
        </p:spPr>
        <p:txBody>
          <a:bodyPr/>
          <a:lstStyle/>
          <a:p>
            <a:pPr>
              <a:lnSpc>
                <a:spcPts val="2800"/>
              </a:lnSpc>
              <a:spcAft>
                <a:spcPts val="0"/>
              </a:spcAft>
            </a:pPr>
            <a:r>
              <a:rPr lang="en-US" dirty="0"/>
              <a:t>Animals have many different features. Some have wings and feathers, others have paws and claws, some have fur, and some have scales and fins.</a:t>
            </a:r>
            <a:endParaRPr lang="en-GB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5" y="978762"/>
            <a:ext cx="1430068" cy="38610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Features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Science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F9522D98-C1EF-4DED-9030-8302D79EB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076" y="1684395"/>
            <a:ext cx="932393" cy="95142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id="{77ECDD72-F13F-4117-95AE-E5E5AA32EC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98" t="10668" r="13991" b="27020"/>
          <a:stretch/>
        </p:blipFill>
        <p:spPr bwMode="auto">
          <a:xfrm>
            <a:off x="3792070" y="1720703"/>
            <a:ext cx="1245655" cy="87247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ED41CCE-1587-4872-8387-467E4CDC08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44" t="3666" r="17571" b="42021"/>
          <a:stretch/>
        </p:blipFill>
        <p:spPr bwMode="auto">
          <a:xfrm>
            <a:off x="5528561" y="1677310"/>
            <a:ext cx="934739" cy="97378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lying, Birds, London, animals, bird, urban Scene, city, big Ben, famous  Place, london - England | Pxfuel">
            <a:extLst>
              <a:ext uri="{FF2B5EF4-FFF2-40B4-BE49-F238E27FC236}">
                <a16:creationId xmlns:a16="http://schemas.microsoft.com/office/drawing/2014/main" id="{CE5ABBD3-CBF6-46F2-AAB8-633C4A2C1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9" y="1720703"/>
            <a:ext cx="1439953" cy="82441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6B09CB8D-147A-47AC-B48A-CCB182D3A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29438" y="1720703"/>
            <a:ext cx="1187199" cy="86368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2AB8A07-8BE1-445F-A6FD-805BA628EF35}"/>
              </a:ext>
            </a:extLst>
          </p:cNvPr>
          <p:cNvSpPr txBox="1"/>
          <p:nvPr/>
        </p:nvSpPr>
        <p:spPr>
          <a:xfrm>
            <a:off x="361906" y="2621280"/>
            <a:ext cx="1118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United Curriculum" pitchFamily="2" charset="0"/>
              </a:rPr>
              <a:t>wings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F2DC8B-5E96-4949-ABC0-5F6939B23A77}"/>
              </a:ext>
            </a:extLst>
          </p:cNvPr>
          <p:cNvSpPr txBox="1"/>
          <p:nvPr/>
        </p:nvSpPr>
        <p:spPr>
          <a:xfrm>
            <a:off x="2127314" y="2621280"/>
            <a:ext cx="1118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United Curriculum" pitchFamily="2" charset="0"/>
              </a:rPr>
              <a:t>feathers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7B1E1D-AA7F-4BA3-8A41-CB75093525F7}"/>
              </a:ext>
            </a:extLst>
          </p:cNvPr>
          <p:cNvSpPr txBox="1"/>
          <p:nvPr/>
        </p:nvSpPr>
        <p:spPr>
          <a:xfrm>
            <a:off x="2083413" y="3848200"/>
            <a:ext cx="1118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United Curriculum" pitchFamily="2" charset="0"/>
              </a:rPr>
              <a:t>bird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015129-5649-4DDA-9928-698A366918D2}"/>
              </a:ext>
            </a:extLst>
          </p:cNvPr>
          <p:cNvSpPr txBox="1"/>
          <p:nvPr/>
        </p:nvSpPr>
        <p:spPr>
          <a:xfrm>
            <a:off x="5465026" y="2621280"/>
            <a:ext cx="1118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United Curriculum" pitchFamily="2" charset="0"/>
              </a:rPr>
              <a:t>hair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351EA06-1A55-40C6-9EEA-6D0BF2C59931}"/>
              </a:ext>
            </a:extLst>
          </p:cNvPr>
          <p:cNvSpPr txBox="1"/>
          <p:nvPr/>
        </p:nvSpPr>
        <p:spPr>
          <a:xfrm>
            <a:off x="6881154" y="2621280"/>
            <a:ext cx="1118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United Curriculum" pitchFamily="2" charset="0"/>
              </a:rPr>
              <a:t>scales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D23214-E619-4D99-8C75-A7E4A7A259AE}"/>
              </a:ext>
            </a:extLst>
          </p:cNvPr>
          <p:cNvSpPr txBox="1"/>
          <p:nvPr/>
        </p:nvSpPr>
        <p:spPr>
          <a:xfrm>
            <a:off x="8309884" y="2621280"/>
            <a:ext cx="1118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United Curriculum" pitchFamily="2" charset="0"/>
              </a:rPr>
              <a:t>fins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55FA16DE-ACA5-4B0F-A5C4-5DE9999FF913}"/>
              </a:ext>
            </a:extLst>
          </p:cNvPr>
          <p:cNvSpPr/>
          <p:nvPr/>
        </p:nvSpPr>
        <p:spPr>
          <a:xfrm>
            <a:off x="32213" y="3089351"/>
            <a:ext cx="1439953" cy="38610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Groups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7C3DB568-45ED-48DD-9A25-69DAFD33D21A}"/>
              </a:ext>
            </a:extLst>
          </p:cNvPr>
          <p:cNvSpPr txBox="1">
            <a:spLocks/>
          </p:cNvSpPr>
          <p:nvPr/>
        </p:nvSpPr>
        <p:spPr>
          <a:xfrm>
            <a:off x="1491928" y="3044230"/>
            <a:ext cx="8327182" cy="386106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0"/>
              </a:spcAft>
            </a:pPr>
            <a:r>
              <a:rPr lang="en-US" dirty="0">
                <a:latin typeface="United Curriculum" pitchFamily="2" charset="0"/>
              </a:rPr>
              <a:t>Animals belong to one of 5 different groups: mammals, birds, fish, reptiles and amphibians.</a:t>
            </a:r>
            <a:endParaRPr lang="en-GB" dirty="0">
              <a:latin typeface="United Curriculum" pitchFamily="2" charset="0"/>
            </a:endParaRPr>
          </a:p>
        </p:txBody>
      </p:sp>
      <p:pic>
        <p:nvPicPr>
          <p:cNvPr id="21" name="Picture 4">
            <a:extLst>
              <a:ext uri="{FF2B5EF4-FFF2-40B4-BE49-F238E27FC236}">
                <a16:creationId xmlns:a16="http://schemas.microsoft.com/office/drawing/2014/main" id="{FF0E1860-4E47-4357-83DB-FA07B76F1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38172" y="3590018"/>
            <a:ext cx="1251472" cy="82414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id="{0CBDF2C4-32EA-4B67-93CD-956AC515F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05736" y="3629044"/>
            <a:ext cx="1008795" cy="74608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CF58B37-30FC-467A-A947-6732FCC33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82730" y="3629226"/>
            <a:ext cx="1118586" cy="74572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360F28E-8461-4581-8E38-394DC5E73850}"/>
              </a:ext>
            </a:extLst>
          </p:cNvPr>
          <p:cNvSpPr txBox="1"/>
          <p:nvPr/>
        </p:nvSpPr>
        <p:spPr>
          <a:xfrm>
            <a:off x="31039" y="3848200"/>
            <a:ext cx="1118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United Curriculum" pitchFamily="2" charset="0"/>
              </a:rPr>
              <a:t>mammal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BD03975-E30A-4110-9847-DB44C6B0019A}"/>
              </a:ext>
            </a:extLst>
          </p:cNvPr>
          <p:cNvSpPr txBox="1"/>
          <p:nvPr/>
        </p:nvSpPr>
        <p:spPr>
          <a:xfrm>
            <a:off x="4067634" y="3848200"/>
            <a:ext cx="1118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United Curriculum" pitchFamily="2" charset="0"/>
              </a:rPr>
              <a:t>fish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49ECDDD-5EE0-44BC-8ED5-397D5574DB77}"/>
              </a:ext>
            </a:extLst>
          </p:cNvPr>
          <p:cNvSpPr txBox="1"/>
          <p:nvPr/>
        </p:nvSpPr>
        <p:spPr>
          <a:xfrm>
            <a:off x="3855604" y="2621280"/>
            <a:ext cx="1118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United Curriculum" pitchFamily="2" charset="0"/>
              </a:rPr>
              <a:t>claws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8A58635-83AB-44E9-9E22-56EEDD3B1F2A}"/>
              </a:ext>
            </a:extLst>
          </p:cNvPr>
          <p:cNvSpPr txBox="1"/>
          <p:nvPr/>
        </p:nvSpPr>
        <p:spPr>
          <a:xfrm>
            <a:off x="5712057" y="3848200"/>
            <a:ext cx="1118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United Curriculum" pitchFamily="2" charset="0"/>
              </a:rPr>
              <a:t>reptile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F8D5786-D053-4F67-84DC-E8AEA763695E}"/>
              </a:ext>
            </a:extLst>
          </p:cNvPr>
          <p:cNvSpPr txBox="1"/>
          <p:nvPr/>
        </p:nvSpPr>
        <p:spPr>
          <a:xfrm>
            <a:off x="7704687" y="3848200"/>
            <a:ext cx="1118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United Curriculum" pitchFamily="2" charset="0"/>
              </a:rPr>
              <a:t>amphibian</a:t>
            </a:r>
            <a:endParaRPr lang="en-GB" sz="1400" dirty="0">
              <a:latin typeface="United Curriculum" pitchFamily="2" charset="0"/>
            </a:endParaRPr>
          </a:p>
        </p:txBody>
      </p:sp>
      <p:sp>
        <p:nvSpPr>
          <p:cNvPr id="32" name="Rectangle 11">
            <a:extLst>
              <a:ext uri="{FF2B5EF4-FFF2-40B4-BE49-F238E27FC236}">
                <a16:creationId xmlns:a16="http://schemas.microsoft.com/office/drawing/2014/main" id="{F72D71F4-1383-421B-84FE-95A55E7AF0BB}"/>
              </a:ext>
            </a:extLst>
          </p:cNvPr>
          <p:cNvSpPr/>
          <p:nvPr/>
        </p:nvSpPr>
        <p:spPr>
          <a:xfrm>
            <a:off x="32213" y="4882067"/>
            <a:ext cx="1439953" cy="38610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Food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135C2B0E-A137-4827-87D2-37F023FB1AA6}"/>
              </a:ext>
            </a:extLst>
          </p:cNvPr>
          <p:cNvSpPr txBox="1">
            <a:spLocks/>
          </p:cNvSpPr>
          <p:nvPr/>
        </p:nvSpPr>
        <p:spPr>
          <a:xfrm>
            <a:off x="1537735" y="4742494"/>
            <a:ext cx="8123474" cy="1551672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0"/>
              </a:spcAft>
            </a:pPr>
            <a:r>
              <a:rPr lang="en-US" dirty="0">
                <a:latin typeface="United Curriculum" pitchFamily="2" charset="0"/>
              </a:rPr>
              <a:t>Animals eat different foods.  </a:t>
            </a:r>
          </a:p>
          <a:p>
            <a:pPr marL="285750" indent="-285750">
              <a:lnSpc>
                <a:spcPts val="28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</a:rPr>
              <a:t>Some animals only eat plants. They are called </a:t>
            </a:r>
            <a:r>
              <a:rPr lang="en-US" b="1" dirty="0">
                <a:latin typeface="United Curriculum" pitchFamily="2" charset="0"/>
              </a:rPr>
              <a:t>herbivores</a:t>
            </a:r>
            <a:r>
              <a:rPr lang="en-US" dirty="0">
                <a:latin typeface="United Curriculum" pitchFamily="2" charset="0"/>
              </a:rPr>
              <a:t>.  </a:t>
            </a:r>
          </a:p>
          <a:p>
            <a:pPr marL="285750" indent="-285750">
              <a:lnSpc>
                <a:spcPts val="28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</a:rPr>
              <a:t>Some animals only eat other animals. They are called </a:t>
            </a:r>
            <a:r>
              <a:rPr lang="en-US" b="1" dirty="0">
                <a:latin typeface="United Curriculum" pitchFamily="2" charset="0"/>
              </a:rPr>
              <a:t>carnivores</a:t>
            </a:r>
            <a:r>
              <a:rPr lang="en-US" dirty="0">
                <a:latin typeface="United Curriculum" pitchFamily="2" charset="0"/>
              </a:rPr>
              <a:t>.  </a:t>
            </a:r>
          </a:p>
          <a:p>
            <a:pPr marL="285750" indent="-285750">
              <a:lnSpc>
                <a:spcPts val="28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</a:rPr>
              <a:t>Some animals eat plants and animals. They are called </a:t>
            </a:r>
            <a:r>
              <a:rPr lang="en-US" b="1" dirty="0">
                <a:latin typeface="United Curriculum" pitchFamily="2" charset="0"/>
              </a:rPr>
              <a:t>omnivores</a:t>
            </a:r>
            <a:r>
              <a:rPr lang="en-US" dirty="0">
                <a:latin typeface="United Curriculum" pitchFamily="2" charset="0"/>
              </a:rPr>
              <a:t>.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B61EE8-3F8F-E37E-428A-52B3F98178A5}"/>
              </a:ext>
            </a:extLst>
          </p:cNvPr>
          <p:cNvSpPr txBox="1"/>
          <p:nvPr/>
        </p:nvSpPr>
        <p:spPr>
          <a:xfrm>
            <a:off x="590332" y="6566910"/>
            <a:ext cx="6974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b="0" i="0" u="none" strike="noStrike" dirty="0" err="1">
                <a:solidFill>
                  <a:schemeClr val="bg1">
                    <a:lumMod val="65000"/>
                  </a:schemeClr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JonRichfield</a:t>
            </a:r>
            <a:r>
              <a:rPr lang="en-US" sz="600" b="0" i="0" dirty="0">
                <a:solidFill>
                  <a:schemeClr val="bg1">
                    <a:lumMod val="65000"/>
                  </a:schemeClr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 </a:t>
            </a:r>
            <a:r>
              <a:rPr lang="en-US" sz="600" b="0" i="0" u="none" strike="noStrike" dirty="0">
                <a:solidFill>
                  <a:schemeClr val="bg1">
                    <a:lumMod val="65000"/>
                  </a:schemeClr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 3.0</a:t>
            </a:r>
            <a:r>
              <a:rPr lang="en-US" sz="600" b="0" i="0" dirty="0">
                <a:solidFill>
                  <a:schemeClr val="bg1">
                    <a:lumMod val="65000"/>
                  </a:schemeClr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via Wikimedia Commons</a:t>
            </a:r>
          </a:p>
          <a:p>
            <a:r>
              <a:rPr lang="pl-PL" sz="600" b="0" i="0" u="none" strike="noStrike" dirty="0">
                <a:solidFill>
                  <a:schemeClr val="bg1">
                    <a:lumMod val="65000"/>
                  </a:schemeClr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W.A. Djatmiko (Wie146)</a:t>
            </a:r>
            <a:r>
              <a:rPr lang="pl-PL" sz="600" b="0" i="0" dirty="0">
                <a:solidFill>
                  <a:schemeClr val="bg1">
                    <a:lumMod val="65000"/>
                  </a:schemeClr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 </a:t>
            </a:r>
            <a:r>
              <a:rPr lang="pl-PL" sz="600" b="0" i="0" u="none" strike="noStrike" dirty="0">
                <a:solidFill>
                  <a:schemeClr val="bg1">
                    <a:lumMod val="65000"/>
                  </a:schemeClr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 3.0</a:t>
            </a:r>
            <a:r>
              <a:rPr lang="pl-PL" sz="600" b="0" i="0" dirty="0">
                <a:solidFill>
                  <a:schemeClr val="bg1">
                    <a:lumMod val="65000"/>
                  </a:schemeClr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via Wikimedia Commons</a:t>
            </a:r>
            <a:endParaRPr lang="en-US" sz="600" b="0" i="0" dirty="0">
              <a:solidFill>
                <a:schemeClr val="bg1">
                  <a:lumMod val="65000"/>
                </a:schemeClr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E35E9A46-03FC-9E55-436C-F67FFDF196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0" r="25142"/>
          <a:stretch/>
        </p:blipFill>
        <p:spPr bwMode="auto">
          <a:xfrm>
            <a:off x="921199" y="3574926"/>
            <a:ext cx="865620" cy="94036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D58F0B6B-ABDB-C4EE-FB0B-42E9B8245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666910" y="3634479"/>
            <a:ext cx="994299" cy="74572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_ip_UnifiedCompliancePolicyUIAction xmlns="http://schemas.microsoft.com/sharepoint/v3" xsi:nil="true"/>
    <_ip_UnifiedCompliancePolicyProperties xmlns="http://schemas.microsoft.com/sharepoint/v3" xsi:nil="true"/>
    <lcf76f155ced4ddcb4097134ff3c332f xmlns="7cdbce52-7c58-4c49-97cb-d953267058b2">
      <Terms xmlns="http://schemas.microsoft.com/office/infopath/2007/PartnerControls"/>
    </lcf76f155ced4ddcb4097134ff3c332f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F20F8DA-C4FB-4450-BACC-F5A742E79B9F}">
  <ds:schemaRefs>
    <ds:schemaRef ds:uri="http://schemas.microsoft.com/office/2006/metadata/properties"/>
    <ds:schemaRef ds:uri="http://www.w3.org/XML/1998/namespace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bd16e5ec-bc09-46c2-b8b3-4338badcf7f0"/>
    <ds:schemaRef ds:uri="d30823e6-3702-4941-af94-3ad4b935a5a3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8A50C809-7A56-4D61-8BEF-0F71A00017E1}"/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366</Words>
  <Application>Microsoft Office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Roboto</vt:lpstr>
      <vt:lpstr>Calibri</vt:lpstr>
      <vt:lpstr>Arial</vt:lpstr>
      <vt:lpstr>United Curriculum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Quinn</dc:creator>
  <cp:lastModifiedBy>Greta Brambilla</cp:lastModifiedBy>
  <cp:revision>3</cp:revision>
  <dcterms:created xsi:type="dcterms:W3CDTF">2021-04-22T13:12:58Z</dcterms:created>
  <dcterms:modified xsi:type="dcterms:W3CDTF">2024-12-11T10:36:36Z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2016500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