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4"/>
  </p:sldMasterIdLst>
  <p:notesMasterIdLst>
    <p:notesMasterId r:id="rId28"/>
  </p:notesMasterIdLst>
  <p:sldIdLst>
    <p:sldId id="256" r:id="rId5"/>
    <p:sldId id="266" r:id="rId6"/>
    <p:sldId id="308" r:id="rId7"/>
    <p:sldId id="268" r:id="rId8"/>
    <p:sldId id="291" r:id="rId9"/>
    <p:sldId id="306" r:id="rId10"/>
    <p:sldId id="292" r:id="rId11"/>
    <p:sldId id="282" r:id="rId12"/>
    <p:sldId id="307" r:id="rId13"/>
    <p:sldId id="301" r:id="rId14"/>
    <p:sldId id="258" r:id="rId15"/>
    <p:sldId id="304" r:id="rId16"/>
    <p:sldId id="303" r:id="rId17"/>
    <p:sldId id="299" r:id="rId18"/>
    <p:sldId id="281" r:id="rId19"/>
    <p:sldId id="259" r:id="rId20"/>
    <p:sldId id="311" r:id="rId21"/>
    <p:sldId id="298" r:id="rId22"/>
    <p:sldId id="309" r:id="rId23"/>
    <p:sldId id="274" r:id="rId24"/>
    <p:sldId id="310" r:id="rId25"/>
    <p:sldId id="257" r:id="rId26"/>
    <p:sldId id="300" r:id="rId2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2777F16-5E93-E2C4-1A34-332289D6ECF5}" v="1767" dt="2026-07-07T15:56:39.6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BDFCB40-369E-4BA1-ABC9-96A9B36AF7D0}" type="datetimeFigureOut">
              <a:rPr lang="en-GB" smtClean="0"/>
              <a:t>09/07/2026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E77157-204E-4872-A44F-740D4754F21C}" type="slidenum">
              <a:rPr lang="en-GB" smtClean="0"/>
              <a:t>‹#›</a:t>
            </a:fld>
            <a:endParaRPr lang="en-GB"/>
          </a:p>
        </p:txBody>
      </p:sp>
    </p:spTree>
    <p:extLst>
      <p:ext uri="{BB962C8B-B14F-4D97-AF65-F5344CB8AC3E}">
        <p14:creationId xmlns:p14="http://schemas.microsoft.com/office/powerpoint/2010/main" val="1583835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Heather</a:t>
            </a:r>
          </a:p>
        </p:txBody>
      </p:sp>
      <p:sp>
        <p:nvSpPr>
          <p:cNvPr id="4" name="Slide Number Placeholder 3"/>
          <p:cNvSpPr>
            <a:spLocks noGrp="1"/>
          </p:cNvSpPr>
          <p:nvPr>
            <p:ph type="sldNum" sz="quarter" idx="5"/>
          </p:nvPr>
        </p:nvSpPr>
        <p:spPr/>
        <p:txBody>
          <a:bodyPr/>
          <a:lstStyle/>
          <a:p>
            <a:fld id="{02E77157-204E-4872-A44F-740D4754F21C}" type="slidenum">
              <a:rPr lang="en-GB" smtClean="0"/>
              <a:t>1</a:t>
            </a:fld>
            <a:endParaRPr lang="en-GB"/>
          </a:p>
        </p:txBody>
      </p:sp>
    </p:spTree>
    <p:extLst>
      <p:ext uri="{BB962C8B-B14F-4D97-AF65-F5344CB8AC3E}">
        <p14:creationId xmlns:p14="http://schemas.microsoft.com/office/powerpoint/2010/main" val="1785303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Everyone</a:t>
            </a:r>
          </a:p>
        </p:txBody>
      </p:sp>
      <p:sp>
        <p:nvSpPr>
          <p:cNvPr id="4" name="Slide Number Placeholder 3"/>
          <p:cNvSpPr>
            <a:spLocks noGrp="1"/>
          </p:cNvSpPr>
          <p:nvPr>
            <p:ph type="sldNum" sz="quarter" idx="10"/>
          </p:nvPr>
        </p:nvSpPr>
        <p:spPr/>
        <p:txBody>
          <a:bodyPr/>
          <a:lstStyle/>
          <a:p>
            <a:fld id="{02E77157-204E-4872-A44F-740D4754F21C}" type="slidenum">
              <a:rPr lang="en-GB" smtClean="0"/>
              <a:t>2</a:t>
            </a:fld>
            <a:endParaRPr lang="en-GB"/>
          </a:p>
        </p:txBody>
      </p:sp>
    </p:spTree>
    <p:extLst>
      <p:ext uri="{BB962C8B-B14F-4D97-AF65-F5344CB8AC3E}">
        <p14:creationId xmlns:p14="http://schemas.microsoft.com/office/powerpoint/2010/main" val="562470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err="1"/>
              <a:t>Sharn</a:t>
            </a:r>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a:latin typeface="SassoonCRInfant" panose="00000400000000000000" pitchFamily="2" charset="0"/>
              </a:rPr>
              <a:t>Kindness</a:t>
            </a:r>
            <a:r>
              <a:rPr lang="en-US" sz="1200">
                <a:latin typeface="SassoonCRInfant" panose="00000400000000000000" pitchFamily="2" charset="0"/>
              </a:rPr>
              <a:t>: Our children show kindness to each other at all times.</a:t>
            </a:r>
          </a:p>
          <a:p>
            <a:r>
              <a:rPr lang="en-US" sz="1200" b="1">
                <a:latin typeface="SassoonCRInfant" panose="00000400000000000000" pitchFamily="2" charset="0"/>
              </a:rPr>
              <a:t>Confidence</a:t>
            </a:r>
            <a:r>
              <a:rPr lang="en-US" sz="1200">
                <a:latin typeface="SassoonCRInfant" panose="00000400000000000000" pitchFamily="2" charset="0"/>
              </a:rPr>
              <a:t>: Our children show confidence in being themselves, to speak up for themselves, try new things and handle adversity.</a:t>
            </a:r>
          </a:p>
          <a:p>
            <a:r>
              <a:rPr lang="en-US" sz="1200" b="1">
                <a:latin typeface="SassoonCRInfant" panose="00000400000000000000" pitchFamily="2" charset="0"/>
              </a:rPr>
              <a:t>Resilience</a:t>
            </a:r>
            <a:r>
              <a:rPr lang="en-US" sz="1200">
                <a:latin typeface="SassoonCRInfant" panose="00000400000000000000" pitchFamily="2" charset="0"/>
              </a:rPr>
              <a:t>: Our children embrace mistakes as learning opportunities and they stay positive in difficult situations.</a:t>
            </a:r>
          </a:p>
          <a:p>
            <a:r>
              <a:rPr lang="en-US" sz="1200" b="1">
                <a:latin typeface="SassoonCRInfant" panose="00000400000000000000" pitchFamily="2" charset="0"/>
              </a:rPr>
              <a:t>Respect</a:t>
            </a:r>
            <a:r>
              <a:rPr lang="en-US" sz="1200">
                <a:latin typeface="SassoonCRInfant" panose="00000400000000000000" pitchFamily="2" charset="0"/>
              </a:rPr>
              <a:t>: Our children treat others kindly, value differences and listen to everyone’s ideas and opinions, even if this is different to their own.</a:t>
            </a:r>
          </a:p>
          <a:p>
            <a:r>
              <a:rPr lang="en-US" sz="1200" b="1">
                <a:latin typeface="SassoonCRInfant" panose="00000400000000000000" pitchFamily="2" charset="0"/>
              </a:rPr>
              <a:t>Curiosity</a:t>
            </a:r>
            <a:r>
              <a:rPr lang="en-US" sz="1200">
                <a:latin typeface="SassoonCRInfant" panose="00000400000000000000" pitchFamily="2" charset="0"/>
              </a:rPr>
              <a:t>: Our children are excited by their learning and are eager to explore new ideas.</a:t>
            </a:r>
          </a:p>
          <a:p>
            <a:endParaRPr lang="en-GB"/>
          </a:p>
        </p:txBody>
      </p:sp>
      <p:sp>
        <p:nvSpPr>
          <p:cNvPr id="4" name="Slide Number Placeholder 3"/>
          <p:cNvSpPr>
            <a:spLocks noGrp="1"/>
          </p:cNvSpPr>
          <p:nvPr>
            <p:ph type="sldNum" sz="quarter" idx="5"/>
          </p:nvPr>
        </p:nvSpPr>
        <p:spPr/>
        <p:txBody>
          <a:bodyPr/>
          <a:lstStyle/>
          <a:p>
            <a:fld id="{872C13BE-117B-48A0-89C6-8BAEF43F36A6}" type="slidenum">
              <a:rPr lang="en-GB" smtClean="0"/>
              <a:t>4</a:t>
            </a:fld>
            <a:endParaRPr lang="en-GB"/>
          </a:p>
        </p:txBody>
      </p:sp>
    </p:spTree>
    <p:extLst>
      <p:ext uri="{BB962C8B-B14F-4D97-AF65-F5344CB8AC3E}">
        <p14:creationId xmlns:p14="http://schemas.microsoft.com/office/powerpoint/2010/main" val="1748374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a:t>
            </a:r>
            <a:r>
              <a:rPr lang="en-GB"/>
              <a:t>ate</a:t>
            </a:r>
          </a:p>
        </p:txBody>
      </p:sp>
      <p:sp>
        <p:nvSpPr>
          <p:cNvPr id="4" name="Slide Number Placeholder 3"/>
          <p:cNvSpPr>
            <a:spLocks noGrp="1"/>
          </p:cNvSpPr>
          <p:nvPr>
            <p:ph type="sldNum" sz="quarter" idx="10"/>
          </p:nvPr>
        </p:nvSpPr>
        <p:spPr/>
        <p:txBody>
          <a:bodyPr/>
          <a:lstStyle/>
          <a:p>
            <a:fld id="{02E77157-204E-4872-A44F-740D4754F21C}" type="slidenum">
              <a:rPr lang="en-GB" smtClean="0"/>
              <a:t>5</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Heather</a:t>
            </a:r>
            <a:endParaRPr lang="en-GB"/>
          </a:p>
        </p:txBody>
      </p:sp>
      <p:sp>
        <p:nvSpPr>
          <p:cNvPr id="4" name="Slide Number Placeholder 3"/>
          <p:cNvSpPr>
            <a:spLocks noGrp="1"/>
          </p:cNvSpPr>
          <p:nvPr>
            <p:ph type="sldNum" sz="quarter" idx="5"/>
          </p:nvPr>
        </p:nvSpPr>
        <p:spPr/>
        <p:txBody>
          <a:bodyPr/>
          <a:lstStyle/>
          <a:p>
            <a:fld id="{872C13BE-117B-48A0-89C6-8BAEF43F36A6}" type="slidenum">
              <a:rPr lang="en-GB" smtClean="0"/>
              <a:t>6</a:t>
            </a:fld>
            <a:endParaRPr lang="en-GB"/>
          </a:p>
        </p:txBody>
      </p:sp>
    </p:spTree>
    <p:extLst>
      <p:ext uri="{BB962C8B-B14F-4D97-AF65-F5344CB8AC3E}">
        <p14:creationId xmlns:p14="http://schemas.microsoft.com/office/powerpoint/2010/main" val="2172269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a:t>
            </a:r>
          </a:p>
        </p:txBody>
      </p:sp>
      <p:sp>
        <p:nvSpPr>
          <p:cNvPr id="4" name="Slide Number Placeholder 3"/>
          <p:cNvSpPr>
            <a:spLocks noGrp="1"/>
          </p:cNvSpPr>
          <p:nvPr>
            <p:ph type="sldNum" sz="quarter" idx="5"/>
          </p:nvPr>
        </p:nvSpPr>
        <p:spPr/>
        <p:txBody>
          <a:bodyPr/>
          <a:lstStyle/>
          <a:p>
            <a:fld id="{02E77157-204E-4872-A44F-740D4754F21C}" type="slidenum">
              <a:rPr lang="en-GB" smtClean="0"/>
              <a:t>7</a:t>
            </a:fld>
            <a:endParaRPr lang="en-GB"/>
          </a:p>
        </p:txBody>
      </p:sp>
    </p:spTree>
    <p:extLst>
      <p:ext uri="{BB962C8B-B14F-4D97-AF65-F5344CB8AC3E}">
        <p14:creationId xmlns:p14="http://schemas.microsoft.com/office/powerpoint/2010/main" val="24188537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a:t>
            </a:r>
          </a:p>
        </p:txBody>
      </p:sp>
      <p:sp>
        <p:nvSpPr>
          <p:cNvPr id="4" name="Slide Number Placeholder 3"/>
          <p:cNvSpPr>
            <a:spLocks noGrp="1"/>
          </p:cNvSpPr>
          <p:nvPr>
            <p:ph type="sldNum" sz="quarter" idx="5"/>
          </p:nvPr>
        </p:nvSpPr>
        <p:spPr/>
        <p:txBody>
          <a:bodyPr/>
          <a:lstStyle/>
          <a:p>
            <a:fld id="{02E77157-204E-4872-A44F-740D4754F21C}" type="slidenum">
              <a:rPr lang="en-GB" smtClean="0"/>
              <a:t>8</a:t>
            </a:fld>
            <a:endParaRPr lang="en-GB"/>
          </a:p>
        </p:txBody>
      </p:sp>
    </p:spTree>
    <p:extLst>
      <p:ext uri="{BB962C8B-B14F-4D97-AF65-F5344CB8AC3E}">
        <p14:creationId xmlns:p14="http://schemas.microsoft.com/office/powerpoint/2010/main" val="6307553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a:solidFill>
                  <a:schemeClr val="bg1"/>
                </a:solidFill>
                <a:latin typeface="SassoonCRInfant" panose="00000400000000000000" pitchFamily="2" charset="0"/>
              </a:rPr>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fontAlgn="base"/>
            <a:r>
              <a:rPr lang="en-GB">
                <a:solidFill>
                  <a:schemeClr val="bg1"/>
                </a:solidFill>
                <a:latin typeface="SassoonCRInfant" panose="00000400000000000000" pitchFamily="2" charset="0"/>
              </a:rPr>
              <a:t>Should you feel that you could be eligible for free school meals then please contact the office</a:t>
            </a:r>
          </a:p>
        </p:txBody>
      </p:sp>
      <p:sp>
        <p:nvSpPr>
          <p:cNvPr id="4" name="Slide Number Placeholder 3"/>
          <p:cNvSpPr>
            <a:spLocks noGrp="1"/>
          </p:cNvSpPr>
          <p:nvPr>
            <p:ph type="sldNum" sz="quarter" idx="5"/>
          </p:nvPr>
        </p:nvSpPr>
        <p:spPr/>
        <p:txBody>
          <a:bodyPr/>
          <a:lstStyle/>
          <a:p>
            <a:fld id="{02E77157-204E-4872-A44F-740D4754F21C}" type="slidenum">
              <a:rPr lang="en-GB" smtClean="0"/>
              <a:t>9</a:t>
            </a:fld>
            <a:endParaRPr lang="en-GB"/>
          </a:p>
        </p:txBody>
      </p:sp>
    </p:spTree>
    <p:extLst>
      <p:ext uri="{BB962C8B-B14F-4D97-AF65-F5344CB8AC3E}">
        <p14:creationId xmlns:p14="http://schemas.microsoft.com/office/powerpoint/2010/main" val="24854515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Jo</a:t>
            </a:r>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10</a:t>
            </a:fld>
            <a:endParaRPr lang="en-GB"/>
          </a:p>
        </p:txBody>
      </p:sp>
    </p:spTree>
    <p:extLst>
      <p:ext uri="{BB962C8B-B14F-4D97-AF65-F5344CB8AC3E}">
        <p14:creationId xmlns:p14="http://schemas.microsoft.com/office/powerpoint/2010/main" val="33888802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Reading records – read three times to improve fluency, expression and comprehension. </a:t>
            </a:r>
          </a:p>
        </p:txBody>
      </p:sp>
      <p:sp>
        <p:nvSpPr>
          <p:cNvPr id="4" name="Slide Number Placeholder 3"/>
          <p:cNvSpPr>
            <a:spLocks noGrp="1"/>
          </p:cNvSpPr>
          <p:nvPr>
            <p:ph type="sldNum" sz="quarter" idx="10"/>
          </p:nvPr>
        </p:nvSpPr>
        <p:spPr/>
        <p:txBody>
          <a:bodyPr/>
          <a:lstStyle/>
          <a:p>
            <a:fld id="{02E77157-204E-4872-A44F-740D4754F21C}" type="slidenum">
              <a:rPr lang="en-GB" smtClean="0"/>
              <a:t>11</a:t>
            </a:fld>
            <a:endParaRPr lang="en-GB"/>
          </a:p>
        </p:txBody>
      </p:sp>
    </p:spTree>
    <p:extLst>
      <p:ext uri="{BB962C8B-B14F-4D97-AF65-F5344CB8AC3E}">
        <p14:creationId xmlns:p14="http://schemas.microsoft.com/office/powerpoint/2010/main" val="6909107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Kate</a:t>
            </a:r>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12</a:t>
            </a:fld>
            <a:endParaRPr lang="en-GB"/>
          </a:p>
        </p:txBody>
      </p:sp>
    </p:spTree>
    <p:extLst>
      <p:ext uri="{BB962C8B-B14F-4D97-AF65-F5344CB8AC3E}">
        <p14:creationId xmlns:p14="http://schemas.microsoft.com/office/powerpoint/2010/main" val="32671068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a:t>
            </a:r>
            <a:r>
              <a:rPr lang="en-GB" err="1"/>
              <a:t>eather</a:t>
            </a:r>
            <a:endParaRPr lang="en-GB"/>
          </a:p>
        </p:txBody>
      </p:sp>
      <p:sp>
        <p:nvSpPr>
          <p:cNvPr id="4" name="Slide Number Placeholder 3"/>
          <p:cNvSpPr>
            <a:spLocks noGrp="1"/>
          </p:cNvSpPr>
          <p:nvPr>
            <p:ph type="sldNum" sz="quarter" idx="10"/>
          </p:nvPr>
        </p:nvSpPr>
        <p:spPr/>
        <p:txBody>
          <a:bodyPr/>
          <a:lstStyle/>
          <a:p>
            <a:fld id="{02E77157-204E-4872-A44F-740D4754F21C}" type="slidenum">
              <a:rPr lang="en-GB" smtClean="0"/>
              <a:t>13</a:t>
            </a:fld>
            <a:endParaRPr lang="en-GB"/>
          </a:p>
        </p:txBody>
      </p:sp>
    </p:spTree>
    <p:extLst>
      <p:ext uri="{BB962C8B-B14F-4D97-AF65-F5344CB8AC3E}">
        <p14:creationId xmlns:p14="http://schemas.microsoft.com/office/powerpoint/2010/main" val="1634131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Heather</a:t>
            </a:r>
          </a:p>
        </p:txBody>
      </p:sp>
      <p:sp>
        <p:nvSpPr>
          <p:cNvPr id="4" name="Slide Number Placeholder 3"/>
          <p:cNvSpPr>
            <a:spLocks noGrp="1"/>
          </p:cNvSpPr>
          <p:nvPr>
            <p:ph type="sldNum" sz="quarter" idx="10"/>
          </p:nvPr>
        </p:nvSpPr>
        <p:spPr/>
        <p:txBody>
          <a:bodyPr/>
          <a:lstStyle/>
          <a:p>
            <a:fld id="{02E77157-204E-4872-A44F-740D4754F21C}" type="slidenum">
              <a:rPr lang="en-GB" smtClean="0"/>
              <a:t>14</a:t>
            </a:fld>
            <a:endParaRPr lang="en-GB"/>
          </a:p>
        </p:txBody>
      </p:sp>
    </p:spTree>
    <p:extLst>
      <p:ext uri="{BB962C8B-B14F-4D97-AF65-F5344CB8AC3E}">
        <p14:creationId xmlns:p14="http://schemas.microsoft.com/office/powerpoint/2010/main" val="16019324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Heather</a:t>
            </a:r>
          </a:p>
        </p:txBody>
      </p:sp>
      <p:sp>
        <p:nvSpPr>
          <p:cNvPr id="4" name="Slide Number Placeholder 3"/>
          <p:cNvSpPr>
            <a:spLocks noGrp="1"/>
          </p:cNvSpPr>
          <p:nvPr>
            <p:ph type="sldNum" sz="quarter" idx="10"/>
          </p:nvPr>
        </p:nvSpPr>
        <p:spPr/>
        <p:txBody>
          <a:bodyPr/>
          <a:lstStyle/>
          <a:p>
            <a:fld id="{02E77157-204E-4872-A44F-740D4754F21C}" type="slidenum">
              <a:rPr lang="en-GB" smtClean="0"/>
              <a:t>15</a:t>
            </a:fld>
            <a:endParaRPr lang="en-GB"/>
          </a:p>
        </p:txBody>
      </p:sp>
    </p:spTree>
    <p:extLst>
      <p:ext uri="{BB962C8B-B14F-4D97-AF65-F5344CB8AC3E}">
        <p14:creationId xmlns:p14="http://schemas.microsoft.com/office/powerpoint/2010/main" val="5516510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a:t>
            </a:r>
          </a:p>
        </p:txBody>
      </p:sp>
      <p:sp>
        <p:nvSpPr>
          <p:cNvPr id="4" name="Slide Number Placeholder 3"/>
          <p:cNvSpPr>
            <a:spLocks noGrp="1"/>
          </p:cNvSpPr>
          <p:nvPr>
            <p:ph type="sldNum" sz="quarter" idx="10"/>
          </p:nvPr>
        </p:nvSpPr>
        <p:spPr/>
        <p:txBody>
          <a:bodyPr/>
          <a:lstStyle/>
          <a:p>
            <a:fld id="{02E77157-204E-4872-A44F-740D4754F21C}" type="slidenum">
              <a:rPr lang="en-GB" smtClean="0"/>
              <a:t>16</a:t>
            </a:fld>
            <a:endParaRPr lang="en-GB"/>
          </a:p>
        </p:txBody>
      </p:sp>
    </p:spTree>
    <p:extLst>
      <p:ext uri="{BB962C8B-B14F-4D97-AF65-F5344CB8AC3E}">
        <p14:creationId xmlns:p14="http://schemas.microsoft.com/office/powerpoint/2010/main" val="1232986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a:t>
            </a:r>
          </a:p>
        </p:txBody>
      </p:sp>
      <p:sp>
        <p:nvSpPr>
          <p:cNvPr id="4" name="Slide Number Placeholder 3"/>
          <p:cNvSpPr>
            <a:spLocks noGrp="1"/>
          </p:cNvSpPr>
          <p:nvPr>
            <p:ph type="sldNum" sz="quarter" idx="10"/>
          </p:nvPr>
        </p:nvSpPr>
        <p:spPr/>
        <p:txBody>
          <a:bodyPr/>
          <a:lstStyle/>
          <a:p>
            <a:fld id="{02E77157-204E-4872-A44F-740D4754F21C}" type="slidenum">
              <a:rPr lang="en-GB" smtClean="0"/>
              <a:t>17</a:t>
            </a:fld>
            <a:endParaRPr lang="en-GB"/>
          </a:p>
        </p:txBody>
      </p:sp>
    </p:spTree>
    <p:extLst>
      <p:ext uri="{BB962C8B-B14F-4D97-AF65-F5344CB8AC3E}">
        <p14:creationId xmlns:p14="http://schemas.microsoft.com/office/powerpoint/2010/main" val="29582777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chemeClr val="bg1"/>
                </a:solidFill>
                <a:latin typeface="SassoonCRInfant" panose="00000400000000000000" pitchFamily="2" charset="0"/>
                <a:cs typeface="Segoe UI"/>
              </a:rPr>
              <a:t>We are incredibly excited to be developing our new enquiry-led curriculum this year, designed to inspire curiosity and help children think more deeply as they build and connect their knowledge. This work has been shaped by the thoughtful feedback from our recent parent questionnaire, alongside our partnership with Flying High, as we strengthen and refine what each year group already offers. A key part of this journey is bringing our school community even closer together—so we will be inviting parents and carers to play a much more active role in school life, sharing in the learning, experiences, and achievements of our children every step of the way.</a:t>
            </a:r>
            <a:endParaRPr lang="en-GB" sz="1400">
              <a:solidFill>
                <a:schemeClr val="bg1"/>
              </a:solidFill>
              <a:latin typeface="SassoonCRInfant" panose="00000400000000000000" pitchFamily="2" charset="0"/>
            </a:endParaRPr>
          </a:p>
          <a:p>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18</a:t>
            </a:fld>
            <a:endParaRPr lang="en-GB"/>
          </a:p>
        </p:txBody>
      </p:sp>
    </p:spTree>
    <p:extLst>
      <p:ext uri="{BB962C8B-B14F-4D97-AF65-F5344CB8AC3E}">
        <p14:creationId xmlns:p14="http://schemas.microsoft.com/office/powerpoint/2010/main" val="39925220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Autumn term – History</a:t>
            </a:r>
          </a:p>
          <a:p>
            <a:r>
              <a:rPr lang="en-GB"/>
              <a:t>Spring term – Geography</a:t>
            </a:r>
          </a:p>
          <a:p>
            <a:r>
              <a:rPr lang="en-GB"/>
              <a:t>Summer term - Art</a:t>
            </a:r>
          </a:p>
        </p:txBody>
      </p:sp>
      <p:sp>
        <p:nvSpPr>
          <p:cNvPr id="4" name="Slide Number Placeholder 3"/>
          <p:cNvSpPr>
            <a:spLocks noGrp="1"/>
          </p:cNvSpPr>
          <p:nvPr>
            <p:ph type="sldNum" sz="quarter" idx="5"/>
          </p:nvPr>
        </p:nvSpPr>
        <p:spPr/>
        <p:txBody>
          <a:bodyPr/>
          <a:lstStyle/>
          <a:p>
            <a:fld id="{02E77157-204E-4872-A44F-740D4754F21C}" type="slidenum">
              <a:rPr lang="en-GB" smtClean="0"/>
              <a:t>19</a:t>
            </a:fld>
            <a:endParaRPr lang="en-GB"/>
          </a:p>
        </p:txBody>
      </p:sp>
    </p:spTree>
    <p:extLst>
      <p:ext uri="{BB962C8B-B14F-4D97-AF65-F5344CB8AC3E}">
        <p14:creationId xmlns:p14="http://schemas.microsoft.com/office/powerpoint/2010/main" val="18084666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a:t>
            </a:r>
          </a:p>
        </p:txBody>
      </p:sp>
      <p:sp>
        <p:nvSpPr>
          <p:cNvPr id="4" name="Slide Number Placeholder 3"/>
          <p:cNvSpPr>
            <a:spLocks noGrp="1"/>
          </p:cNvSpPr>
          <p:nvPr>
            <p:ph type="sldNum" sz="quarter" idx="10"/>
          </p:nvPr>
        </p:nvSpPr>
        <p:spPr/>
        <p:txBody>
          <a:bodyPr/>
          <a:lstStyle/>
          <a:p>
            <a:fld id="{02E77157-204E-4872-A44F-740D4754F21C}" type="slidenum">
              <a:rPr lang="en-GB" smtClean="0"/>
              <a:t>20</a:t>
            </a:fld>
            <a:endParaRPr lang="en-GB"/>
          </a:p>
        </p:txBody>
      </p:sp>
    </p:spTree>
    <p:extLst>
      <p:ext uri="{BB962C8B-B14F-4D97-AF65-F5344CB8AC3E}">
        <p14:creationId xmlns:p14="http://schemas.microsoft.com/office/powerpoint/2010/main" val="285154522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Jo</a:t>
            </a:r>
          </a:p>
        </p:txBody>
      </p:sp>
      <p:sp>
        <p:nvSpPr>
          <p:cNvPr id="4" name="Slide Number Placeholder 3"/>
          <p:cNvSpPr>
            <a:spLocks noGrp="1"/>
          </p:cNvSpPr>
          <p:nvPr>
            <p:ph type="sldNum" sz="quarter" idx="10"/>
          </p:nvPr>
        </p:nvSpPr>
        <p:spPr/>
        <p:txBody>
          <a:bodyPr/>
          <a:lstStyle/>
          <a:p>
            <a:fld id="{02E77157-204E-4872-A44F-740D4754F21C}" type="slidenum">
              <a:rPr lang="en-GB" smtClean="0"/>
              <a:t>21</a:t>
            </a:fld>
            <a:endParaRPr lang="en-GB"/>
          </a:p>
        </p:txBody>
      </p:sp>
    </p:spTree>
    <p:extLst>
      <p:ext uri="{BB962C8B-B14F-4D97-AF65-F5344CB8AC3E}">
        <p14:creationId xmlns:p14="http://schemas.microsoft.com/office/powerpoint/2010/main" val="32428457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Kate</a:t>
            </a:r>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22</a:t>
            </a:fld>
            <a:endParaRPr lang="en-GB"/>
          </a:p>
        </p:txBody>
      </p:sp>
    </p:spTree>
    <p:extLst>
      <p:ext uri="{BB962C8B-B14F-4D97-AF65-F5344CB8AC3E}">
        <p14:creationId xmlns:p14="http://schemas.microsoft.com/office/powerpoint/2010/main" val="228718624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Kate</a:t>
            </a:r>
            <a:endParaRPr lang="en-GB"/>
          </a:p>
        </p:txBody>
      </p:sp>
      <p:sp>
        <p:nvSpPr>
          <p:cNvPr id="4" name="Slide Number Placeholder 3"/>
          <p:cNvSpPr>
            <a:spLocks noGrp="1"/>
          </p:cNvSpPr>
          <p:nvPr>
            <p:ph type="sldNum" sz="quarter" idx="5"/>
          </p:nvPr>
        </p:nvSpPr>
        <p:spPr/>
        <p:txBody>
          <a:bodyPr/>
          <a:lstStyle/>
          <a:p>
            <a:fld id="{02E77157-204E-4872-A44F-740D4754F21C}" type="slidenum">
              <a:rPr lang="en-GB" smtClean="0"/>
              <a:t>23</a:t>
            </a:fld>
            <a:endParaRPr lang="en-GB"/>
          </a:p>
        </p:txBody>
      </p:sp>
    </p:spTree>
    <p:extLst>
      <p:ext uri="{BB962C8B-B14F-4D97-AF65-F5344CB8AC3E}">
        <p14:creationId xmlns:p14="http://schemas.microsoft.com/office/powerpoint/2010/main" val="37124364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8ABE3C1-DBE1-495D-B57B-2849774B866A}"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DE42F4-6EEF-4EF7-8ED4-2208F0F89A08}"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E5A6C69-6797-4E8A-BF37-F2C3751466E9}"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82014A1-A632-4878-A0D3-F52BA7563730}" type="datetimeFigureOut">
              <a:rPr lang="en-US" smtClean="0"/>
              <a:t>7/9/2026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E99F462-093F-4566-844B-4C71F2739DA5}"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FA3F48C-C7C6-4055-9F49-3777875E72AE}" type="datetimeFigureOut">
              <a:rPr lang="en-US" smtClean="0"/>
              <a:t>7/9/2026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7/9/2026</a:t>
            </a:fld>
            <a:endParaRPr lang="en-US"/>
          </a:p>
        </p:txBody>
      </p:sp>
      <p:sp>
        <p:nvSpPr>
          <p:cNvPr id="5" name="Footer Placeholder 4"/>
          <p:cNvSpPr>
            <a:spLocks noGrp="1"/>
          </p:cNvSpPr>
          <p:nvPr>
            <p:ph type="ftr" sz="quarter" idx="11"/>
          </p:nvPr>
        </p:nvSpPr>
        <p:spPr>
          <a:xfrm>
            <a:off x="680321" y="5936188"/>
            <a:ext cx="6126805" cy="365125"/>
          </a:xfrm>
        </p:spPr>
        <p:txBody>
          <a:bodyPr/>
          <a:lstStyle/>
          <a:p>
            <a:endParaRPr lang="en-US"/>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7/9/2026</a:t>
            </a:fld>
            <a:endParaRPr lang="en-US"/>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25.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www.topmarks.co.uk/" TargetMode="External"/><Relationship Id="rId7" Type="http://schemas.openxmlformats.org/officeDocument/2006/relationships/hyperlink" Target="https://ttrockstars.com/" TargetMode="External"/><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hyperlink" Target="http://www.oxfordowl.co.uk/" TargetMode="External"/><Relationship Id="rId5" Type="http://schemas.openxmlformats.org/officeDocument/2006/relationships/hyperlink" Target="http://www.teachhandwriting.co.uk/" TargetMode="External"/><Relationship Id="rId4" Type="http://schemas.openxmlformats.org/officeDocument/2006/relationships/hyperlink" Target="http://www.mathsisfu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7200">
                <a:latin typeface="SassoonCRInfant"/>
              </a:rPr>
              <a:t>Welcome Meeting</a:t>
            </a:r>
            <a:endParaRPr lang="en-GB" sz="7200">
              <a:highlight>
                <a:srgbClr val="FFFF00"/>
              </a:highlight>
              <a:latin typeface="SassoonCRInfant"/>
            </a:endParaRPr>
          </a:p>
        </p:txBody>
      </p:sp>
      <p:sp>
        <p:nvSpPr>
          <p:cNvPr id="3" name="Subtitle 2"/>
          <p:cNvSpPr>
            <a:spLocks noGrp="1"/>
          </p:cNvSpPr>
          <p:nvPr>
            <p:ph type="subTitle" idx="1"/>
          </p:nvPr>
        </p:nvSpPr>
        <p:spPr>
          <a:xfrm>
            <a:off x="865379" y="4448467"/>
            <a:ext cx="8144134" cy="1117687"/>
          </a:xfrm>
        </p:spPr>
        <p:txBody>
          <a:bodyPr>
            <a:normAutofit/>
          </a:bodyPr>
          <a:lstStyle/>
          <a:p>
            <a:r>
              <a:rPr lang="en-GB" sz="3200">
                <a:solidFill>
                  <a:schemeClr val="bg1"/>
                </a:solidFill>
                <a:latin typeface="SassoonCRInfant" panose="00000400000000000000" pitchFamily="2" charset="0"/>
              </a:rPr>
              <a:t>Welcome to Year 4 at </a:t>
            </a:r>
            <a:r>
              <a:rPr lang="en-GB" sz="3200" err="1">
                <a:solidFill>
                  <a:schemeClr val="bg1"/>
                </a:solidFill>
                <a:latin typeface="SassoonCRInfant" panose="00000400000000000000" pitchFamily="2" charset="0"/>
              </a:rPr>
              <a:t>Launde</a:t>
            </a:r>
            <a:r>
              <a:rPr lang="en-GB" sz="3200">
                <a:solidFill>
                  <a:schemeClr val="bg1"/>
                </a:solidFill>
                <a:latin typeface="SassoonCRInfant" panose="00000400000000000000" pitchFamily="2" charset="0"/>
              </a:rPr>
              <a:t> Primary School </a:t>
            </a:r>
          </a:p>
          <a:p>
            <a:r>
              <a:rPr lang="en-GB" sz="3200">
                <a:solidFill>
                  <a:schemeClr val="bg1"/>
                </a:solidFill>
                <a:latin typeface="SassoonCRInfant" panose="00000400000000000000" pitchFamily="2" charset="0"/>
              </a:rPr>
              <a:t>2026-2027</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atin typeface="SassoonCRInfant"/>
              </a:rPr>
              <a:t>Staff introductions</a:t>
            </a:r>
            <a:endParaRPr lang="en-GB">
              <a:highlight>
                <a:srgbClr val="FFFF00"/>
              </a:highlight>
              <a:latin typeface="SassoonCRInfant"/>
            </a:endParaRPr>
          </a:p>
        </p:txBody>
      </p:sp>
      <p:sp>
        <p:nvSpPr>
          <p:cNvPr id="3" name="Content Placeholder 2"/>
          <p:cNvSpPr>
            <a:spLocks noGrp="1"/>
          </p:cNvSpPr>
          <p:nvPr>
            <p:ph idx="1"/>
          </p:nvPr>
        </p:nvSpPr>
        <p:spPr>
          <a:xfrm>
            <a:off x="680321" y="2619536"/>
            <a:ext cx="9613861" cy="3599316"/>
          </a:xfrm>
        </p:spPr>
        <p:txBody>
          <a:bodyPr vert="horz" lIns="91440" tIns="45720" rIns="91440" bIns="45720" rtlCol="0" anchor="t">
            <a:normAutofit fontScale="92500" lnSpcReduction="10000"/>
          </a:bodyPr>
          <a:lstStyle/>
          <a:p>
            <a:r>
              <a:rPr lang="en-GB" sz="3200">
                <a:solidFill>
                  <a:schemeClr val="bg1"/>
                </a:solidFill>
                <a:latin typeface="SassoonCRInfant"/>
              </a:rPr>
              <a:t>4JM	 Mr. Mukadam (Foxton)</a:t>
            </a:r>
          </a:p>
          <a:p>
            <a:endParaRPr lang="en-GB" sz="3200">
              <a:solidFill>
                <a:schemeClr val="bg1"/>
              </a:solidFill>
              <a:latin typeface="SassoonCRInfant" panose="00000400000000000000" pitchFamily="2" charset="0"/>
            </a:endParaRPr>
          </a:p>
          <a:p>
            <a:pPr marL="0" indent="0">
              <a:buNone/>
            </a:pPr>
            <a:endParaRPr lang="en-GB" sz="3200">
              <a:solidFill>
                <a:schemeClr val="bg1"/>
              </a:solidFill>
              <a:latin typeface="SassoonCRInfant" panose="00000400000000000000" pitchFamily="2" charset="0"/>
            </a:endParaRPr>
          </a:p>
          <a:p>
            <a:r>
              <a:rPr lang="en-GB" sz="3200">
                <a:solidFill>
                  <a:schemeClr val="bg1"/>
                </a:solidFill>
                <a:latin typeface="SassoonCRInfant"/>
              </a:rPr>
              <a:t>4DB	 Mr. Balhatchet (Rosewood)</a:t>
            </a:r>
          </a:p>
          <a:p>
            <a:endParaRPr lang="en-GB" sz="3200">
              <a:solidFill>
                <a:schemeClr val="bg1"/>
              </a:solidFill>
              <a:latin typeface="SassoonCRInfant" panose="00000400000000000000" pitchFamily="2" charset="0"/>
            </a:endParaRPr>
          </a:p>
          <a:p>
            <a:pPr marL="0" indent="0">
              <a:buNone/>
            </a:pPr>
            <a:endParaRPr lang="en-GB" sz="3200">
              <a:solidFill>
                <a:schemeClr val="bg1"/>
              </a:solidFill>
              <a:latin typeface="SassoonCRInfant" panose="00000400000000000000" pitchFamily="2" charset="0"/>
            </a:endParaRPr>
          </a:p>
          <a:p>
            <a:r>
              <a:rPr lang="en-GB" sz="3200">
                <a:solidFill>
                  <a:schemeClr val="bg1"/>
                </a:solidFill>
                <a:latin typeface="SassoonCRInfant"/>
              </a:rPr>
              <a:t>4AS   Mr. Sattar (</a:t>
            </a:r>
            <a:r>
              <a:rPr lang="en-GB" sz="3200" err="1">
                <a:solidFill>
                  <a:schemeClr val="bg1"/>
                </a:solidFill>
                <a:latin typeface="SassoonCRInfant"/>
              </a:rPr>
              <a:t>Swithland</a:t>
            </a:r>
            <a:r>
              <a:rPr lang="en-GB" sz="3200">
                <a:solidFill>
                  <a:schemeClr val="bg1"/>
                </a:solidFill>
                <a:latin typeface="SassoonCRInfant"/>
              </a:rPr>
              <a:t>)</a:t>
            </a:r>
          </a:p>
        </p:txBody>
      </p:sp>
      <p:pic>
        <p:nvPicPr>
          <p:cNvPr id="4" name="Picture 3">
            <a:extLst>
              <a:ext uri="{FF2B5EF4-FFF2-40B4-BE49-F238E27FC236}">
                <a16:creationId xmlns:a16="http://schemas.microsoft.com/office/drawing/2014/main" id="{3260A073-DF5A-4C93-BCAA-F6533DDD0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15091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Our School’s Aims</a:t>
            </a: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TextBox 4">
            <a:extLst>
              <a:ext uri="{FF2B5EF4-FFF2-40B4-BE49-F238E27FC236}">
                <a16:creationId xmlns:a16="http://schemas.microsoft.com/office/drawing/2014/main" id="{A2D6697D-BF25-4CFE-943D-C6C26439210F}"/>
              </a:ext>
            </a:extLst>
          </p:cNvPr>
          <p:cNvSpPr txBox="1"/>
          <p:nvPr/>
        </p:nvSpPr>
        <p:spPr>
          <a:xfrm>
            <a:off x="401713" y="2289195"/>
            <a:ext cx="11388574" cy="1323439"/>
          </a:xfrm>
          <a:prstGeom prst="rect">
            <a:avLst/>
          </a:prstGeom>
          <a:solidFill>
            <a:srgbClr val="0070C0"/>
          </a:solidFill>
          <a:ln w="76200">
            <a:solidFill>
              <a:schemeClr val="accent5"/>
            </a:solidFill>
          </a:ln>
        </p:spPr>
        <p:txBody>
          <a:bodyPr wrap="square" rtlCol="0">
            <a:spAutoFit/>
          </a:bodyPr>
          <a:lstStyle/>
          <a:p>
            <a:pPr algn="ctr"/>
            <a:r>
              <a:rPr lang="en-US" sz="4000">
                <a:latin typeface="SassoonCRInfant" panose="00000400000000000000" pitchFamily="2" charset="0"/>
              </a:rPr>
              <a:t>At </a:t>
            </a:r>
            <a:r>
              <a:rPr lang="en-US" sz="4000" err="1">
                <a:latin typeface="SassoonCRInfant" panose="00000400000000000000" pitchFamily="2" charset="0"/>
              </a:rPr>
              <a:t>Launde</a:t>
            </a:r>
            <a:r>
              <a:rPr lang="en-US" sz="4000">
                <a:latin typeface="SassoonCRInfant" panose="00000400000000000000" pitchFamily="2" charset="0"/>
              </a:rPr>
              <a:t> we create curious minds, kind hearts, bright futures</a:t>
            </a:r>
            <a:endParaRPr lang="en-GB" sz="4000">
              <a:latin typeface="SassoonCRInfant" panose="00000400000000000000" pitchFamily="2" charset="0"/>
            </a:endParaRPr>
          </a:p>
        </p:txBody>
      </p:sp>
      <p:sp>
        <p:nvSpPr>
          <p:cNvPr id="9" name="TextBox 8">
            <a:extLst>
              <a:ext uri="{FF2B5EF4-FFF2-40B4-BE49-F238E27FC236}">
                <a16:creationId xmlns:a16="http://schemas.microsoft.com/office/drawing/2014/main" id="{D656BDDA-008D-4708-88AB-04D67A8FF16E}"/>
              </a:ext>
            </a:extLst>
          </p:cNvPr>
          <p:cNvSpPr txBox="1"/>
          <p:nvPr/>
        </p:nvSpPr>
        <p:spPr>
          <a:xfrm>
            <a:off x="401713" y="3787408"/>
            <a:ext cx="11388574" cy="3539430"/>
          </a:xfrm>
          <a:prstGeom prst="rect">
            <a:avLst/>
          </a:prstGeom>
          <a:noFill/>
        </p:spPr>
        <p:txBody>
          <a:bodyPr wrap="square" rtlCol="0">
            <a:spAutoFit/>
          </a:bodyPr>
          <a:lstStyle/>
          <a:p>
            <a:pPr algn="ctr"/>
            <a:r>
              <a:rPr lang="en-US" sz="3200">
                <a:solidFill>
                  <a:schemeClr val="bg1"/>
                </a:solidFill>
                <a:latin typeface="SassoonCRInfant" panose="00000400000000000000" pitchFamily="2" charset="0"/>
              </a:rPr>
              <a:t>This statement reflects our commitment to nurturing compassionate individuals, fostering a love of learning and exploration and empowering our children to achieve their full potential. </a:t>
            </a:r>
          </a:p>
          <a:p>
            <a:pPr algn="ctr"/>
            <a:endParaRPr lang="en-US" sz="3200">
              <a:solidFill>
                <a:schemeClr val="bg1"/>
              </a:solidFill>
              <a:latin typeface="SassoonCRInfant" panose="00000400000000000000" pitchFamily="2" charset="0"/>
            </a:endParaRPr>
          </a:p>
          <a:p>
            <a:pPr algn="ctr"/>
            <a:r>
              <a:rPr lang="en-US" sz="3200">
                <a:solidFill>
                  <a:schemeClr val="bg1"/>
                </a:solidFill>
                <a:latin typeface="SassoonCRInfant" panose="00000400000000000000" pitchFamily="2" charset="0"/>
              </a:rPr>
              <a:t>The staff at </a:t>
            </a:r>
            <a:r>
              <a:rPr lang="en-US" sz="3200" err="1">
                <a:solidFill>
                  <a:schemeClr val="bg1"/>
                </a:solidFill>
                <a:latin typeface="SassoonCRInfant" panose="00000400000000000000" pitchFamily="2" charset="0"/>
              </a:rPr>
              <a:t>Launde</a:t>
            </a:r>
            <a:r>
              <a:rPr lang="en-US" sz="3200">
                <a:solidFill>
                  <a:schemeClr val="bg1"/>
                </a:solidFill>
                <a:latin typeface="SassoonCRInfant" panose="00000400000000000000" pitchFamily="2" charset="0"/>
              </a:rPr>
              <a:t> look forward to working alongside parents to meet this ambition.</a:t>
            </a:r>
          </a:p>
          <a:p>
            <a:pPr algn="ctr"/>
            <a:endParaRPr lang="en-US" sz="3200">
              <a:solidFill>
                <a:schemeClr val="bg1"/>
              </a:solidFill>
              <a:latin typeface="SassoonCRInfant" panose="00000400000000000000" pitchFamily="2" charset="0"/>
            </a:endParaRPr>
          </a:p>
        </p:txBody>
      </p:sp>
    </p:spTree>
    <p:extLst>
      <p:ext uri="{BB962C8B-B14F-4D97-AF65-F5344CB8AC3E}">
        <p14:creationId xmlns:p14="http://schemas.microsoft.com/office/powerpoint/2010/main" val="1945275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785" y="753228"/>
            <a:ext cx="9613861" cy="1080938"/>
          </a:xfrm>
        </p:spPr>
        <p:txBody>
          <a:bodyPr>
            <a:normAutofit/>
          </a:bodyPr>
          <a:lstStyle/>
          <a:p>
            <a:r>
              <a:rPr lang="en-GB" sz="4000">
                <a:latin typeface="SassoonCRInfant" panose="00000400000000000000" pitchFamily="2" charset="0"/>
                <a:cs typeface="Arial" panose="020B0604020202020204" pitchFamily="34" charset="0"/>
              </a:rPr>
              <a:t>Our School Values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4" name="Rectangle 13">
            <a:extLst>
              <a:ext uri="{FF2B5EF4-FFF2-40B4-BE49-F238E27FC236}">
                <a16:creationId xmlns:a16="http://schemas.microsoft.com/office/drawing/2014/main" id="{14A103FA-D27A-4607-80F3-184A1DCD7086}"/>
              </a:ext>
            </a:extLst>
          </p:cNvPr>
          <p:cNvSpPr/>
          <p:nvPr/>
        </p:nvSpPr>
        <p:spPr>
          <a:xfrm>
            <a:off x="1213657" y="5106528"/>
            <a:ext cx="10091651" cy="1569660"/>
          </a:xfrm>
          <a:prstGeom prst="rect">
            <a:avLst/>
          </a:prstGeom>
        </p:spPr>
        <p:txBody>
          <a:bodyPr wrap="square">
            <a:spAutoFit/>
          </a:bodyPr>
          <a:lstStyle/>
          <a:p>
            <a:pPr algn="ctr"/>
            <a:r>
              <a:rPr lang="en-US" sz="2400">
                <a:solidFill>
                  <a:schemeClr val="bg1"/>
                </a:solidFill>
                <a:latin typeface="SassoonCRInfant" panose="00000400000000000000" pitchFamily="2" charset="0"/>
              </a:rPr>
              <a:t>We believe that by working together, parents and school staff can create an environment where these values are not just words, but are integral to everything we do and how we treat each other. These values will be present and discussed within every part of our school’s curriculum.</a:t>
            </a:r>
          </a:p>
        </p:txBody>
      </p:sp>
      <p:sp>
        <p:nvSpPr>
          <p:cNvPr id="15" name="Rectangle 14">
            <a:extLst>
              <a:ext uri="{FF2B5EF4-FFF2-40B4-BE49-F238E27FC236}">
                <a16:creationId xmlns:a16="http://schemas.microsoft.com/office/drawing/2014/main" id="{C99FD98C-6779-41EF-801A-2DB096683B0E}"/>
              </a:ext>
            </a:extLst>
          </p:cNvPr>
          <p:cNvSpPr/>
          <p:nvPr/>
        </p:nvSpPr>
        <p:spPr>
          <a:xfrm>
            <a:off x="368530" y="2098593"/>
            <a:ext cx="11454940" cy="830997"/>
          </a:xfrm>
          <a:prstGeom prst="rect">
            <a:avLst/>
          </a:prstGeom>
        </p:spPr>
        <p:txBody>
          <a:bodyPr wrap="square">
            <a:spAutoFit/>
          </a:bodyPr>
          <a:lstStyle/>
          <a:p>
            <a:pPr algn="ctr"/>
            <a:r>
              <a:rPr lang="en-US" sz="2400">
                <a:solidFill>
                  <a:schemeClr val="bg1"/>
                </a:solidFill>
                <a:latin typeface="SassoonCRInfant" panose="00000400000000000000" pitchFamily="2" charset="0"/>
              </a:rPr>
              <a:t>Recently, our school community identified 5 values that will underpin our school culture, our interactions and empower our pupils to become well-rounded, successful individuals.</a:t>
            </a:r>
          </a:p>
        </p:txBody>
      </p:sp>
      <p:sp>
        <p:nvSpPr>
          <p:cNvPr id="16" name="TextBox 15">
            <a:extLst>
              <a:ext uri="{FF2B5EF4-FFF2-40B4-BE49-F238E27FC236}">
                <a16:creationId xmlns:a16="http://schemas.microsoft.com/office/drawing/2014/main" id="{17E138F0-A217-4319-B48D-45E52208A967}"/>
              </a:ext>
            </a:extLst>
          </p:cNvPr>
          <p:cNvSpPr txBox="1"/>
          <p:nvPr/>
        </p:nvSpPr>
        <p:spPr>
          <a:xfrm>
            <a:off x="858972" y="3140747"/>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Respect</a:t>
            </a:r>
            <a:endParaRPr lang="en-GB" sz="3600">
              <a:latin typeface="SassoonCRInfant" panose="00000400000000000000" pitchFamily="2" charset="0"/>
            </a:endParaRPr>
          </a:p>
        </p:txBody>
      </p:sp>
      <p:sp>
        <p:nvSpPr>
          <p:cNvPr id="17" name="TextBox 16">
            <a:extLst>
              <a:ext uri="{FF2B5EF4-FFF2-40B4-BE49-F238E27FC236}">
                <a16:creationId xmlns:a16="http://schemas.microsoft.com/office/drawing/2014/main" id="{16437378-48A2-45A4-8F80-1A945B8397D5}"/>
              </a:ext>
            </a:extLst>
          </p:cNvPr>
          <p:cNvSpPr txBox="1"/>
          <p:nvPr/>
        </p:nvSpPr>
        <p:spPr>
          <a:xfrm>
            <a:off x="4754876" y="3163755"/>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Kindness</a:t>
            </a:r>
            <a:endParaRPr lang="en-GB" sz="3600">
              <a:latin typeface="SassoonCRInfant" panose="00000400000000000000" pitchFamily="2" charset="0"/>
            </a:endParaRPr>
          </a:p>
        </p:txBody>
      </p:sp>
      <p:sp>
        <p:nvSpPr>
          <p:cNvPr id="18" name="TextBox 17">
            <a:extLst>
              <a:ext uri="{FF2B5EF4-FFF2-40B4-BE49-F238E27FC236}">
                <a16:creationId xmlns:a16="http://schemas.microsoft.com/office/drawing/2014/main" id="{BD468B4F-CC94-4D3A-BF32-B5EF63FB964C}"/>
              </a:ext>
            </a:extLst>
          </p:cNvPr>
          <p:cNvSpPr txBox="1"/>
          <p:nvPr/>
        </p:nvSpPr>
        <p:spPr>
          <a:xfrm>
            <a:off x="8650780" y="3176855"/>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Resilience</a:t>
            </a:r>
            <a:endParaRPr lang="en-GB" sz="3600">
              <a:latin typeface="SassoonCRInfant" panose="00000400000000000000" pitchFamily="2" charset="0"/>
            </a:endParaRPr>
          </a:p>
        </p:txBody>
      </p:sp>
      <p:sp>
        <p:nvSpPr>
          <p:cNvPr id="19" name="TextBox 18">
            <a:extLst>
              <a:ext uri="{FF2B5EF4-FFF2-40B4-BE49-F238E27FC236}">
                <a16:creationId xmlns:a16="http://schemas.microsoft.com/office/drawing/2014/main" id="{2F7A0AC3-E056-427A-8730-6781B3D2B4EC}"/>
              </a:ext>
            </a:extLst>
          </p:cNvPr>
          <p:cNvSpPr txBox="1"/>
          <p:nvPr/>
        </p:nvSpPr>
        <p:spPr>
          <a:xfrm>
            <a:off x="2754273"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Curiosity</a:t>
            </a:r>
            <a:endParaRPr lang="en-GB" sz="3600">
              <a:latin typeface="SassoonCRInfant" panose="00000400000000000000" pitchFamily="2" charset="0"/>
            </a:endParaRPr>
          </a:p>
        </p:txBody>
      </p:sp>
      <p:sp>
        <p:nvSpPr>
          <p:cNvPr id="20" name="TextBox 19">
            <a:extLst>
              <a:ext uri="{FF2B5EF4-FFF2-40B4-BE49-F238E27FC236}">
                <a16:creationId xmlns:a16="http://schemas.microsoft.com/office/drawing/2014/main" id="{D9BCFE09-3C95-4FA6-8B76-EF69E1F3491D}"/>
              </a:ext>
            </a:extLst>
          </p:cNvPr>
          <p:cNvSpPr txBox="1"/>
          <p:nvPr/>
        </p:nvSpPr>
        <p:spPr>
          <a:xfrm>
            <a:off x="6859437" y="4177965"/>
            <a:ext cx="3009209" cy="646331"/>
          </a:xfrm>
          <a:prstGeom prst="rect">
            <a:avLst/>
          </a:prstGeom>
          <a:solidFill>
            <a:srgbClr val="0070C0"/>
          </a:solidFill>
          <a:ln w="57150">
            <a:solidFill>
              <a:schemeClr val="accent5"/>
            </a:solidFill>
          </a:ln>
        </p:spPr>
        <p:txBody>
          <a:bodyPr wrap="square" rtlCol="0">
            <a:spAutoFit/>
          </a:bodyPr>
          <a:lstStyle/>
          <a:p>
            <a:pPr algn="ctr"/>
            <a:r>
              <a:rPr lang="en-US" sz="3600">
                <a:latin typeface="SassoonCRInfant" panose="00000400000000000000" pitchFamily="2" charset="0"/>
              </a:rPr>
              <a:t>Confidence</a:t>
            </a:r>
            <a:endParaRPr lang="en-GB" sz="3600">
              <a:latin typeface="SassoonCRInfant" panose="00000400000000000000" pitchFamily="2" charset="0"/>
            </a:endParaRPr>
          </a:p>
        </p:txBody>
      </p:sp>
      <p:pic>
        <p:nvPicPr>
          <p:cNvPr id="21" name="Picture 20">
            <a:extLst>
              <a:ext uri="{FF2B5EF4-FFF2-40B4-BE49-F238E27FC236}">
                <a16:creationId xmlns:a16="http://schemas.microsoft.com/office/drawing/2014/main" id="{D7E9CEE8-B551-4F92-B03F-4B59C4CD1750}"/>
              </a:ext>
            </a:extLst>
          </p:cNvPr>
          <p:cNvPicPr>
            <a:picLocks noChangeAspect="1"/>
          </p:cNvPicPr>
          <p:nvPr/>
        </p:nvPicPr>
        <p:blipFill>
          <a:blip r:embed="rId4"/>
          <a:stretch>
            <a:fillRect/>
          </a:stretch>
        </p:blipFill>
        <p:spPr>
          <a:xfrm>
            <a:off x="4197917" y="3007015"/>
            <a:ext cx="1076325" cy="914400"/>
          </a:xfrm>
          <a:prstGeom prst="rect">
            <a:avLst/>
          </a:prstGeom>
        </p:spPr>
      </p:pic>
      <p:pic>
        <p:nvPicPr>
          <p:cNvPr id="22" name="Picture 21">
            <a:extLst>
              <a:ext uri="{FF2B5EF4-FFF2-40B4-BE49-F238E27FC236}">
                <a16:creationId xmlns:a16="http://schemas.microsoft.com/office/drawing/2014/main" id="{25F9C105-1519-40CB-B72A-36A96836FBB4}"/>
              </a:ext>
            </a:extLst>
          </p:cNvPr>
          <p:cNvPicPr>
            <a:picLocks noChangeAspect="1"/>
          </p:cNvPicPr>
          <p:nvPr/>
        </p:nvPicPr>
        <p:blipFill>
          <a:blip r:embed="rId5"/>
          <a:stretch>
            <a:fillRect/>
          </a:stretch>
        </p:blipFill>
        <p:spPr>
          <a:xfrm>
            <a:off x="2138743" y="4022437"/>
            <a:ext cx="1038225" cy="942975"/>
          </a:xfrm>
          <a:prstGeom prst="rect">
            <a:avLst/>
          </a:prstGeom>
        </p:spPr>
      </p:pic>
      <p:pic>
        <p:nvPicPr>
          <p:cNvPr id="23" name="Picture 22">
            <a:extLst>
              <a:ext uri="{FF2B5EF4-FFF2-40B4-BE49-F238E27FC236}">
                <a16:creationId xmlns:a16="http://schemas.microsoft.com/office/drawing/2014/main" id="{EEF910A5-8B89-4CCB-B1C8-7753EC5D18E1}"/>
              </a:ext>
            </a:extLst>
          </p:cNvPr>
          <p:cNvPicPr>
            <a:picLocks noChangeAspect="1"/>
          </p:cNvPicPr>
          <p:nvPr/>
        </p:nvPicPr>
        <p:blipFill>
          <a:blip r:embed="rId6"/>
          <a:stretch>
            <a:fillRect/>
          </a:stretch>
        </p:blipFill>
        <p:spPr>
          <a:xfrm>
            <a:off x="368530" y="2962275"/>
            <a:ext cx="1000125" cy="933450"/>
          </a:xfrm>
          <a:prstGeom prst="rect">
            <a:avLst/>
          </a:prstGeom>
        </p:spPr>
      </p:pic>
      <p:pic>
        <p:nvPicPr>
          <p:cNvPr id="24" name="Picture 23">
            <a:extLst>
              <a:ext uri="{FF2B5EF4-FFF2-40B4-BE49-F238E27FC236}">
                <a16:creationId xmlns:a16="http://schemas.microsoft.com/office/drawing/2014/main" id="{773F5D1F-34F5-4F53-84F8-6E4D4C7FF5F0}"/>
              </a:ext>
            </a:extLst>
          </p:cNvPr>
          <p:cNvPicPr>
            <a:picLocks noChangeAspect="1"/>
          </p:cNvPicPr>
          <p:nvPr/>
        </p:nvPicPr>
        <p:blipFill>
          <a:blip r:embed="rId7"/>
          <a:stretch>
            <a:fillRect/>
          </a:stretch>
        </p:blipFill>
        <p:spPr>
          <a:xfrm>
            <a:off x="6111617" y="4022437"/>
            <a:ext cx="1049234" cy="914717"/>
          </a:xfrm>
          <a:prstGeom prst="rect">
            <a:avLst/>
          </a:prstGeom>
        </p:spPr>
      </p:pic>
      <p:pic>
        <p:nvPicPr>
          <p:cNvPr id="25" name="Picture 24">
            <a:extLst>
              <a:ext uri="{FF2B5EF4-FFF2-40B4-BE49-F238E27FC236}">
                <a16:creationId xmlns:a16="http://schemas.microsoft.com/office/drawing/2014/main" id="{4154EBA5-CE90-4D2C-8C91-782A63A34F6C}"/>
              </a:ext>
            </a:extLst>
          </p:cNvPr>
          <p:cNvPicPr>
            <a:picLocks noChangeAspect="1"/>
          </p:cNvPicPr>
          <p:nvPr/>
        </p:nvPicPr>
        <p:blipFill>
          <a:blip r:embed="rId8"/>
          <a:stretch>
            <a:fillRect/>
          </a:stretch>
        </p:blipFill>
        <p:spPr>
          <a:xfrm>
            <a:off x="8126163" y="3019796"/>
            <a:ext cx="1049234" cy="908615"/>
          </a:xfrm>
          <a:prstGeom prst="rect">
            <a:avLst/>
          </a:prstGeom>
        </p:spPr>
      </p:pic>
    </p:spTree>
    <p:extLst>
      <p:ext uri="{BB962C8B-B14F-4D97-AF65-F5344CB8AC3E}">
        <p14:creationId xmlns:p14="http://schemas.microsoft.com/office/powerpoint/2010/main" val="29665936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atin typeface="SassoonCRInfant"/>
              </a:rPr>
              <a:t>Partnership</a:t>
            </a:r>
            <a:endParaRPr lang="en-GB">
              <a:highlight>
                <a:srgbClr val="FFFF00"/>
              </a:highlight>
              <a:latin typeface="SassoonCRInfant"/>
            </a:endParaRPr>
          </a:p>
        </p:txBody>
      </p:sp>
      <p:sp>
        <p:nvSpPr>
          <p:cNvPr id="3" name="Content Placeholder 2"/>
          <p:cNvSpPr>
            <a:spLocks noGrp="1"/>
          </p:cNvSpPr>
          <p:nvPr>
            <p:ph idx="1"/>
          </p:nvPr>
        </p:nvSpPr>
        <p:spPr>
          <a:xfrm>
            <a:off x="254785" y="2505456"/>
            <a:ext cx="7954937" cy="3599316"/>
          </a:xfrm>
        </p:spPr>
        <p:txBody>
          <a:bodyPr vert="horz" lIns="91440" tIns="45720" rIns="91440" bIns="45720" rtlCol="0" anchor="t">
            <a:normAutofit fontScale="92500" lnSpcReduction="20000"/>
          </a:bodyPr>
          <a:lstStyle/>
          <a:p>
            <a:pPr marL="0" indent="0">
              <a:buNone/>
            </a:pPr>
            <a:r>
              <a:rPr lang="en-GB" sz="2600">
                <a:solidFill>
                  <a:schemeClr val="bg1"/>
                </a:solidFill>
                <a:latin typeface="SassoonCRInfant" panose="00000400000000000000" pitchFamily="2" charset="0"/>
              </a:rPr>
              <a:t>We hope your child is looking forward to their transition into Year 4.  </a:t>
            </a:r>
          </a:p>
          <a:p>
            <a:pPr marL="0" indent="0">
              <a:buNone/>
            </a:pPr>
            <a:endParaRPr lang="en-GB" sz="2600">
              <a:solidFill>
                <a:schemeClr val="bg1"/>
              </a:solidFill>
              <a:latin typeface="SassoonCRInfant" panose="00000400000000000000" pitchFamily="2" charset="0"/>
            </a:endParaRPr>
          </a:p>
          <a:p>
            <a:pPr marL="0" indent="0">
              <a:buNone/>
            </a:pPr>
            <a:r>
              <a:rPr lang="en-GB" sz="2600">
                <a:solidFill>
                  <a:schemeClr val="bg1"/>
                </a:solidFill>
                <a:latin typeface="SassoonCRInfant" panose="00000400000000000000" pitchFamily="2" charset="0"/>
              </a:rPr>
              <a:t>Your child’s wellbeing is our first priority and we want to ensure that they feel happy and safe coming into school. </a:t>
            </a:r>
          </a:p>
          <a:p>
            <a:pPr marL="0" indent="0">
              <a:buNone/>
            </a:pPr>
            <a:endParaRPr lang="en-GB" sz="2600">
              <a:solidFill>
                <a:schemeClr val="bg1"/>
              </a:solidFill>
              <a:latin typeface="SassoonCRInfant" panose="00000400000000000000" pitchFamily="2" charset="0"/>
            </a:endParaRPr>
          </a:p>
          <a:p>
            <a:pPr marL="0" indent="0">
              <a:buNone/>
            </a:pPr>
            <a:r>
              <a:rPr lang="en-GB" sz="2600">
                <a:solidFill>
                  <a:schemeClr val="bg1"/>
                </a:solidFill>
                <a:latin typeface="SassoonCRInfant" panose="00000400000000000000" pitchFamily="2" charset="0"/>
              </a:rPr>
              <a:t>You are always welcome to speak with us. We are here to support you and your child. </a:t>
            </a:r>
          </a:p>
          <a:p>
            <a:pPr marL="0" indent="0">
              <a:buNone/>
            </a:pPr>
            <a:endParaRPr lang="en-GB" sz="2600">
              <a:solidFill>
                <a:schemeClr val="bg1"/>
              </a:solidFill>
              <a:latin typeface="SassoonCRInfant" panose="00000400000000000000" pitchFamily="2" charset="0"/>
            </a:endParaRPr>
          </a:p>
          <a:p>
            <a:pPr marL="0" indent="0">
              <a:buNone/>
            </a:pPr>
            <a:r>
              <a:rPr lang="en-GB" sz="2600">
                <a:solidFill>
                  <a:schemeClr val="bg1"/>
                </a:solidFill>
                <a:latin typeface="SassoonCRInfant" panose="00000400000000000000" pitchFamily="2" charset="0"/>
                <a:cs typeface="Arial"/>
              </a:rPr>
              <a:t>Please do this via the office or at the end of the school day. </a:t>
            </a:r>
            <a:endParaRPr lang="en-GB" sz="2600">
              <a:solidFill>
                <a:schemeClr val="bg1"/>
              </a:solidFill>
              <a:latin typeface="SassoonCRInfant" panose="00000400000000000000" pitchFamily="2" charset="0"/>
              <a:cs typeface="Arial" panose="020B0604020202020204" pitchFamily="34" charset="0"/>
            </a:endParaRPr>
          </a:p>
          <a:p>
            <a:pPr marL="0" indent="0">
              <a:buNone/>
            </a:pPr>
            <a:endParaRPr lang="en-GB">
              <a:solidFill>
                <a:schemeClr val="bg1"/>
              </a:solidFill>
              <a:latin typeface="SassoonCRInfant" panose="00000400000000000000" pitchFamily="2" charset="0"/>
              <a:cs typeface="Arial" panose="020B0604020202020204" pitchFamily="34" charset="0"/>
            </a:endParaRPr>
          </a:p>
          <a:p>
            <a:pPr marL="0" indent="0">
              <a:buNone/>
            </a:pPr>
            <a:endParaRPr lang="en-GB">
              <a:solidFill>
                <a:schemeClr val="bg1"/>
              </a:solidFill>
              <a:latin typeface="SassoonCRInfant" panose="00000400000000000000" pitchFamily="2" charset="0"/>
            </a:endParaRPr>
          </a:p>
          <a:p>
            <a:pPr marL="0" indent="0">
              <a:buNone/>
            </a:pPr>
            <a:endParaRPr lang="en-GB">
              <a:solidFill>
                <a:schemeClr val="bg1"/>
              </a:solidFill>
              <a:latin typeface="SassoonCRInfant" panose="00000400000000000000" pitchFamily="2" charset="0"/>
            </a:endParaRPr>
          </a:p>
          <a:p>
            <a:pPr marL="0" indent="0">
              <a:buNone/>
            </a:pPr>
            <a:endParaRPr lang="en-GB">
              <a:solidFill>
                <a:schemeClr val="bg1"/>
              </a:solidFill>
              <a:latin typeface="SassoonCRInfant" panose="00000400000000000000" pitchFamily="2" charset="0"/>
            </a:endParaRP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Pin on Stick People">
            <a:extLst>
              <a:ext uri="{FF2B5EF4-FFF2-40B4-BE49-F238E27FC236}">
                <a16:creationId xmlns:a16="http://schemas.microsoft.com/office/drawing/2014/main" id="{70977F30-C027-429A-865F-0834E1AED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556" y="3062884"/>
            <a:ext cx="4135659" cy="2242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273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a:latin typeface="SassoonCRInfant" panose="00000400000000000000" pitchFamily="2" charset="0"/>
                <a:cs typeface="Arial" panose="020B0604020202020204" pitchFamily="34" charset="0"/>
              </a:rPr>
              <a:t>Behaviour Curriculum</a:t>
            </a:r>
            <a:endParaRPr lang="en-GB" sz="4000">
              <a:highlight>
                <a:srgbClr val="FFFF00"/>
              </a:highlight>
              <a:latin typeface="SassoonCRInfant" panose="00000400000000000000" pitchFamily="2" charset="0"/>
              <a:cs typeface="Arial" panose="020B0604020202020204" pitchFamily="34" charset="0"/>
            </a:endParaRP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TextBox 6">
            <a:extLst>
              <a:ext uri="{FF2B5EF4-FFF2-40B4-BE49-F238E27FC236}">
                <a16:creationId xmlns:a16="http://schemas.microsoft.com/office/drawing/2014/main" id="{6332BDC4-BDC2-4D18-B4B7-B3FDF9CC56E3}"/>
              </a:ext>
            </a:extLst>
          </p:cNvPr>
          <p:cNvSpPr txBox="1"/>
          <p:nvPr/>
        </p:nvSpPr>
        <p:spPr>
          <a:xfrm>
            <a:off x="60232" y="1993705"/>
            <a:ext cx="1187698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err="1">
                <a:solidFill>
                  <a:schemeClr val="bg1"/>
                </a:solidFill>
                <a:latin typeface="SassoonCRInfant" panose="00000400000000000000" pitchFamily="2" charset="0"/>
              </a:rPr>
              <a:t>Launde</a:t>
            </a:r>
            <a:r>
              <a:rPr lang="en-GB" sz="2000">
                <a:solidFill>
                  <a:schemeClr val="bg1"/>
                </a:solidFill>
                <a:latin typeface="SassoonCRInfant" panose="00000400000000000000" pitchFamily="2" charset="0"/>
              </a:rPr>
              <a:t> has a fully implemented behaviour curriculum to support children in developing good habits and to help foster an inclusive, nurturing environment where every child feels safe and valued.</a:t>
            </a:r>
          </a:p>
        </p:txBody>
      </p:sp>
      <p:sp>
        <p:nvSpPr>
          <p:cNvPr id="8" name="Rectangle: Rounded Corners 7">
            <a:extLst>
              <a:ext uri="{FF2B5EF4-FFF2-40B4-BE49-F238E27FC236}">
                <a16:creationId xmlns:a16="http://schemas.microsoft.com/office/drawing/2014/main" id="{15FC4D6C-EF4B-47DB-A926-FF80599B6A6C}"/>
              </a:ext>
            </a:extLst>
          </p:cNvPr>
          <p:cNvSpPr/>
          <p:nvPr/>
        </p:nvSpPr>
        <p:spPr>
          <a:xfrm>
            <a:off x="680322" y="3345764"/>
            <a:ext cx="28143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800">
                <a:solidFill>
                  <a:schemeClr val="bg1"/>
                </a:solidFill>
                <a:latin typeface="SassoonCRInfant" panose="00000400000000000000" pitchFamily="2" charset="0"/>
              </a:rPr>
              <a:t>Be Ready to Learn</a:t>
            </a:r>
          </a:p>
        </p:txBody>
      </p:sp>
      <p:sp>
        <p:nvSpPr>
          <p:cNvPr id="9" name="Rectangle: Rounded Corners 8">
            <a:extLst>
              <a:ext uri="{FF2B5EF4-FFF2-40B4-BE49-F238E27FC236}">
                <a16:creationId xmlns:a16="http://schemas.microsoft.com/office/drawing/2014/main" id="{2B43D8F7-C60D-4DD1-A833-FFE00649F92D}"/>
              </a:ext>
            </a:extLst>
          </p:cNvPr>
          <p:cNvSpPr/>
          <p:nvPr/>
        </p:nvSpPr>
        <p:spPr>
          <a:xfrm>
            <a:off x="3736075" y="3345764"/>
            <a:ext cx="26945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solidFill>
                  <a:schemeClr val="bg1"/>
                </a:solidFill>
                <a:latin typeface="SassoonCRInfant" panose="00000400000000000000" pitchFamily="2" charset="0"/>
              </a:rPr>
              <a:t>Be Kind</a:t>
            </a:r>
          </a:p>
        </p:txBody>
      </p:sp>
      <p:sp>
        <p:nvSpPr>
          <p:cNvPr id="10" name="Rectangle: Rounded Corners 9">
            <a:extLst>
              <a:ext uri="{FF2B5EF4-FFF2-40B4-BE49-F238E27FC236}">
                <a16:creationId xmlns:a16="http://schemas.microsoft.com/office/drawing/2014/main" id="{CB4CA71F-5DB0-49AB-843C-180F728EC50F}"/>
              </a:ext>
            </a:extLst>
          </p:cNvPr>
          <p:cNvSpPr/>
          <p:nvPr/>
        </p:nvSpPr>
        <p:spPr>
          <a:xfrm>
            <a:off x="680321" y="4499439"/>
            <a:ext cx="2814343"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000">
                <a:solidFill>
                  <a:schemeClr val="bg1"/>
                </a:solidFill>
                <a:latin typeface="SassoonCRInfant" panose="00000400000000000000" pitchFamily="2" charset="0"/>
              </a:rPr>
              <a:t>Be Respectful</a:t>
            </a:r>
          </a:p>
        </p:txBody>
      </p:sp>
      <p:sp>
        <p:nvSpPr>
          <p:cNvPr id="12" name="Rectangle 11">
            <a:extLst>
              <a:ext uri="{FF2B5EF4-FFF2-40B4-BE49-F238E27FC236}">
                <a16:creationId xmlns:a16="http://schemas.microsoft.com/office/drawing/2014/main" id="{779B9739-7F4B-47D5-85DD-054E7A2225A0}"/>
              </a:ext>
            </a:extLst>
          </p:cNvPr>
          <p:cNvSpPr/>
          <p:nvPr/>
        </p:nvSpPr>
        <p:spPr>
          <a:xfrm>
            <a:off x="171822" y="5661578"/>
            <a:ext cx="6417822" cy="707886"/>
          </a:xfrm>
          <a:prstGeom prst="rect">
            <a:avLst/>
          </a:prstGeom>
        </p:spPr>
        <p:txBody>
          <a:bodyPr wrap="square">
            <a:spAutoFit/>
          </a:bodyPr>
          <a:lstStyle/>
          <a:p>
            <a:r>
              <a:rPr lang="en-US" sz="2000">
                <a:solidFill>
                  <a:schemeClr val="bg1"/>
                </a:solidFill>
                <a:latin typeface="SassoonCRInfant" panose="00000400000000000000" pitchFamily="2" charset="0"/>
                <a:cs typeface="Arial" panose="020B0604020202020204" pitchFamily="34" charset="0"/>
              </a:rPr>
              <a:t>These principles are then rewarded when we see them in school, in a number of different ways.</a:t>
            </a:r>
          </a:p>
        </p:txBody>
      </p:sp>
      <p:sp>
        <p:nvSpPr>
          <p:cNvPr id="11" name="TextBox 10">
            <a:extLst>
              <a:ext uri="{FF2B5EF4-FFF2-40B4-BE49-F238E27FC236}">
                <a16:creationId xmlns:a16="http://schemas.microsoft.com/office/drawing/2014/main" id="{933B7447-6C69-4BC2-AF59-C1C1DE8726B0}"/>
              </a:ext>
            </a:extLst>
          </p:cNvPr>
          <p:cNvSpPr txBox="1"/>
          <p:nvPr/>
        </p:nvSpPr>
        <p:spPr>
          <a:xfrm>
            <a:off x="132741" y="2774512"/>
            <a:ext cx="6723844" cy="400110"/>
          </a:xfrm>
          <a:prstGeom prst="rect">
            <a:avLst/>
          </a:prstGeom>
          <a:noFill/>
        </p:spPr>
        <p:txBody>
          <a:bodyPr wrap="square">
            <a:spAutoFit/>
          </a:bodyPr>
          <a:lstStyle/>
          <a:p>
            <a:pPr algn="ctr"/>
            <a:r>
              <a:rPr lang="en-GB" sz="2000">
                <a:solidFill>
                  <a:schemeClr val="bg1"/>
                </a:solidFill>
                <a:latin typeface="SassoonCRInfant" panose="00000400000000000000" pitchFamily="2" charset="0"/>
              </a:rPr>
              <a:t>We achieve this by teaching four fundamental principles:</a:t>
            </a:r>
          </a:p>
        </p:txBody>
      </p:sp>
      <p:sp>
        <p:nvSpPr>
          <p:cNvPr id="13" name="Rectangle: Rounded Corners 12">
            <a:extLst>
              <a:ext uri="{FF2B5EF4-FFF2-40B4-BE49-F238E27FC236}">
                <a16:creationId xmlns:a16="http://schemas.microsoft.com/office/drawing/2014/main" id="{DAD1E852-131A-417B-BB3F-B7E732BD179D}"/>
              </a:ext>
            </a:extLst>
          </p:cNvPr>
          <p:cNvSpPr/>
          <p:nvPr/>
        </p:nvSpPr>
        <p:spPr>
          <a:xfrm>
            <a:off x="3736074" y="4499439"/>
            <a:ext cx="2694542" cy="929894"/>
          </a:xfrm>
          <a:prstGeom prst="roundRect">
            <a:avLst/>
          </a:prstGeom>
          <a:solidFill>
            <a:schemeClr val="accent3"/>
          </a:solidFill>
          <a:ln w="57150">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solidFill>
                  <a:schemeClr val="bg1"/>
                </a:solidFill>
                <a:latin typeface="SassoonCRInfant" panose="00000400000000000000" pitchFamily="2" charset="0"/>
              </a:rPr>
              <a:t>Be Safe</a:t>
            </a:r>
          </a:p>
        </p:txBody>
      </p:sp>
      <p:pic>
        <p:nvPicPr>
          <p:cNvPr id="5" name="Picture 4">
            <a:extLst>
              <a:ext uri="{FF2B5EF4-FFF2-40B4-BE49-F238E27FC236}">
                <a16:creationId xmlns:a16="http://schemas.microsoft.com/office/drawing/2014/main" id="{AFD4AB0E-A1BC-4643-BD69-B3EFB8003CC3}"/>
              </a:ext>
            </a:extLst>
          </p:cNvPr>
          <p:cNvPicPr>
            <a:picLocks noChangeAspect="1"/>
          </p:cNvPicPr>
          <p:nvPr/>
        </p:nvPicPr>
        <p:blipFill>
          <a:blip r:embed="rId4"/>
          <a:stretch>
            <a:fillRect/>
          </a:stretch>
        </p:blipFill>
        <p:spPr>
          <a:xfrm>
            <a:off x="6790620" y="2974567"/>
            <a:ext cx="5229559" cy="3254292"/>
          </a:xfrm>
          <a:prstGeom prst="rect">
            <a:avLst/>
          </a:prstGeom>
        </p:spPr>
      </p:pic>
    </p:spTree>
    <p:extLst>
      <p:ext uri="{BB962C8B-B14F-4D97-AF65-F5344CB8AC3E}">
        <p14:creationId xmlns:p14="http://schemas.microsoft.com/office/powerpoint/2010/main" val="30671711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816" y="806879"/>
            <a:ext cx="9613861" cy="1080938"/>
          </a:xfrm>
        </p:spPr>
        <p:txBody>
          <a:bodyPr>
            <a:normAutofit/>
          </a:bodyPr>
          <a:lstStyle/>
          <a:p>
            <a:r>
              <a:rPr lang="en-GB">
                <a:latin typeface="SassoonCRInfant" panose="00000400000000000000" pitchFamily="2" charset="0"/>
              </a:rPr>
              <a:t>Uniform</a:t>
            </a:r>
          </a:p>
        </p:txBody>
      </p:sp>
      <p:sp>
        <p:nvSpPr>
          <p:cNvPr id="3" name="Content Placeholder 2"/>
          <p:cNvSpPr>
            <a:spLocks noGrp="1"/>
          </p:cNvSpPr>
          <p:nvPr>
            <p:ph idx="1"/>
          </p:nvPr>
        </p:nvSpPr>
        <p:spPr>
          <a:xfrm>
            <a:off x="165707" y="2188315"/>
            <a:ext cx="6394165" cy="4650844"/>
          </a:xfrm>
        </p:spPr>
        <p:txBody>
          <a:bodyPr vert="horz" lIns="91440" tIns="45720" rIns="91440" bIns="45720" rtlCol="0" anchor="t">
            <a:normAutofit lnSpcReduction="10000"/>
          </a:bodyPr>
          <a:lstStyle/>
          <a:p>
            <a:pPr marL="0" indent="0">
              <a:buNone/>
            </a:pPr>
            <a:r>
              <a:rPr lang="en-GB">
                <a:solidFill>
                  <a:schemeClr val="bg1"/>
                </a:solidFill>
                <a:latin typeface="SassoonCRInfant" panose="00000400000000000000" pitchFamily="2" charset="0"/>
                <a:ea typeface="Times New Roman" panose="02020603050405020304" pitchFamily="18" charset="0"/>
                <a:cs typeface="Arial" panose="020B0604020202020204" pitchFamily="34" charset="0"/>
              </a:rPr>
              <a:t>Uniform – please ensure your child conforms to the school uniform rules:</a:t>
            </a:r>
          </a:p>
          <a:p>
            <a:pPr marL="0" indent="0">
              <a:buNone/>
            </a:pPr>
            <a:endParaRPr lang="en-GB">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a:solidFill>
                  <a:schemeClr val="bg1"/>
                </a:solidFill>
                <a:latin typeface="SassoonCRInfant" panose="00000400000000000000" pitchFamily="2" charset="0"/>
                <a:cs typeface="Arial"/>
              </a:rPr>
              <a:t>Children will need </a:t>
            </a:r>
            <a:r>
              <a:rPr lang="en-GB" u="sng">
                <a:solidFill>
                  <a:schemeClr val="bg1"/>
                </a:solidFill>
                <a:latin typeface="SassoonCRInfant" panose="00000400000000000000" pitchFamily="2" charset="0"/>
                <a:cs typeface="Arial"/>
              </a:rPr>
              <a:t>separate</a:t>
            </a:r>
            <a:r>
              <a:rPr lang="en-GB">
                <a:solidFill>
                  <a:schemeClr val="bg1"/>
                </a:solidFill>
                <a:latin typeface="SassoonCRInfant" panose="00000400000000000000" pitchFamily="2" charset="0"/>
                <a:cs typeface="Arial"/>
              </a:rPr>
              <a:t> indoor and outdoor pairs of shoes – these need to be completely black.</a:t>
            </a:r>
            <a:endParaRPr lang="en-GB" sz="2800">
              <a:solidFill>
                <a:schemeClr val="bg1"/>
              </a:solidFill>
              <a:latin typeface="SassoonCRInfant" panose="00000400000000000000" pitchFamily="2" charset="0"/>
            </a:endParaRPr>
          </a:p>
          <a:p>
            <a:r>
              <a:rPr lang="en-GB">
                <a:solidFill>
                  <a:schemeClr val="bg1"/>
                </a:solidFill>
                <a:latin typeface="SassoonCRInfant" panose="00000400000000000000" pitchFamily="2" charset="0"/>
              </a:rPr>
              <a:t>Red Jumper/Cardigan (logo optional - from School Wear Solutions)</a:t>
            </a:r>
            <a:endParaRPr lang="en-GB" sz="200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a:solidFill>
                  <a:schemeClr val="bg1"/>
                </a:solidFill>
                <a:latin typeface="SassoonCRInfant" panose="00000400000000000000" pitchFamily="2" charset="0"/>
              </a:rPr>
              <a:t>Summer Dresses: Red Gingham </a:t>
            </a:r>
            <a:endParaRPr lang="en-GB" sz="200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pPr>
              <a:lnSpc>
                <a:spcPct val="170000"/>
              </a:lnSpc>
            </a:pPr>
            <a:r>
              <a:rPr lang="en-GB">
                <a:solidFill>
                  <a:schemeClr val="bg1"/>
                </a:solidFill>
                <a:latin typeface="SassoonCRInfant" panose="00000400000000000000" pitchFamily="2" charset="0"/>
                <a:ea typeface="Times New Roman" panose="02020603050405020304" pitchFamily="18" charset="0"/>
                <a:cs typeface="Arial" panose="020B0604020202020204" pitchFamily="34" charset="0"/>
              </a:rPr>
              <a:t>All long hair should be tied up.</a:t>
            </a:r>
          </a:p>
          <a:p>
            <a:pPr>
              <a:lnSpc>
                <a:spcPct val="170000"/>
              </a:lnSpc>
            </a:pPr>
            <a:r>
              <a:rPr lang="en-GB">
                <a:solidFill>
                  <a:schemeClr val="bg1"/>
                </a:solidFill>
                <a:latin typeface="SassoonCRInfant" panose="00000400000000000000" pitchFamily="2" charset="0"/>
                <a:ea typeface="Times New Roman" panose="02020603050405020304" pitchFamily="18" charset="0"/>
                <a:cs typeface="Arial" panose="020B0604020202020204" pitchFamily="34" charset="0"/>
              </a:rPr>
              <a:t>No leggings.</a:t>
            </a:r>
            <a:endParaRPr lang="en-GB" sz="3200">
              <a:latin typeface="SassoonCRInfant" panose="00000400000000000000" pitchFamily="2" charset="0"/>
              <a:ea typeface="Times New Roman" panose="02020603050405020304" pitchFamily="18" charset="0"/>
            </a:endParaRPr>
          </a:p>
        </p:txBody>
      </p:sp>
      <p:pic>
        <p:nvPicPr>
          <p:cNvPr id="5" name="Picture 4"/>
          <p:cNvPicPr>
            <a:picLocks noChangeAspect="1"/>
          </p:cNvPicPr>
          <p:nvPr/>
        </p:nvPicPr>
        <p:blipFill rotWithShape="1">
          <a:blip r:embed="rId3"/>
          <a:srcRect l="36059" t="31824" r="25294" b="6742"/>
          <a:stretch/>
        </p:blipFill>
        <p:spPr>
          <a:xfrm>
            <a:off x="6627579" y="1991209"/>
            <a:ext cx="1774688" cy="4320406"/>
          </a:xfrm>
          <a:prstGeom prst="rect">
            <a:avLst/>
          </a:prstGeom>
        </p:spPr>
      </p:pic>
      <p:pic>
        <p:nvPicPr>
          <p:cNvPr id="6" name="Picture 5"/>
          <p:cNvPicPr>
            <a:picLocks noChangeAspect="1"/>
          </p:cNvPicPr>
          <p:nvPr/>
        </p:nvPicPr>
        <p:blipFill rotWithShape="1">
          <a:blip r:embed="rId4"/>
          <a:srcRect l="33781" t="34178" r="29873" b="8584"/>
          <a:stretch/>
        </p:blipFill>
        <p:spPr>
          <a:xfrm>
            <a:off x="10004677" y="2051601"/>
            <a:ext cx="1745213" cy="4199622"/>
          </a:xfrm>
          <a:prstGeom prst="rect">
            <a:avLst/>
          </a:prstGeom>
        </p:spPr>
      </p:pic>
      <p:cxnSp>
        <p:nvCxnSpPr>
          <p:cNvPr id="10" name="Straight Arrow Connector 9"/>
          <p:cNvCxnSpPr>
            <a:cxnSpLocks/>
          </p:cNvCxnSpPr>
          <p:nvPr/>
        </p:nvCxnSpPr>
        <p:spPr>
          <a:xfrm flipH="1">
            <a:off x="7948972" y="1809376"/>
            <a:ext cx="720377" cy="79556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9588719" y="1834166"/>
            <a:ext cx="831916" cy="70829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293211" y="1167189"/>
            <a:ext cx="1727241" cy="707886"/>
          </a:xfrm>
          <a:prstGeom prst="rect">
            <a:avLst/>
          </a:prstGeom>
          <a:noFill/>
        </p:spPr>
        <p:txBody>
          <a:bodyPr wrap="square" rtlCol="0">
            <a:spAutoFit/>
          </a:bodyPr>
          <a:lstStyle/>
          <a:p>
            <a:pPr algn="ctr"/>
            <a:r>
              <a:rPr lang="en-GB" sz="2000">
                <a:latin typeface="SassoonCRInfant" panose="00000400000000000000" pitchFamily="2" charset="0"/>
              </a:rPr>
              <a:t>White polo shirt </a:t>
            </a:r>
          </a:p>
        </p:txBody>
      </p:sp>
      <p:cxnSp>
        <p:nvCxnSpPr>
          <p:cNvPr id="28" name="Straight Arrow Connector 27"/>
          <p:cNvCxnSpPr>
            <a:cxnSpLocks/>
          </p:cNvCxnSpPr>
          <p:nvPr/>
        </p:nvCxnSpPr>
        <p:spPr>
          <a:xfrm>
            <a:off x="9869264" y="5388941"/>
            <a:ext cx="733154" cy="4785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cxnSpLocks/>
          </p:cNvCxnSpPr>
          <p:nvPr/>
        </p:nvCxnSpPr>
        <p:spPr>
          <a:xfrm flipH="1">
            <a:off x="7849287" y="3667414"/>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8420435" y="3056190"/>
            <a:ext cx="1647171" cy="1015663"/>
          </a:xfrm>
          <a:prstGeom prst="rect">
            <a:avLst/>
          </a:prstGeom>
          <a:noFill/>
        </p:spPr>
        <p:txBody>
          <a:bodyPr wrap="square" rtlCol="0">
            <a:spAutoFit/>
          </a:bodyPr>
          <a:lstStyle/>
          <a:p>
            <a:pPr algn="ctr"/>
            <a:r>
              <a:rPr lang="en-GB" sz="2000">
                <a:solidFill>
                  <a:schemeClr val="bg1"/>
                </a:solidFill>
                <a:latin typeface="SassoonCRInfant" panose="00000400000000000000" pitchFamily="2" charset="0"/>
              </a:rPr>
              <a:t>Black or grey skirt, trousers or shorts</a:t>
            </a:r>
          </a:p>
        </p:txBody>
      </p:sp>
      <p:pic>
        <p:nvPicPr>
          <p:cNvPr id="19" name="Picture 18">
            <a:extLst>
              <a:ext uri="{FF2B5EF4-FFF2-40B4-BE49-F238E27FC236}">
                <a16:creationId xmlns:a16="http://schemas.microsoft.com/office/drawing/2014/main" id="{1F3FE742-277B-C14A-B9EE-21577C59A1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3" name="TextBox 12">
            <a:extLst>
              <a:ext uri="{FF2B5EF4-FFF2-40B4-BE49-F238E27FC236}">
                <a16:creationId xmlns:a16="http://schemas.microsoft.com/office/drawing/2014/main" id="{C320753B-62A3-49DB-8540-F35462D69917}"/>
              </a:ext>
            </a:extLst>
          </p:cNvPr>
          <p:cNvSpPr txBox="1"/>
          <p:nvPr/>
        </p:nvSpPr>
        <p:spPr>
          <a:xfrm>
            <a:off x="8402266" y="5034998"/>
            <a:ext cx="1647171" cy="1631216"/>
          </a:xfrm>
          <a:prstGeom prst="rect">
            <a:avLst/>
          </a:prstGeom>
          <a:noFill/>
        </p:spPr>
        <p:txBody>
          <a:bodyPr wrap="square" rtlCol="0">
            <a:spAutoFit/>
          </a:bodyPr>
          <a:lstStyle/>
          <a:p>
            <a:pPr algn="ctr"/>
            <a:r>
              <a:rPr lang="en-GB" sz="2000">
                <a:solidFill>
                  <a:schemeClr val="bg1"/>
                </a:solidFill>
                <a:latin typeface="SassoonCRInfant" panose="00000400000000000000" pitchFamily="2" charset="0"/>
              </a:rPr>
              <a:t>Plain, black shoes or trainers with black sole and no logo.</a:t>
            </a:r>
          </a:p>
        </p:txBody>
      </p:sp>
      <p:cxnSp>
        <p:nvCxnSpPr>
          <p:cNvPr id="14" name="Straight Arrow Connector 13">
            <a:extLst>
              <a:ext uri="{FF2B5EF4-FFF2-40B4-BE49-F238E27FC236}">
                <a16:creationId xmlns:a16="http://schemas.microsoft.com/office/drawing/2014/main" id="{CB51C6B9-2578-47AD-8EE6-59E042CE5A48}"/>
              </a:ext>
            </a:extLst>
          </p:cNvPr>
          <p:cNvCxnSpPr>
            <a:cxnSpLocks/>
          </p:cNvCxnSpPr>
          <p:nvPr/>
        </p:nvCxnSpPr>
        <p:spPr>
          <a:xfrm flipH="1">
            <a:off x="7849287" y="5278067"/>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4739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322" y="771781"/>
            <a:ext cx="9613861" cy="1080938"/>
          </a:xfrm>
        </p:spPr>
        <p:txBody>
          <a:bodyPr>
            <a:normAutofit/>
          </a:bodyPr>
          <a:lstStyle/>
          <a:p>
            <a:r>
              <a:rPr lang="en-GB">
                <a:latin typeface="SassoonCRInfant" panose="00000400000000000000" pitchFamily="2" charset="0"/>
              </a:rPr>
              <a:t>PE Kit</a:t>
            </a:r>
          </a:p>
        </p:txBody>
      </p:sp>
      <p:sp>
        <p:nvSpPr>
          <p:cNvPr id="3" name="Content Placeholder 2"/>
          <p:cNvSpPr>
            <a:spLocks noGrp="1"/>
          </p:cNvSpPr>
          <p:nvPr>
            <p:ph idx="1"/>
          </p:nvPr>
        </p:nvSpPr>
        <p:spPr>
          <a:xfrm>
            <a:off x="162046" y="2032233"/>
            <a:ext cx="11694525" cy="4364178"/>
          </a:xfrm>
        </p:spPr>
        <p:txBody>
          <a:bodyPr vert="horz" lIns="91440" tIns="45720" rIns="91440" bIns="45720" rtlCol="0" anchor="t">
            <a:noAutofit/>
          </a:bodyPr>
          <a:lstStyle/>
          <a:p>
            <a:pPr marL="0" indent="0">
              <a:buNone/>
            </a:pPr>
            <a:r>
              <a:rPr lang="en-GB" sz="2800">
                <a:solidFill>
                  <a:schemeClr val="bg1"/>
                </a:solidFill>
                <a:latin typeface="SassoonCRInfant" panose="00000400000000000000" pitchFamily="2" charset="0"/>
                <a:ea typeface="Times New Roman" panose="02020603050405020304" pitchFamily="18" charset="0"/>
                <a:cs typeface="Arial" panose="020B0604020202020204" pitchFamily="34" charset="0"/>
              </a:rPr>
              <a:t>P.E. kit to be worn on the day that your child has PE (you will be notified of this at the start of the academic year in August).</a:t>
            </a:r>
          </a:p>
          <a:p>
            <a:pPr marL="0" indent="0">
              <a:buNone/>
            </a:pPr>
            <a:endParaRPr lang="en-GB" sz="2800">
              <a:solidFill>
                <a:schemeClr val="bg1"/>
              </a:solidFill>
              <a:latin typeface="SassoonCRInfant" panose="00000400000000000000" pitchFamily="2" charset="0"/>
              <a:ea typeface="Times New Roman" panose="02020603050405020304" pitchFamily="18" charset="0"/>
              <a:cs typeface="Arial" panose="020B0604020202020204" pitchFamily="34" charset="0"/>
            </a:endParaRPr>
          </a:p>
          <a:p>
            <a:r>
              <a:rPr lang="en-GB" sz="2800">
                <a:solidFill>
                  <a:schemeClr val="bg1"/>
                </a:solidFill>
                <a:latin typeface="SassoonCRInfant" panose="00000400000000000000" pitchFamily="2" charset="0"/>
              </a:rPr>
              <a:t>Black jogging bottoms or shorts</a:t>
            </a:r>
          </a:p>
          <a:p>
            <a:r>
              <a:rPr lang="en-GB" sz="2800">
                <a:solidFill>
                  <a:schemeClr val="bg1"/>
                </a:solidFill>
                <a:latin typeface="SassoonCRInfant" panose="00000400000000000000" pitchFamily="2" charset="0"/>
              </a:rPr>
              <a:t>White t-shirts</a:t>
            </a:r>
          </a:p>
          <a:p>
            <a:r>
              <a:rPr lang="en-GB" sz="2800">
                <a:solidFill>
                  <a:schemeClr val="bg1"/>
                </a:solidFill>
                <a:latin typeface="SassoonCRInfant" panose="00000400000000000000" pitchFamily="2" charset="0"/>
              </a:rPr>
              <a:t>Sports trainers (white or black)</a:t>
            </a:r>
          </a:p>
          <a:p>
            <a:r>
              <a:rPr lang="en-GB" sz="2800">
                <a:solidFill>
                  <a:schemeClr val="bg1"/>
                </a:solidFill>
                <a:latin typeface="SassoonCRInfant" panose="00000400000000000000" pitchFamily="2" charset="0"/>
              </a:rPr>
              <a:t>Red jumper</a:t>
            </a:r>
          </a:p>
          <a:p>
            <a:r>
              <a:rPr lang="en-GB" sz="2800">
                <a:solidFill>
                  <a:schemeClr val="bg1"/>
                </a:solidFill>
                <a:latin typeface="SassoonCRInfant" panose="00000400000000000000" pitchFamily="2" charset="0"/>
              </a:rPr>
              <a:t>No earrings and hair tied back</a:t>
            </a:r>
          </a:p>
          <a:p>
            <a:pPr marL="0" indent="0">
              <a:buNone/>
            </a:pPr>
            <a:r>
              <a:rPr lang="en-GB" sz="2800">
                <a:solidFill>
                  <a:schemeClr val="bg1"/>
                </a:solidFill>
                <a:latin typeface="SassoonCRInfant"/>
                <a:ea typeface="Times New Roman" panose="02020603050405020304" pitchFamily="18" charset="0"/>
                <a:cs typeface="Arial"/>
              </a:rPr>
              <a:t>Please make sure that your child is dressed appropriately for the weather on the day of their PE lesson.</a:t>
            </a:r>
          </a:p>
        </p:txBody>
      </p:sp>
      <p:pic>
        <p:nvPicPr>
          <p:cNvPr id="26" name="Picture 25">
            <a:extLst>
              <a:ext uri="{FF2B5EF4-FFF2-40B4-BE49-F238E27FC236}">
                <a16:creationId xmlns:a16="http://schemas.microsoft.com/office/drawing/2014/main" id="{7014A6ED-85BD-C349-8486-28CE53237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1913157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DCA3673-CDE4-40C5-9FA8-F89874CFBA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824" cy="68580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95756E8F-499C-4533-BBE8-309C3E8D985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mt="10000"/>
            <a:extLst>
              <a:ext uri="{28A0092B-C50C-407E-A947-70E740481C1C}">
                <a14:useLocalDpi xmlns:a14="http://schemas.microsoft.com/office/drawing/2010/main" val="0"/>
              </a:ext>
            </a:extLst>
          </a:blip>
          <a:stretch>
            <a:fillRect/>
          </a:stretch>
        </p:blipFill>
        <p:spPr>
          <a:xfrm>
            <a:off x="-3176" y="0"/>
            <a:ext cx="12192000" cy="6858000"/>
          </a:xfrm>
          <a:prstGeom prst="rect">
            <a:avLst/>
          </a:prstGeom>
        </p:spPr>
      </p:pic>
      <p:sp>
        <p:nvSpPr>
          <p:cNvPr id="24" name="Rectangle 23">
            <a:extLst>
              <a:ext uri="{FF2B5EF4-FFF2-40B4-BE49-F238E27FC236}">
                <a16:creationId xmlns:a16="http://schemas.microsoft.com/office/drawing/2014/main" id="{0FFFD040-32A9-4D2B-86CA-599D030A41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863205CA-B7FF-4C25-A4C8-3BBBCE19D9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2" y="609600"/>
            <a:ext cx="4959094"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E13F87B2-74B6-4B2F-AB1A-056A2D02220A}"/>
              </a:ext>
            </a:extLst>
          </p:cNvPr>
          <p:cNvSpPr>
            <a:spLocks noGrp="1"/>
          </p:cNvSpPr>
          <p:nvPr>
            <p:ph type="title"/>
          </p:nvPr>
        </p:nvSpPr>
        <p:spPr>
          <a:xfrm>
            <a:off x="89771" y="644736"/>
            <a:ext cx="4726673" cy="1080938"/>
          </a:xfrm>
        </p:spPr>
        <p:txBody>
          <a:bodyPr>
            <a:normAutofit/>
          </a:bodyPr>
          <a:lstStyle/>
          <a:p>
            <a:r>
              <a:rPr lang="en-US" sz="2400">
                <a:latin typeface="SassoonCRInfant" panose="00000400000000000000" pitchFamily="2" charset="0"/>
              </a:rPr>
              <a:t>Pupil Premium Offer 2026-2027</a:t>
            </a:r>
            <a:endParaRPr lang="en-GB" sz="2400">
              <a:highlight>
                <a:srgbClr val="FFFF00"/>
              </a:highlight>
              <a:latin typeface="SassoonCRInfant" panose="00000400000000000000" pitchFamily="2" charset="0"/>
            </a:endParaRPr>
          </a:p>
        </p:txBody>
      </p:sp>
      <p:pic>
        <p:nvPicPr>
          <p:cNvPr id="26" name="Picture 25">
            <a:extLst>
              <a:ext uri="{FF2B5EF4-FFF2-40B4-BE49-F238E27FC236}">
                <a16:creationId xmlns:a16="http://schemas.microsoft.com/office/drawing/2014/main" id="{306E3F32-3C1A-4B6E-AF26-8A15A788560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2" y="1970241"/>
            <a:ext cx="4956048" cy="199787"/>
          </a:xfrm>
          <a:prstGeom prst="rect">
            <a:avLst/>
          </a:prstGeom>
        </p:spPr>
      </p:pic>
      <p:sp>
        <p:nvSpPr>
          <p:cNvPr id="3" name="Content Placeholder 2">
            <a:extLst>
              <a:ext uri="{FF2B5EF4-FFF2-40B4-BE49-F238E27FC236}">
                <a16:creationId xmlns:a16="http://schemas.microsoft.com/office/drawing/2014/main" id="{5AD049DA-13E9-4B4F-9C2D-527170B58F4F}"/>
              </a:ext>
            </a:extLst>
          </p:cNvPr>
          <p:cNvSpPr>
            <a:spLocks noGrp="1"/>
          </p:cNvSpPr>
          <p:nvPr>
            <p:ph idx="1"/>
          </p:nvPr>
        </p:nvSpPr>
        <p:spPr>
          <a:xfrm>
            <a:off x="89771" y="2016650"/>
            <a:ext cx="5088516" cy="4775221"/>
          </a:xfrm>
        </p:spPr>
        <p:txBody>
          <a:bodyPr>
            <a:normAutofit/>
          </a:bodyPr>
          <a:lstStyle/>
          <a:p>
            <a:pPr fontAlgn="base"/>
            <a:r>
              <a:rPr lang="en-GB">
                <a:solidFill>
                  <a:schemeClr val="bg1"/>
                </a:solidFill>
                <a:latin typeface="SassoonCRInfant" panose="00000400000000000000" pitchFamily="2" charset="0"/>
              </a:rPr>
              <a:t>We have adapted the pupil premium offer to ensure it is more personalised to provide individual support to each child. </a:t>
            </a:r>
          </a:p>
          <a:p>
            <a:pPr fontAlgn="base"/>
            <a:r>
              <a:rPr lang="en-GB">
                <a:solidFill>
                  <a:schemeClr val="bg1"/>
                </a:solidFill>
                <a:latin typeface="SassoonCRInfant" panose="00000400000000000000" pitchFamily="2" charset="0"/>
              </a:rPr>
              <a:t>Should you feel that you could be eligible for free school meals then please contact the office</a:t>
            </a:r>
          </a:p>
        </p:txBody>
      </p:sp>
      <p:pic>
        <p:nvPicPr>
          <p:cNvPr id="5" name="Picture 4" descr="A white paper with text and images&#10;&#10;AI-generated content may be incorrect.">
            <a:extLst>
              <a:ext uri="{FF2B5EF4-FFF2-40B4-BE49-F238E27FC236}">
                <a16:creationId xmlns:a16="http://schemas.microsoft.com/office/drawing/2014/main" id="{CE481C41-F4E0-C5A6-1366-3E4E67B2E2D4}"/>
              </a:ext>
            </a:extLst>
          </p:cNvPr>
          <p:cNvPicPr>
            <a:picLocks noChangeAspect="1"/>
          </p:cNvPicPr>
          <p:nvPr/>
        </p:nvPicPr>
        <p:blipFill>
          <a:blip r:embed="rId5"/>
          <a:stretch>
            <a:fillRect/>
          </a:stretch>
        </p:blipFill>
        <p:spPr>
          <a:xfrm>
            <a:off x="5258496" y="125729"/>
            <a:ext cx="6733479" cy="6666143"/>
          </a:xfrm>
          <a:prstGeom prst="rect">
            <a:avLst/>
          </a:prstGeom>
          <a:ln>
            <a:noFill/>
          </a:ln>
          <a:effectLst>
            <a:outerShdw blurRad="76200" dist="63500" dir="5040000" algn="tl" rotWithShape="0">
              <a:srgbClr val="000000">
                <a:alpha val="41000"/>
              </a:srgbClr>
            </a:outerShdw>
          </a:effectLst>
        </p:spPr>
      </p:pic>
    </p:spTree>
    <p:extLst>
      <p:ext uri="{BB962C8B-B14F-4D97-AF65-F5344CB8AC3E}">
        <p14:creationId xmlns:p14="http://schemas.microsoft.com/office/powerpoint/2010/main" val="11966910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1E178-87F0-438E-8DEA-8358C509A837}"/>
              </a:ext>
            </a:extLst>
          </p:cNvPr>
          <p:cNvSpPr>
            <a:spLocks noGrp="1"/>
          </p:cNvSpPr>
          <p:nvPr>
            <p:ph type="title"/>
          </p:nvPr>
        </p:nvSpPr>
        <p:spPr/>
        <p:txBody>
          <a:bodyPr/>
          <a:lstStyle/>
          <a:p>
            <a:r>
              <a:rPr lang="en-GB">
                <a:latin typeface="SassoonCRInfant" panose="00000400000000000000" pitchFamily="2" charset="0"/>
              </a:rPr>
              <a:t>Our school day</a:t>
            </a:r>
          </a:p>
        </p:txBody>
      </p:sp>
      <p:sp>
        <p:nvSpPr>
          <p:cNvPr id="3" name="Content Placeholder 2">
            <a:extLst>
              <a:ext uri="{FF2B5EF4-FFF2-40B4-BE49-F238E27FC236}">
                <a16:creationId xmlns:a16="http://schemas.microsoft.com/office/drawing/2014/main" id="{0D2565F1-3541-4E01-8599-33C780651D55}"/>
              </a:ext>
            </a:extLst>
          </p:cNvPr>
          <p:cNvSpPr>
            <a:spLocks noGrp="1"/>
          </p:cNvSpPr>
          <p:nvPr>
            <p:ph sz="half" idx="1"/>
          </p:nvPr>
        </p:nvSpPr>
        <p:spPr>
          <a:xfrm>
            <a:off x="104775" y="2928670"/>
            <a:ext cx="4905375" cy="3680474"/>
          </a:xfrm>
        </p:spPr>
        <p:txBody>
          <a:bodyPr vert="horz" lIns="91440" tIns="45720" rIns="91440" bIns="45720" rtlCol="0" anchor="t">
            <a:normAutofit fontScale="92500" lnSpcReduction="20000"/>
          </a:bodyPr>
          <a:lstStyle/>
          <a:p>
            <a:pPr marL="0" indent="0">
              <a:buNone/>
            </a:pPr>
            <a:r>
              <a:rPr lang="en-GB" sz="2800">
                <a:solidFill>
                  <a:schemeClr val="bg1"/>
                </a:solidFill>
                <a:latin typeface="SassoonCRInfant" panose="00000400000000000000" pitchFamily="2" charset="0"/>
              </a:rPr>
              <a:t>8:40am – Meet children</a:t>
            </a:r>
            <a:br>
              <a:rPr lang="en-GB" sz="2800">
                <a:solidFill>
                  <a:schemeClr val="bg1"/>
                </a:solidFill>
                <a:latin typeface="SassoonCRInfant" panose="00000400000000000000" pitchFamily="2" charset="0"/>
              </a:rPr>
            </a:br>
            <a:endParaRPr lang="en-GB" sz="2800">
              <a:solidFill>
                <a:schemeClr val="bg1"/>
              </a:solidFill>
              <a:latin typeface="SassoonCRInfant" panose="00000400000000000000" pitchFamily="2" charset="0"/>
            </a:endParaRPr>
          </a:p>
          <a:p>
            <a:pPr marL="0" indent="0">
              <a:buNone/>
            </a:pPr>
            <a:r>
              <a:rPr lang="en-GB" sz="2800">
                <a:solidFill>
                  <a:schemeClr val="bg1"/>
                </a:solidFill>
                <a:latin typeface="SassoonCRInfant" panose="00000400000000000000" pitchFamily="2" charset="0"/>
              </a:rPr>
              <a:t>8:45am (gates and doors close) –Register and morning work</a:t>
            </a:r>
          </a:p>
          <a:p>
            <a:pPr marL="0" indent="0">
              <a:buNone/>
            </a:pPr>
            <a:br>
              <a:rPr lang="en-GB" sz="2800">
                <a:solidFill>
                  <a:schemeClr val="bg1"/>
                </a:solidFill>
                <a:latin typeface="SassoonCRInfant" panose="00000400000000000000" pitchFamily="2" charset="0"/>
              </a:rPr>
            </a:br>
            <a:r>
              <a:rPr lang="en-GB" sz="2800">
                <a:solidFill>
                  <a:schemeClr val="bg1"/>
                </a:solidFill>
                <a:latin typeface="SassoonCRInfant" panose="00000400000000000000" pitchFamily="2" charset="0"/>
              </a:rPr>
              <a:t>10:20am – Morning break</a:t>
            </a:r>
          </a:p>
          <a:p>
            <a:pPr marL="0" indent="0">
              <a:buNone/>
            </a:pPr>
            <a:br>
              <a:rPr lang="en-GB" sz="2800">
                <a:solidFill>
                  <a:schemeClr val="bg1"/>
                </a:solidFill>
                <a:latin typeface="SassoonCRInfant" panose="00000400000000000000" pitchFamily="2" charset="0"/>
              </a:rPr>
            </a:br>
            <a:r>
              <a:rPr lang="en-GB" sz="2800">
                <a:solidFill>
                  <a:schemeClr val="bg1"/>
                </a:solidFill>
                <a:latin typeface="SassoonCRInfant" panose="00000400000000000000" pitchFamily="2" charset="0"/>
              </a:rPr>
              <a:t>12:15pm – Lunch time</a:t>
            </a:r>
          </a:p>
          <a:p>
            <a:pPr marL="0" indent="0">
              <a:buNone/>
            </a:pPr>
            <a:br>
              <a:rPr lang="en-GB" sz="2800">
                <a:solidFill>
                  <a:schemeClr val="bg1"/>
                </a:solidFill>
                <a:latin typeface="SassoonCRInfant" panose="00000400000000000000" pitchFamily="2" charset="0"/>
              </a:rPr>
            </a:br>
            <a:r>
              <a:rPr lang="en-GB" sz="2800">
                <a:solidFill>
                  <a:schemeClr val="bg1"/>
                </a:solidFill>
                <a:latin typeface="SassoonCRInfant" panose="00000400000000000000" pitchFamily="2" charset="0"/>
              </a:rPr>
              <a:t>3:15pm – Home time</a:t>
            </a:r>
          </a:p>
          <a:p>
            <a:pPr marL="0" indent="0">
              <a:buNone/>
            </a:pPr>
            <a:endParaRPr lang="en-US" sz="2800">
              <a:latin typeface="SassoonCRInfant" panose="00000400000000000000" pitchFamily="2" charset="0"/>
            </a:endParaRPr>
          </a:p>
          <a:p>
            <a:pPr marL="0" indent="0">
              <a:buNone/>
            </a:pPr>
            <a:endParaRPr lang="en-GB" sz="2800">
              <a:latin typeface="SassoonCRInfant" panose="00000400000000000000" pitchFamily="2" charset="0"/>
            </a:endParaRPr>
          </a:p>
        </p:txBody>
      </p:sp>
      <p:sp>
        <p:nvSpPr>
          <p:cNvPr id="5" name="Content Placeholder 4">
            <a:extLst>
              <a:ext uri="{FF2B5EF4-FFF2-40B4-BE49-F238E27FC236}">
                <a16:creationId xmlns:a16="http://schemas.microsoft.com/office/drawing/2014/main" id="{01CB438A-7139-4CEC-9BFF-48E7F081F3E8}"/>
              </a:ext>
            </a:extLst>
          </p:cNvPr>
          <p:cNvSpPr>
            <a:spLocks noGrp="1"/>
          </p:cNvSpPr>
          <p:nvPr>
            <p:ph sz="half" idx="2"/>
          </p:nvPr>
        </p:nvSpPr>
        <p:spPr>
          <a:xfrm>
            <a:off x="5793497" y="2742003"/>
            <a:ext cx="6398503" cy="3599316"/>
          </a:xfrm>
        </p:spPr>
        <p:txBody>
          <a:bodyPr>
            <a:normAutofit fontScale="92500" lnSpcReduction="20000"/>
          </a:bodyPr>
          <a:lstStyle/>
          <a:p>
            <a:pPr marL="0" indent="0">
              <a:buNone/>
            </a:pPr>
            <a:endParaRPr lang="en-US" sz="2800" b="1">
              <a:solidFill>
                <a:schemeClr val="bg1"/>
              </a:solidFill>
              <a:latin typeface="SassoonCRInfant" panose="00000400000000000000" pitchFamily="2" charset="0"/>
            </a:endParaRPr>
          </a:p>
          <a:p>
            <a:r>
              <a:rPr lang="en-US" sz="2800">
                <a:solidFill>
                  <a:schemeClr val="bg1"/>
                </a:solidFill>
                <a:latin typeface="SassoonCRInfant" panose="00000400000000000000" pitchFamily="2" charset="0"/>
              </a:rPr>
              <a:t>One hour of mathematics</a:t>
            </a:r>
          </a:p>
          <a:p>
            <a:r>
              <a:rPr lang="en-US" sz="2800">
                <a:solidFill>
                  <a:schemeClr val="bg1"/>
                </a:solidFill>
                <a:latin typeface="SassoonCRInfant" panose="00000400000000000000" pitchFamily="2" charset="0"/>
              </a:rPr>
              <a:t>One hour of English</a:t>
            </a:r>
          </a:p>
          <a:p>
            <a:r>
              <a:rPr lang="en-US" sz="2800">
                <a:solidFill>
                  <a:schemeClr val="bg1"/>
                </a:solidFill>
                <a:latin typeface="SassoonCRInfant" panose="00000400000000000000" pitchFamily="2" charset="0"/>
              </a:rPr>
              <a:t>40 minutes of reading</a:t>
            </a:r>
          </a:p>
          <a:p>
            <a:r>
              <a:rPr lang="en-US" sz="2800">
                <a:solidFill>
                  <a:schemeClr val="bg1"/>
                </a:solidFill>
                <a:latin typeface="SassoonCRInfant" panose="00000400000000000000" pitchFamily="2" charset="0"/>
              </a:rPr>
              <a:t>Twenty minutes of spelling (three times a week)</a:t>
            </a:r>
          </a:p>
          <a:p>
            <a:r>
              <a:rPr lang="en-US" sz="2800">
                <a:solidFill>
                  <a:schemeClr val="bg1"/>
                </a:solidFill>
                <a:latin typeface="SassoonCRInfant" panose="00000400000000000000" pitchFamily="2" charset="0"/>
              </a:rPr>
              <a:t>Twenty minutes of handwriting (twice a week)</a:t>
            </a:r>
          </a:p>
          <a:p>
            <a:r>
              <a:rPr lang="en-US" sz="2800">
                <a:solidFill>
                  <a:schemeClr val="bg1"/>
                </a:solidFill>
                <a:latin typeface="SassoonCRInfant" panose="00000400000000000000" pitchFamily="2" charset="0"/>
              </a:rPr>
              <a:t>Enquiry curriculum in the afternoons (more to follow)</a:t>
            </a:r>
          </a:p>
          <a:p>
            <a:endParaRPr lang="en-GB" sz="2800">
              <a:latin typeface="SassoonCRInfant" panose="00000400000000000000" pitchFamily="2" charset="0"/>
            </a:endParaRPr>
          </a:p>
        </p:txBody>
      </p:sp>
      <p:pic>
        <p:nvPicPr>
          <p:cNvPr id="4" name="Picture 3">
            <a:extLst>
              <a:ext uri="{FF2B5EF4-FFF2-40B4-BE49-F238E27FC236}">
                <a16:creationId xmlns:a16="http://schemas.microsoft.com/office/drawing/2014/main" id="{2C4E2DBC-C28D-400C-8F32-BE58A2D357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7" name="TextBox 6">
            <a:extLst>
              <a:ext uri="{FF2B5EF4-FFF2-40B4-BE49-F238E27FC236}">
                <a16:creationId xmlns:a16="http://schemas.microsoft.com/office/drawing/2014/main" id="{3E624808-7B7C-4DB7-8908-002C877F5CE6}"/>
              </a:ext>
            </a:extLst>
          </p:cNvPr>
          <p:cNvSpPr txBox="1"/>
          <p:nvPr/>
        </p:nvSpPr>
        <p:spPr>
          <a:xfrm>
            <a:off x="2439251" y="2095672"/>
            <a:ext cx="6096000" cy="646331"/>
          </a:xfrm>
          <a:prstGeom prst="rect">
            <a:avLst/>
          </a:prstGeom>
          <a:noFill/>
        </p:spPr>
        <p:txBody>
          <a:bodyPr wrap="square">
            <a:spAutoFit/>
          </a:bodyPr>
          <a:lstStyle/>
          <a:p>
            <a:pPr marL="0" indent="0" algn="ctr">
              <a:buNone/>
            </a:pPr>
            <a:r>
              <a:rPr lang="en-US" sz="3600" b="1" u="sng">
                <a:solidFill>
                  <a:schemeClr val="bg1"/>
                </a:solidFill>
                <a:latin typeface="SassoonCRInfant" panose="00000400000000000000" pitchFamily="2" charset="0"/>
              </a:rPr>
              <a:t>Daily timetable</a:t>
            </a:r>
          </a:p>
        </p:txBody>
      </p:sp>
    </p:spTree>
    <p:extLst>
      <p:ext uri="{BB962C8B-B14F-4D97-AF65-F5344CB8AC3E}">
        <p14:creationId xmlns:p14="http://schemas.microsoft.com/office/powerpoint/2010/main" val="34407927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CRInfant" panose="00000400000000000000" pitchFamily="2" charset="0"/>
              </a:rPr>
              <a:t>Reading</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3" name="AutoShape 2" descr="Image result for reading eg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2" descr="Image preview">
            <a:extLst>
              <a:ext uri="{FF2B5EF4-FFF2-40B4-BE49-F238E27FC236}">
                <a16:creationId xmlns:a16="http://schemas.microsoft.com/office/drawing/2014/main" id="{0BA00FD0-746E-45C6-A387-0D95E51A1C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598" b="24724"/>
          <a:stretch/>
        </p:blipFill>
        <p:spPr bwMode="auto">
          <a:xfrm>
            <a:off x="6400800" y="160338"/>
            <a:ext cx="4198182" cy="2048220"/>
          </a:xfrm>
          <a:prstGeom prst="rect">
            <a:avLst/>
          </a:prstGeom>
          <a:noFill/>
          <a:extLst>
            <a:ext uri="{909E8E84-426E-40DD-AFC4-6F175D3DCCD1}">
              <a14:hiddenFill xmlns:a14="http://schemas.microsoft.com/office/drawing/2010/main">
                <a:solidFill>
                  <a:srgbClr val="FFFFFF"/>
                </a:solidFill>
              </a14:hiddenFill>
            </a:ext>
          </a:extLst>
        </p:spPr>
      </p:pic>
      <p:sp>
        <p:nvSpPr>
          <p:cNvPr id="9" name="Content Placeholder 2">
            <a:extLst>
              <a:ext uri="{FF2B5EF4-FFF2-40B4-BE49-F238E27FC236}">
                <a16:creationId xmlns:a16="http://schemas.microsoft.com/office/drawing/2014/main" id="{904F0D12-B529-4D9C-A983-FCCE5419A2D7}"/>
              </a:ext>
            </a:extLst>
          </p:cNvPr>
          <p:cNvSpPr txBox="1">
            <a:spLocks/>
          </p:cNvSpPr>
          <p:nvPr/>
        </p:nvSpPr>
        <p:spPr>
          <a:xfrm>
            <a:off x="307975" y="2513674"/>
            <a:ext cx="10669507" cy="4468112"/>
          </a:xfrm>
          <a:prstGeom prst="rect">
            <a:avLst/>
          </a:prstGeom>
        </p:spPr>
        <p:txBody>
          <a:bodyPr lIns="91440" tIns="45720" rIns="91440" bIns="45720" anchor="t">
            <a:normAutofit fontScale="6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r>
              <a:rPr lang="en-GB" sz="4000">
                <a:solidFill>
                  <a:schemeClr val="bg1"/>
                </a:solidFill>
                <a:latin typeface="SassoonCRInfant"/>
              </a:rPr>
              <a:t>Daily whole-class reading lessons </a:t>
            </a:r>
          </a:p>
          <a:p>
            <a:r>
              <a:rPr lang="en-GB" sz="4000">
                <a:solidFill>
                  <a:schemeClr val="bg1"/>
                </a:solidFill>
                <a:latin typeface="SassoonCRInfant" panose="00000400000000000000" pitchFamily="2" charset="0"/>
              </a:rPr>
              <a:t>Children will read aloud with fluency, pace and expression.</a:t>
            </a:r>
          </a:p>
          <a:p>
            <a:r>
              <a:rPr lang="en-GB" sz="4000">
                <a:solidFill>
                  <a:schemeClr val="bg1"/>
                </a:solidFill>
                <a:latin typeface="SassoonCRInfant" panose="00000400000000000000" pitchFamily="2" charset="0"/>
              </a:rPr>
              <a:t>Children are expected to be able to use inference skills to deduce greater understanding from what they have read.</a:t>
            </a:r>
          </a:p>
          <a:p>
            <a:r>
              <a:rPr lang="en-GB" sz="4000">
                <a:solidFill>
                  <a:schemeClr val="bg1"/>
                </a:solidFill>
                <a:latin typeface="SassoonCRInfant"/>
              </a:rPr>
              <a:t>We focus on developing: vocabulary, inference, prediction, explanation, retrieval, summarising and sequencing skills. </a:t>
            </a:r>
            <a:br>
              <a:rPr lang="en-GB" sz="4000">
                <a:latin typeface="SassoonCRInfant" panose="00000400000000000000" pitchFamily="2" charset="0"/>
              </a:rPr>
            </a:br>
            <a:br>
              <a:rPr lang="en-GB" sz="4000">
                <a:latin typeface="SassoonCRInfant" panose="00000400000000000000" pitchFamily="2" charset="0"/>
              </a:rPr>
            </a:br>
            <a:endParaRPr lang="en-GB" sz="4000">
              <a:solidFill>
                <a:schemeClr val="bg1"/>
              </a:solidFill>
              <a:latin typeface="SassoonCRInfant" panose="00000400000000000000" pitchFamily="2" charset="0"/>
            </a:endParaRPr>
          </a:p>
          <a:p>
            <a:r>
              <a:rPr lang="en-GB" sz="4000">
                <a:solidFill>
                  <a:schemeClr val="bg1"/>
                </a:solidFill>
                <a:latin typeface="SassoonCRInfant"/>
              </a:rPr>
              <a:t>Children will have the opportunity to change their reading books daily, and will be expected to change their books at least once a week.  </a:t>
            </a:r>
          </a:p>
          <a:p>
            <a:r>
              <a:rPr lang="en-GB" sz="4000">
                <a:solidFill>
                  <a:schemeClr val="bg1"/>
                </a:solidFill>
                <a:latin typeface="SassoonCRInfant" panose="00000400000000000000" pitchFamily="2" charset="0"/>
              </a:rPr>
              <a:t>Please read every night with your child and ask questions to check their understanding of the text and any unfamiliar words.</a:t>
            </a:r>
          </a:p>
          <a:p>
            <a:pPr marL="0" indent="0">
              <a:buNone/>
            </a:pPr>
            <a:br>
              <a:rPr lang="en-GB" sz="2000">
                <a:latin typeface="Abadi" panose="020B0604020104020204" pitchFamily="34" charset="0"/>
                <a:ea typeface="+mn-lt"/>
                <a:cs typeface="+mn-lt"/>
              </a:rPr>
            </a:br>
            <a:endParaRPr lang="en-US" sz="2000">
              <a:latin typeface="Abadi" panose="020B0604020104020204" pitchFamily="34" charset="0"/>
              <a:ea typeface="+mn-lt"/>
              <a:cs typeface="+mn-lt"/>
            </a:endParaRPr>
          </a:p>
        </p:txBody>
      </p:sp>
    </p:spTree>
    <p:extLst>
      <p:ext uri="{BB962C8B-B14F-4D97-AF65-F5344CB8AC3E}">
        <p14:creationId xmlns:p14="http://schemas.microsoft.com/office/powerpoint/2010/main" val="3928780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49778-C94D-43CC-98B2-3E7B067D7A93}"/>
              </a:ext>
            </a:extLst>
          </p:cNvPr>
          <p:cNvSpPr>
            <a:spLocks noGrp="1"/>
          </p:cNvSpPr>
          <p:nvPr>
            <p:ph type="title"/>
          </p:nvPr>
        </p:nvSpPr>
        <p:spPr/>
        <p:txBody>
          <a:bodyPr/>
          <a:lstStyle/>
          <a:p>
            <a:r>
              <a:rPr lang="en-US">
                <a:latin typeface="SassoonCRInfant" panose="00000400000000000000" pitchFamily="2" charset="0"/>
              </a:rPr>
              <a:t>Keep reading with the library challenge!</a:t>
            </a:r>
            <a:endParaRPr lang="en-GB">
              <a:latin typeface="SassoonCRInfant" panose="00000400000000000000" pitchFamily="2" charset="0"/>
            </a:endParaRPr>
          </a:p>
        </p:txBody>
      </p:sp>
      <p:sp>
        <p:nvSpPr>
          <p:cNvPr id="5" name="TextBox 4">
            <a:extLst>
              <a:ext uri="{FF2B5EF4-FFF2-40B4-BE49-F238E27FC236}">
                <a16:creationId xmlns:a16="http://schemas.microsoft.com/office/drawing/2014/main" id="{6E3BDB8C-E9C2-45F7-805E-8C12E7DE669B}"/>
              </a:ext>
            </a:extLst>
          </p:cNvPr>
          <p:cNvSpPr txBox="1"/>
          <p:nvPr/>
        </p:nvSpPr>
        <p:spPr>
          <a:xfrm>
            <a:off x="895737" y="6191390"/>
            <a:ext cx="10133045" cy="523220"/>
          </a:xfrm>
          <a:prstGeom prst="rect">
            <a:avLst/>
          </a:prstGeom>
          <a:noFill/>
        </p:spPr>
        <p:txBody>
          <a:bodyPr wrap="square" rtlCol="0">
            <a:spAutoFit/>
          </a:bodyPr>
          <a:lstStyle/>
          <a:p>
            <a:pPr algn="ctr"/>
            <a:r>
              <a:rPr lang="en-US" sz="2800">
                <a:solidFill>
                  <a:schemeClr val="bg1"/>
                </a:solidFill>
                <a:latin typeface="SassoonCRInfant" panose="00000400000000000000" pitchFamily="2" charset="0"/>
              </a:rPr>
              <a:t>4</a:t>
            </a:r>
            <a:r>
              <a:rPr lang="en-US" sz="2800" baseline="30000">
                <a:solidFill>
                  <a:schemeClr val="bg1"/>
                </a:solidFill>
                <a:latin typeface="SassoonCRInfant" panose="00000400000000000000" pitchFamily="2" charset="0"/>
              </a:rPr>
              <a:t>th </a:t>
            </a:r>
            <a:r>
              <a:rPr lang="en-US" sz="2800">
                <a:solidFill>
                  <a:schemeClr val="bg1"/>
                </a:solidFill>
                <a:latin typeface="SassoonCRInfant" panose="00000400000000000000" pitchFamily="2" charset="0"/>
              </a:rPr>
              <a:t>July – 12</a:t>
            </a:r>
            <a:r>
              <a:rPr lang="en-US" sz="2800" baseline="30000">
                <a:solidFill>
                  <a:schemeClr val="bg1"/>
                </a:solidFill>
                <a:latin typeface="SassoonCRInfant" panose="00000400000000000000" pitchFamily="2" charset="0"/>
              </a:rPr>
              <a:t>th</a:t>
            </a:r>
            <a:r>
              <a:rPr lang="en-US" sz="2800">
                <a:solidFill>
                  <a:schemeClr val="bg1"/>
                </a:solidFill>
                <a:latin typeface="SassoonCRInfant" panose="00000400000000000000" pitchFamily="2" charset="0"/>
              </a:rPr>
              <a:t> September </a:t>
            </a:r>
            <a:r>
              <a:rPr lang="en-US" sz="2400">
                <a:solidFill>
                  <a:schemeClr val="bg1"/>
                </a:solidFill>
                <a:latin typeface="SassoonCRInfant" panose="00000400000000000000" pitchFamily="2" charset="0"/>
              </a:rPr>
              <a:t>(further information can be found online)</a:t>
            </a:r>
            <a:endParaRPr lang="en-GB" sz="2800">
              <a:solidFill>
                <a:schemeClr val="bg1"/>
              </a:solidFill>
              <a:latin typeface="SassoonCRInfant" panose="00000400000000000000" pitchFamily="2" charset="0"/>
            </a:endParaRPr>
          </a:p>
        </p:txBody>
      </p:sp>
      <p:pic>
        <p:nvPicPr>
          <p:cNvPr id="6" name="Picture 5">
            <a:extLst>
              <a:ext uri="{FF2B5EF4-FFF2-40B4-BE49-F238E27FC236}">
                <a16:creationId xmlns:a16="http://schemas.microsoft.com/office/drawing/2014/main" id="{AA9C59F8-1200-4D7D-B132-00683EF0B9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Summer Reading Challenge - Read to the Beat">
            <a:extLst>
              <a:ext uri="{FF2B5EF4-FFF2-40B4-BE49-F238E27FC236}">
                <a16:creationId xmlns:a16="http://schemas.microsoft.com/office/drawing/2014/main" id="{15D62589-44B7-4190-AFA9-9DB4CE8A17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9592" y="1724915"/>
            <a:ext cx="7685337" cy="432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432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a:latin typeface="SassoonCRInfant" panose="00000400000000000000" pitchFamily="2" charset="0"/>
              </a:rPr>
              <a:t>Writing</a:t>
            </a:r>
          </a:p>
        </p:txBody>
      </p:sp>
      <p:sp>
        <p:nvSpPr>
          <p:cNvPr id="11" name="Content Placeholder 10">
            <a:extLst>
              <a:ext uri="{FF2B5EF4-FFF2-40B4-BE49-F238E27FC236}">
                <a16:creationId xmlns:a16="http://schemas.microsoft.com/office/drawing/2014/main" id="{6412ABBA-02DF-4C16-8422-16906AF09283}"/>
              </a:ext>
            </a:extLst>
          </p:cNvPr>
          <p:cNvSpPr>
            <a:spLocks noGrp="1"/>
          </p:cNvSpPr>
          <p:nvPr>
            <p:ph sz="half" idx="1"/>
          </p:nvPr>
        </p:nvSpPr>
        <p:spPr>
          <a:xfrm>
            <a:off x="465332" y="2395101"/>
            <a:ext cx="4894413" cy="4110580"/>
          </a:xfrm>
        </p:spPr>
        <p:txBody>
          <a:bodyPr>
            <a:normAutofit lnSpcReduction="10000"/>
          </a:bodyPr>
          <a:lstStyle/>
          <a:p>
            <a:pPr marL="0" indent="0" algn="ctr">
              <a:buNone/>
            </a:pPr>
            <a:r>
              <a:rPr lang="en-US" sz="2800" u="sng">
                <a:solidFill>
                  <a:schemeClr val="bg1"/>
                </a:solidFill>
                <a:latin typeface="SassoonCRInfant" panose="00000400000000000000" pitchFamily="2" charset="0"/>
              </a:rPr>
              <a:t>Text types:</a:t>
            </a:r>
            <a:endParaRPr lang="en-US" sz="2800">
              <a:solidFill>
                <a:schemeClr val="bg1"/>
              </a:solidFill>
              <a:latin typeface="SassoonCRInfant" panose="00000400000000000000" pitchFamily="2" charset="0"/>
            </a:endParaRPr>
          </a:p>
          <a:p>
            <a:r>
              <a:rPr lang="en-US" sz="2800">
                <a:solidFill>
                  <a:schemeClr val="bg1"/>
                </a:solidFill>
                <a:latin typeface="SassoonCRInfant" panose="00000400000000000000" pitchFamily="2" charset="0"/>
              </a:rPr>
              <a:t>Setting and character descriptions</a:t>
            </a:r>
          </a:p>
          <a:p>
            <a:r>
              <a:rPr lang="en-US" sz="2800">
                <a:solidFill>
                  <a:schemeClr val="bg1"/>
                </a:solidFill>
                <a:latin typeface="SassoonCRInfant" panose="00000400000000000000" pitchFamily="2" charset="0"/>
              </a:rPr>
              <a:t>Recounts (diary)</a:t>
            </a:r>
          </a:p>
          <a:p>
            <a:r>
              <a:rPr lang="en-US" sz="2800">
                <a:solidFill>
                  <a:schemeClr val="bg1"/>
                </a:solidFill>
                <a:latin typeface="SassoonCRInfant" panose="00000400000000000000" pitchFamily="2" charset="0"/>
              </a:rPr>
              <a:t>Letter</a:t>
            </a:r>
          </a:p>
          <a:p>
            <a:r>
              <a:rPr lang="en-US" sz="2800">
                <a:solidFill>
                  <a:schemeClr val="bg1"/>
                </a:solidFill>
                <a:latin typeface="SassoonCRInfant" panose="00000400000000000000" pitchFamily="2" charset="0"/>
              </a:rPr>
              <a:t>Biography</a:t>
            </a:r>
          </a:p>
          <a:p>
            <a:r>
              <a:rPr lang="en-US" sz="2800">
                <a:solidFill>
                  <a:schemeClr val="bg1"/>
                </a:solidFill>
                <a:latin typeface="SassoonCRInfant" panose="00000400000000000000" pitchFamily="2" charset="0"/>
              </a:rPr>
              <a:t>Non-chronological reports</a:t>
            </a:r>
          </a:p>
          <a:p>
            <a:r>
              <a:rPr lang="en-US" sz="2800">
                <a:solidFill>
                  <a:schemeClr val="bg1"/>
                </a:solidFill>
                <a:latin typeface="SassoonCRInfant" panose="00000400000000000000" pitchFamily="2" charset="0"/>
              </a:rPr>
              <a:t>Narratives</a:t>
            </a:r>
          </a:p>
        </p:txBody>
      </p:sp>
      <p:sp>
        <p:nvSpPr>
          <p:cNvPr id="12" name="Content Placeholder 11">
            <a:extLst>
              <a:ext uri="{FF2B5EF4-FFF2-40B4-BE49-F238E27FC236}">
                <a16:creationId xmlns:a16="http://schemas.microsoft.com/office/drawing/2014/main" id="{4170AA1A-3BED-4318-ABC9-8688598ABAEB}"/>
              </a:ext>
            </a:extLst>
          </p:cNvPr>
          <p:cNvSpPr>
            <a:spLocks noGrp="1"/>
          </p:cNvSpPr>
          <p:nvPr>
            <p:ph sz="half" idx="2"/>
          </p:nvPr>
        </p:nvSpPr>
        <p:spPr>
          <a:xfrm>
            <a:off x="7491942" y="2111048"/>
            <a:ext cx="4700058" cy="4605102"/>
          </a:xfrm>
        </p:spPr>
        <p:txBody>
          <a:bodyPr>
            <a:normAutofit lnSpcReduction="10000"/>
          </a:bodyPr>
          <a:lstStyle/>
          <a:p>
            <a:pPr marL="0" indent="0" algn="ctr">
              <a:buNone/>
            </a:pPr>
            <a:r>
              <a:rPr lang="en-US" u="sng">
                <a:solidFill>
                  <a:schemeClr val="bg1"/>
                </a:solidFill>
                <a:latin typeface="SassoonCRInfant" panose="00000400000000000000" pitchFamily="2" charset="0"/>
              </a:rPr>
              <a:t>Key skills</a:t>
            </a:r>
          </a:p>
          <a:p>
            <a:pPr marL="0" indent="0">
              <a:buNone/>
            </a:pPr>
            <a:endParaRPr lang="en-US">
              <a:solidFill>
                <a:schemeClr val="bg1"/>
              </a:solidFill>
              <a:latin typeface="SassoonCRInfant" panose="00000400000000000000" pitchFamily="2" charset="0"/>
            </a:endParaRPr>
          </a:p>
          <a:p>
            <a:pPr marL="0" indent="0">
              <a:buNone/>
            </a:pPr>
            <a:endParaRPr lang="en-US">
              <a:solidFill>
                <a:schemeClr val="bg1"/>
              </a:solidFill>
              <a:latin typeface="SassoonCRInfant" panose="00000400000000000000" pitchFamily="2" charset="0"/>
            </a:endParaRPr>
          </a:p>
          <a:p>
            <a:pPr marL="0" indent="0">
              <a:buNone/>
            </a:pPr>
            <a:endParaRPr lang="en-US">
              <a:solidFill>
                <a:schemeClr val="bg1"/>
              </a:solidFill>
              <a:latin typeface="SassoonCRInfant" panose="00000400000000000000" pitchFamily="2" charset="0"/>
            </a:endParaRPr>
          </a:p>
          <a:p>
            <a:pPr marL="0" indent="0">
              <a:buNone/>
            </a:pPr>
            <a:endParaRPr lang="en-US">
              <a:solidFill>
                <a:schemeClr val="bg1"/>
              </a:solidFill>
              <a:latin typeface="SassoonCRInfant" panose="00000400000000000000" pitchFamily="2" charset="0"/>
            </a:endParaRPr>
          </a:p>
          <a:p>
            <a:endParaRPr lang="en-US">
              <a:solidFill>
                <a:schemeClr val="bg1"/>
              </a:solidFill>
              <a:latin typeface="SassoonCRInfant" panose="00000400000000000000" pitchFamily="2" charset="0"/>
            </a:endParaRPr>
          </a:p>
          <a:p>
            <a:r>
              <a:rPr lang="en-US">
                <a:solidFill>
                  <a:schemeClr val="bg1"/>
                </a:solidFill>
                <a:latin typeface="SassoonCRInfant" panose="00000400000000000000" pitchFamily="2" charset="0"/>
              </a:rPr>
              <a:t>Grammar: nouns, adjectives, verbs and adverbs.</a:t>
            </a:r>
          </a:p>
          <a:p>
            <a:r>
              <a:rPr lang="en-US">
                <a:solidFill>
                  <a:schemeClr val="bg1"/>
                </a:solidFill>
                <a:latin typeface="SassoonCRInfant" panose="00000400000000000000" pitchFamily="2" charset="0"/>
              </a:rPr>
              <a:t>Fronted adverbials.</a:t>
            </a:r>
          </a:p>
          <a:p>
            <a:r>
              <a:rPr lang="en-US">
                <a:solidFill>
                  <a:schemeClr val="bg1"/>
                </a:solidFill>
                <a:latin typeface="SassoonCRInfant" panose="00000400000000000000" pitchFamily="2" charset="0"/>
              </a:rPr>
              <a:t>Figurative language.</a:t>
            </a:r>
          </a:p>
          <a:p>
            <a:r>
              <a:rPr lang="en-US">
                <a:solidFill>
                  <a:schemeClr val="bg1"/>
                </a:solidFill>
                <a:latin typeface="SassoonCRInfant" panose="00000400000000000000" pitchFamily="2" charset="0"/>
              </a:rPr>
              <a:t>Writing structured into paragraphs</a:t>
            </a:r>
          </a:p>
          <a:p>
            <a:pPr marL="0" indent="0">
              <a:buNone/>
            </a:pPr>
            <a:endParaRPr lang="en-US">
              <a:latin typeface="SassoonCRInfant" panose="00000400000000000000" pitchFamily="2" charset="0"/>
            </a:endParaRPr>
          </a:p>
          <a:p>
            <a:endParaRPr lang="en-GB">
              <a:latin typeface="SassoonCRInfant" panose="00000400000000000000" pitchFamily="2" charset="0"/>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4243" y="644838"/>
            <a:ext cx="1251799" cy="1254174"/>
          </a:xfrm>
          <a:prstGeom prst="rect">
            <a:avLst/>
          </a:prstGeom>
        </p:spPr>
      </p:pic>
      <p:pic>
        <p:nvPicPr>
          <p:cNvPr id="3074" name="Picture 2" descr="Image preview">
            <a:extLst>
              <a:ext uri="{FF2B5EF4-FFF2-40B4-BE49-F238E27FC236}">
                <a16:creationId xmlns:a16="http://schemas.microsoft.com/office/drawing/2014/main" id="{4B58509B-0A76-4995-BF94-F05ABDCD1FC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868" b="23431"/>
          <a:stretch/>
        </p:blipFill>
        <p:spPr bwMode="auto">
          <a:xfrm rot="5400000">
            <a:off x="3976912" y="3099270"/>
            <a:ext cx="4394280" cy="241783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97D34FF5-A6C8-4A11-A306-0C91CA48C40F}"/>
              </a:ext>
            </a:extLst>
          </p:cNvPr>
          <p:cNvPicPr>
            <a:picLocks noChangeAspect="1"/>
          </p:cNvPicPr>
          <p:nvPr/>
        </p:nvPicPr>
        <p:blipFill>
          <a:blip r:embed="rId5"/>
          <a:stretch>
            <a:fillRect/>
          </a:stretch>
        </p:blipFill>
        <p:spPr>
          <a:xfrm>
            <a:off x="8312989" y="2495588"/>
            <a:ext cx="3031051" cy="2031805"/>
          </a:xfrm>
          <a:prstGeom prst="rect">
            <a:avLst/>
          </a:prstGeom>
        </p:spPr>
      </p:pic>
    </p:spTree>
    <p:extLst>
      <p:ext uri="{BB962C8B-B14F-4D97-AF65-F5344CB8AC3E}">
        <p14:creationId xmlns:p14="http://schemas.microsoft.com/office/powerpoint/2010/main" val="8142634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latin typeface="SassoonCRInfant" panose="00000400000000000000" pitchFamily="2" charset="0"/>
              </a:rPr>
              <a:t>S</a:t>
            </a:r>
            <a:r>
              <a:rPr lang="en-GB" b="1" err="1">
                <a:latin typeface="SassoonCRInfant" panose="00000400000000000000" pitchFamily="2" charset="0"/>
              </a:rPr>
              <a:t>pelling</a:t>
            </a:r>
            <a:r>
              <a:rPr lang="en-GB" b="1">
                <a:latin typeface="SassoonCRInfant" panose="00000400000000000000" pitchFamily="2" charset="0"/>
              </a:rPr>
              <a:t> Lessons</a:t>
            </a:r>
          </a:p>
        </p:txBody>
      </p:sp>
      <p:sp>
        <p:nvSpPr>
          <p:cNvPr id="3" name="Content Placeholder 2"/>
          <p:cNvSpPr>
            <a:spLocks noGrp="1"/>
          </p:cNvSpPr>
          <p:nvPr>
            <p:ph idx="1"/>
          </p:nvPr>
        </p:nvSpPr>
        <p:spPr>
          <a:xfrm>
            <a:off x="597193" y="2277496"/>
            <a:ext cx="9613861" cy="3599316"/>
          </a:xfrm>
        </p:spPr>
        <p:txBody>
          <a:bodyPr/>
          <a:lstStyle/>
          <a:p>
            <a:endParaRPr lang="en-GB"/>
          </a:p>
          <a:p>
            <a:pPr marL="0" indent="0">
              <a:buNone/>
            </a:pPr>
            <a:endParaRPr lang="en-GB"/>
          </a:p>
          <a:p>
            <a:endParaRPr lang="en-GB"/>
          </a:p>
          <a:p>
            <a:pPr marL="0" indent="0">
              <a:buNone/>
            </a:pPr>
            <a:endParaRPr lang="en-GB"/>
          </a:p>
        </p:txBody>
      </p:sp>
      <p:sp>
        <p:nvSpPr>
          <p:cNvPr id="4" name="Content Placeholder 2"/>
          <p:cNvSpPr txBox="1">
            <a:spLocks/>
          </p:cNvSpPr>
          <p:nvPr/>
        </p:nvSpPr>
        <p:spPr>
          <a:xfrm>
            <a:off x="387465" y="2077425"/>
            <a:ext cx="11549750" cy="404215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endParaRPr lang="en-GB" sz="2800" u="sng">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6" name="TextBox 5">
            <a:extLst>
              <a:ext uri="{FF2B5EF4-FFF2-40B4-BE49-F238E27FC236}">
                <a16:creationId xmlns:a16="http://schemas.microsoft.com/office/drawing/2014/main" id="{90BE7BD5-40B5-12CC-0B8D-2519967F04AF}"/>
              </a:ext>
            </a:extLst>
          </p:cNvPr>
          <p:cNvSpPr txBox="1"/>
          <p:nvPr/>
        </p:nvSpPr>
        <p:spPr>
          <a:xfrm>
            <a:off x="384629" y="2275114"/>
            <a:ext cx="11408228" cy="406265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b="1">
                <a:solidFill>
                  <a:schemeClr val="bg1"/>
                </a:solidFill>
                <a:latin typeface="SassoonCRInfant"/>
                <a:ea typeface="Aptos"/>
                <a:cs typeface="Aptos"/>
              </a:rPr>
              <a:t>Essential Spelling and Word Knowledge</a:t>
            </a:r>
          </a:p>
          <a:p>
            <a:r>
              <a:rPr lang="en-US" sz="2400">
                <a:solidFill>
                  <a:schemeClr val="bg1"/>
                </a:solidFill>
                <a:latin typeface="SassoonCRInfant"/>
                <a:ea typeface="Aptos"/>
                <a:cs typeface="Aptos"/>
              </a:rPr>
              <a:t>We use the </a:t>
            </a:r>
            <a:r>
              <a:rPr lang="en-US" sz="2400" b="1">
                <a:solidFill>
                  <a:schemeClr val="bg1"/>
                </a:solidFill>
                <a:latin typeface="SassoonCRInfant"/>
                <a:ea typeface="Aptos"/>
                <a:cs typeface="Aptos"/>
              </a:rPr>
              <a:t>Oxford Essential Spelling and Word Knowledge</a:t>
            </a:r>
            <a:r>
              <a:rPr lang="en-US" sz="2400">
                <a:solidFill>
                  <a:schemeClr val="bg1"/>
                </a:solidFill>
                <a:latin typeface="SassoonCRInfant"/>
                <a:ea typeface="Aptos"/>
                <a:cs typeface="Aptos"/>
              </a:rPr>
              <a:t> </a:t>
            </a:r>
            <a:r>
              <a:rPr lang="en-US" sz="2400" err="1">
                <a:solidFill>
                  <a:schemeClr val="bg1"/>
                </a:solidFill>
                <a:latin typeface="SassoonCRInfant"/>
                <a:ea typeface="Aptos"/>
                <a:cs typeface="Aptos"/>
              </a:rPr>
              <a:t>programme</a:t>
            </a:r>
            <a:r>
              <a:rPr lang="en-US" sz="2400">
                <a:solidFill>
                  <a:schemeClr val="bg1"/>
                </a:solidFill>
                <a:latin typeface="SassoonCRInfant"/>
                <a:ea typeface="Aptos"/>
                <a:cs typeface="Aptos"/>
              </a:rPr>
              <a:t> to develop confident, independent spellers. Instead of </a:t>
            </a:r>
            <a:r>
              <a:rPr lang="en-US" sz="2400" err="1">
                <a:solidFill>
                  <a:schemeClr val="bg1"/>
                </a:solidFill>
                <a:latin typeface="SassoonCRInfant"/>
                <a:ea typeface="Aptos"/>
                <a:cs typeface="Aptos"/>
              </a:rPr>
              <a:t>memorising</a:t>
            </a:r>
            <a:r>
              <a:rPr lang="en-US" sz="2400">
                <a:solidFill>
                  <a:schemeClr val="bg1"/>
                </a:solidFill>
                <a:latin typeface="SassoonCRInfant"/>
                <a:ea typeface="Aptos"/>
                <a:cs typeface="Aptos"/>
              </a:rPr>
              <a:t> weekly word lists, children learn the spelling patterns, rules and word structures that help them spell accurately in all their writing.</a:t>
            </a:r>
          </a:p>
          <a:p>
            <a:endParaRPr lang="en-US" sz="2400">
              <a:solidFill>
                <a:schemeClr val="bg1"/>
              </a:solidFill>
              <a:latin typeface="SassoonCRInfant"/>
              <a:ea typeface="Aptos"/>
              <a:cs typeface="Aptos"/>
            </a:endParaRPr>
          </a:p>
          <a:p>
            <a:pPr>
              <a:buFont typeface=""/>
              <a:buChar char="•"/>
            </a:pPr>
            <a:r>
              <a:rPr lang="en-US" sz="2400" b="1">
                <a:solidFill>
                  <a:schemeClr val="bg1"/>
                </a:solidFill>
                <a:latin typeface="SassoonCRInfant"/>
                <a:ea typeface="Aptos"/>
                <a:cs typeface="Aptos"/>
              </a:rPr>
              <a:t> Taught three times each week</a:t>
            </a:r>
            <a:r>
              <a:rPr lang="en-US" sz="2400">
                <a:solidFill>
                  <a:schemeClr val="bg1"/>
                </a:solidFill>
                <a:latin typeface="SassoonCRInfant"/>
                <a:ea typeface="Aptos"/>
                <a:cs typeface="Aptos"/>
              </a:rPr>
              <a:t> through short, engaging lessons.</a:t>
            </a:r>
          </a:p>
          <a:p>
            <a:pPr>
              <a:buFont typeface=""/>
              <a:buChar char="•"/>
            </a:pPr>
            <a:r>
              <a:rPr lang="en-US" sz="2400">
                <a:solidFill>
                  <a:schemeClr val="bg1"/>
                </a:solidFill>
                <a:latin typeface="SassoonCRInfant"/>
                <a:ea typeface="Aptos"/>
                <a:cs typeface="Aptos"/>
              </a:rPr>
              <a:t> Children learn spelling patterns, prefixes, suffixes, root words and word origins.</a:t>
            </a:r>
          </a:p>
          <a:p>
            <a:pPr>
              <a:buFont typeface=""/>
              <a:buChar char="•"/>
            </a:pPr>
            <a:r>
              <a:rPr lang="en-US" sz="2400">
                <a:solidFill>
                  <a:schemeClr val="bg1"/>
                </a:solidFill>
                <a:latin typeface="SassoonCRInfant"/>
                <a:ea typeface="Aptos"/>
                <a:cs typeface="Aptos"/>
              </a:rPr>
              <a:t> Understanding </a:t>
            </a:r>
            <a:r>
              <a:rPr lang="en-US" sz="2400" b="1">
                <a:solidFill>
                  <a:schemeClr val="bg1"/>
                </a:solidFill>
                <a:latin typeface="SassoonCRInfant"/>
                <a:ea typeface="Aptos"/>
                <a:cs typeface="Aptos"/>
              </a:rPr>
              <a:t>why</a:t>
            </a:r>
            <a:r>
              <a:rPr lang="en-US" sz="2400">
                <a:solidFill>
                  <a:schemeClr val="bg1"/>
                </a:solidFill>
                <a:latin typeface="SassoonCRInfant"/>
                <a:ea typeface="Aptos"/>
                <a:cs typeface="Aptos"/>
              </a:rPr>
              <a:t> words are spelled the way they are leads to stronger long-term spelling, vocabulary and writing than </a:t>
            </a:r>
            <a:r>
              <a:rPr lang="en-US" sz="2400" err="1">
                <a:solidFill>
                  <a:schemeClr val="bg1"/>
                </a:solidFill>
                <a:latin typeface="SassoonCRInfant"/>
                <a:ea typeface="Aptos"/>
                <a:cs typeface="Aptos"/>
              </a:rPr>
              <a:t>memorising</a:t>
            </a:r>
            <a:r>
              <a:rPr lang="en-US" sz="2400">
                <a:solidFill>
                  <a:schemeClr val="bg1"/>
                </a:solidFill>
                <a:latin typeface="SassoonCRInfant"/>
                <a:ea typeface="Aptos"/>
                <a:cs typeface="Aptos"/>
              </a:rPr>
              <a:t> a different list of words each week.</a:t>
            </a:r>
          </a:p>
          <a:p>
            <a:pPr algn="ctr"/>
            <a:endParaRPr lang="en-US"/>
          </a:p>
        </p:txBody>
      </p:sp>
    </p:spTree>
    <p:extLst>
      <p:ext uri="{BB962C8B-B14F-4D97-AF65-F5344CB8AC3E}">
        <p14:creationId xmlns:p14="http://schemas.microsoft.com/office/powerpoint/2010/main" val="2841500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584047" cy="1080938"/>
          </a:xfrm>
        </p:spPr>
        <p:txBody>
          <a:bodyPr/>
          <a:lstStyle/>
          <a:p>
            <a:r>
              <a:rPr lang="en-GB" b="1">
                <a:latin typeface="SassoonCRInfant" panose="00000400000000000000" pitchFamily="2" charset="0"/>
              </a:rPr>
              <a:t>Handwriting</a:t>
            </a:r>
          </a:p>
        </p:txBody>
      </p:sp>
      <p:sp>
        <p:nvSpPr>
          <p:cNvPr id="3" name="Content Placeholder 2"/>
          <p:cNvSpPr>
            <a:spLocks noGrp="1"/>
          </p:cNvSpPr>
          <p:nvPr>
            <p:ph idx="1"/>
          </p:nvPr>
        </p:nvSpPr>
        <p:spPr>
          <a:xfrm>
            <a:off x="597193" y="2277496"/>
            <a:ext cx="9613861" cy="3599316"/>
          </a:xfrm>
        </p:spPr>
        <p:txBody>
          <a:bodyPr/>
          <a:lstStyle/>
          <a:p>
            <a:endParaRPr lang="en-GB"/>
          </a:p>
          <a:p>
            <a:pPr marL="0" indent="0">
              <a:buNone/>
            </a:pPr>
            <a:endParaRPr lang="en-GB"/>
          </a:p>
          <a:p>
            <a:endParaRPr lang="en-GB"/>
          </a:p>
          <a:p>
            <a:pPr marL="0" indent="0">
              <a:buNone/>
            </a:pPr>
            <a:endParaRPr lang="en-GB"/>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8" name="Picture 4" descr="Simple, flat pencil icon. Yellow pencil ...">
            <a:extLst>
              <a:ext uri="{FF2B5EF4-FFF2-40B4-BE49-F238E27FC236}">
                <a16:creationId xmlns:a16="http://schemas.microsoft.com/office/drawing/2014/main" id="{E7B97176-C406-465B-ADA1-CCE29A1F4E3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7423" t="6128" r="5368" b="7132"/>
          <a:stretch/>
        </p:blipFill>
        <p:spPr bwMode="auto">
          <a:xfrm rot="5400000">
            <a:off x="8548561" y="54179"/>
            <a:ext cx="1868992" cy="18589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04453EC-BCBA-2B67-1ADE-A368B00AFB10}"/>
              </a:ext>
            </a:extLst>
          </p:cNvPr>
          <p:cNvSpPr txBox="1"/>
          <p:nvPr/>
        </p:nvSpPr>
        <p:spPr>
          <a:xfrm>
            <a:off x="333829" y="1919514"/>
            <a:ext cx="11517085" cy="52937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solidFill>
                  <a:srgbClr val="000000"/>
                </a:solidFill>
                <a:latin typeface="SassoonCRInfant"/>
                <a:ea typeface="Aptos"/>
                <a:cs typeface="Aptos"/>
              </a:rPr>
              <a:t>In Year 4, children build on their existing handwriting skills to develop a </a:t>
            </a:r>
            <a:r>
              <a:rPr lang="en-US" sz="2800" b="1">
                <a:solidFill>
                  <a:srgbClr val="000000"/>
                </a:solidFill>
                <a:latin typeface="SassoonCRInfant"/>
                <a:ea typeface="Aptos"/>
                <a:cs typeface="Aptos"/>
              </a:rPr>
              <a:t>fluent, consistent and legible joined handwriting style</a:t>
            </a:r>
            <a:r>
              <a:rPr lang="en-US" sz="2800">
                <a:solidFill>
                  <a:srgbClr val="000000"/>
                </a:solidFill>
                <a:latin typeface="SassoonCRInfant"/>
                <a:ea typeface="Aptos"/>
                <a:cs typeface="Aptos"/>
              </a:rPr>
              <a:t> that can be applied across the curriculum.</a:t>
            </a:r>
          </a:p>
          <a:p>
            <a:pPr>
              <a:buFont typeface=""/>
              <a:buChar char="•"/>
            </a:pPr>
            <a:r>
              <a:rPr lang="en-US" sz="2800" b="1">
                <a:solidFill>
                  <a:srgbClr val="000000"/>
                </a:solidFill>
                <a:latin typeface="SassoonCRInfant"/>
                <a:ea typeface="Aptos"/>
                <a:cs typeface="Aptos"/>
              </a:rPr>
              <a:t> Regular handwriting lessons</a:t>
            </a:r>
            <a:r>
              <a:rPr lang="en-US" sz="2800">
                <a:solidFill>
                  <a:srgbClr val="000000"/>
                </a:solidFill>
                <a:latin typeface="SassoonCRInfant"/>
                <a:ea typeface="Aptos"/>
                <a:cs typeface="Aptos"/>
              </a:rPr>
              <a:t> develop fluency, presentation and writing stamina.</a:t>
            </a:r>
          </a:p>
          <a:p>
            <a:pPr>
              <a:buFont typeface=""/>
              <a:buChar char="•"/>
            </a:pPr>
            <a:r>
              <a:rPr lang="en-US" sz="2800">
                <a:solidFill>
                  <a:srgbClr val="000000"/>
                </a:solidFill>
                <a:latin typeface="SassoonCRInfant"/>
                <a:ea typeface="Aptos"/>
                <a:cs typeface="Aptos"/>
              </a:rPr>
              <a:t> Children refine letter joins, spacing, size and proportion to improve the quality of their written work.</a:t>
            </a:r>
          </a:p>
          <a:p>
            <a:pPr>
              <a:buFont typeface=""/>
              <a:buChar char="•"/>
            </a:pPr>
            <a:r>
              <a:rPr lang="en-US" sz="2800">
                <a:solidFill>
                  <a:srgbClr val="000000"/>
                </a:solidFill>
                <a:latin typeface="SassoonCRInfant"/>
                <a:ea typeface="Aptos"/>
                <a:cs typeface="Aptos"/>
              </a:rPr>
              <a:t> Teachers monitor handwriting throughout the year to ensure children can write neatly, accurately and at an appropriate speed.</a:t>
            </a:r>
          </a:p>
          <a:p>
            <a:pPr>
              <a:buFont typeface=""/>
              <a:buChar char="•"/>
            </a:pPr>
            <a:r>
              <a:rPr lang="en-US" sz="2800">
                <a:solidFill>
                  <a:srgbClr val="000000"/>
                </a:solidFill>
                <a:latin typeface="SassoonCRInfant"/>
                <a:ea typeface="Aptos"/>
                <a:cs typeface="Aptos"/>
              </a:rPr>
              <a:t> As handwriting becomes more automatic, children are able to focus more fully on the content and quality of their writing.</a:t>
            </a:r>
          </a:p>
          <a:p>
            <a:endParaRPr lang="en-US" sz="1200">
              <a:solidFill>
                <a:srgbClr val="000000"/>
              </a:solidFill>
              <a:latin typeface="Aptos"/>
              <a:ea typeface="Aptos"/>
              <a:cs typeface="Aptos"/>
            </a:endParaRPr>
          </a:p>
          <a:p>
            <a:pPr algn="ctr"/>
            <a:endParaRPr lang="en-US"/>
          </a:p>
        </p:txBody>
      </p:sp>
    </p:spTree>
    <p:extLst>
      <p:ext uri="{BB962C8B-B14F-4D97-AF65-F5344CB8AC3E}">
        <p14:creationId xmlns:p14="http://schemas.microsoft.com/office/powerpoint/2010/main" val="2945427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CRInfant" panose="00000400000000000000" pitchFamily="2" charset="0"/>
              </a:rPr>
              <a:t>Maths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4098" name="Picture 2" descr="Free Math Related Pictures, Download Free Math Related Pictures png images,  Free ClipArts on Clipart Library">
            <a:extLst>
              <a:ext uri="{FF2B5EF4-FFF2-40B4-BE49-F238E27FC236}">
                <a16:creationId xmlns:a16="http://schemas.microsoft.com/office/drawing/2014/main" id="{C4049193-BC98-4831-8640-C6A8C39C1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87" y="202590"/>
            <a:ext cx="2149954" cy="180484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77DE024-163D-4219-9B4B-644EA59E29C5}"/>
              </a:ext>
            </a:extLst>
          </p:cNvPr>
          <p:cNvPicPr>
            <a:picLocks noChangeAspect="1"/>
          </p:cNvPicPr>
          <p:nvPr/>
        </p:nvPicPr>
        <p:blipFill>
          <a:blip r:embed="rId5"/>
          <a:stretch>
            <a:fillRect/>
          </a:stretch>
        </p:blipFill>
        <p:spPr>
          <a:xfrm>
            <a:off x="9696702" y="2104884"/>
            <a:ext cx="2240513" cy="2240513"/>
          </a:xfrm>
          <a:prstGeom prst="rect">
            <a:avLst/>
          </a:prstGeom>
        </p:spPr>
      </p:pic>
      <p:sp>
        <p:nvSpPr>
          <p:cNvPr id="7" name="Rectangle 6">
            <a:extLst>
              <a:ext uri="{FF2B5EF4-FFF2-40B4-BE49-F238E27FC236}">
                <a16:creationId xmlns:a16="http://schemas.microsoft.com/office/drawing/2014/main" id="{6F292339-8757-49CB-A569-08B04E176456}"/>
              </a:ext>
            </a:extLst>
          </p:cNvPr>
          <p:cNvSpPr/>
          <p:nvPr/>
        </p:nvSpPr>
        <p:spPr>
          <a:xfrm>
            <a:off x="320099" y="2142014"/>
            <a:ext cx="11551403" cy="4401205"/>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We use the Power Maths White Rose curriculum scheme.</a:t>
            </a:r>
          </a:p>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5-a-day quick maths questions </a:t>
            </a:r>
          </a:p>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Counting, number sequences and place value</a:t>
            </a:r>
          </a:p>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The four operations +  -  x  ÷</a:t>
            </a:r>
            <a:endParaRPr lang="en-GB" sz="2800">
              <a:solidFill>
                <a:schemeClr val="bg1"/>
              </a:solidFill>
              <a:latin typeface="SassoonCRInfant" panose="00000400000000000000" pitchFamily="2" charset="0"/>
              <a:cs typeface="Arial" panose="020B0604020202020204" pitchFamily="34" charset="0"/>
            </a:endParaRPr>
          </a:p>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Recognise fractions and decimal equivalents – ½, ¼, ¾ </a:t>
            </a:r>
            <a:endParaRPr lang="en-GB" sz="2800">
              <a:solidFill>
                <a:schemeClr val="bg1"/>
              </a:solidFill>
              <a:latin typeface="SassoonCRInfant" panose="00000400000000000000" pitchFamily="2" charset="0"/>
              <a:cs typeface="Arial" panose="020B0604020202020204" pitchFamily="34" charset="0"/>
            </a:endParaRPr>
          </a:p>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Use of standard measures</a:t>
            </a:r>
          </a:p>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Time - both analogue and digital</a:t>
            </a:r>
          </a:p>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Shape properties including angles- 2D and 3D.</a:t>
            </a:r>
          </a:p>
          <a:p>
            <a:pPr marL="285750" indent="-285750">
              <a:buFont typeface="Arial" panose="020B0604020202020204" pitchFamily="34" charset="0"/>
              <a:buChar char="•"/>
            </a:pPr>
            <a:r>
              <a:rPr lang="en-GB" sz="2800">
                <a:solidFill>
                  <a:schemeClr val="bg1"/>
                </a:solidFill>
                <a:latin typeface="SassoonCRInfant" panose="00000400000000000000" pitchFamily="2" charset="0"/>
                <a:cs typeface="Arial"/>
              </a:rPr>
              <a:t>Handling data- using e.g. bar, line graphs and pictograms</a:t>
            </a:r>
          </a:p>
          <a:p>
            <a:pPr marL="285750" indent="-285750">
              <a:buFont typeface="Arial" panose="020B0604020202020204" pitchFamily="34" charset="0"/>
              <a:buChar char="•"/>
            </a:pPr>
            <a:r>
              <a:rPr lang="en-GB" sz="2800">
                <a:solidFill>
                  <a:schemeClr val="bg1"/>
                </a:solidFill>
                <a:latin typeface="SassoonCRInfant"/>
                <a:cs typeface="Arial"/>
              </a:rPr>
              <a:t>Weekly Times Table Rock star sessions and homework</a:t>
            </a:r>
          </a:p>
        </p:txBody>
      </p:sp>
    </p:spTree>
    <p:extLst>
      <p:ext uri="{BB962C8B-B14F-4D97-AF65-F5344CB8AC3E}">
        <p14:creationId xmlns:p14="http://schemas.microsoft.com/office/powerpoint/2010/main" val="39902478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SassoonCRInfant" panose="00000400000000000000" pitchFamily="2" charset="0"/>
              </a:rPr>
              <a:t>Maths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4098" name="Picture 2" descr="Free Math Related Pictures, Download Free Math Related Pictures png images,  Free ClipArts on Clipart Library">
            <a:extLst>
              <a:ext uri="{FF2B5EF4-FFF2-40B4-BE49-F238E27FC236}">
                <a16:creationId xmlns:a16="http://schemas.microsoft.com/office/drawing/2014/main" id="{C4049193-BC98-4831-8640-C6A8C39C1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87" y="202590"/>
            <a:ext cx="2628925" cy="21822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77DE024-163D-4219-9B4B-644EA59E29C5}"/>
              </a:ext>
            </a:extLst>
          </p:cNvPr>
          <p:cNvPicPr>
            <a:picLocks noChangeAspect="1"/>
          </p:cNvPicPr>
          <p:nvPr/>
        </p:nvPicPr>
        <p:blipFill>
          <a:blip r:embed="rId5"/>
          <a:stretch>
            <a:fillRect/>
          </a:stretch>
        </p:blipFill>
        <p:spPr>
          <a:xfrm>
            <a:off x="9639313" y="3429001"/>
            <a:ext cx="1333488" cy="1333488"/>
          </a:xfrm>
          <a:prstGeom prst="rect">
            <a:avLst/>
          </a:prstGeom>
        </p:spPr>
      </p:pic>
      <p:sp>
        <p:nvSpPr>
          <p:cNvPr id="7" name="Content Placeholder 2">
            <a:extLst>
              <a:ext uri="{FF2B5EF4-FFF2-40B4-BE49-F238E27FC236}">
                <a16:creationId xmlns:a16="http://schemas.microsoft.com/office/drawing/2014/main" id="{079F0A67-5E83-4929-B345-B18335DB2E2C}"/>
              </a:ext>
            </a:extLst>
          </p:cNvPr>
          <p:cNvSpPr>
            <a:spLocks noGrp="1"/>
          </p:cNvSpPr>
          <p:nvPr>
            <p:ph idx="1"/>
          </p:nvPr>
        </p:nvSpPr>
        <p:spPr>
          <a:xfrm>
            <a:off x="222002" y="2568903"/>
            <a:ext cx="11089313" cy="4451750"/>
          </a:xfrm>
        </p:spPr>
        <p:txBody>
          <a:bodyPr vert="horz" lIns="91440" tIns="45720" rIns="91440" bIns="45720" rtlCol="0" anchor="t">
            <a:normAutofit/>
          </a:bodyPr>
          <a:lstStyle/>
          <a:p>
            <a:r>
              <a:rPr lang="en-GB" sz="2800">
                <a:solidFill>
                  <a:schemeClr val="bg1"/>
                </a:solidFill>
                <a:latin typeface="SassoonCRInfant"/>
                <a:cs typeface="Arial"/>
              </a:rPr>
              <a:t>National times table check will take place towards the end of Year 4, the children will need to know all their times tables up to 12 </a:t>
            </a:r>
            <a:r>
              <a:rPr lang="en-GB" sz="3200">
                <a:solidFill>
                  <a:schemeClr val="bg1"/>
                </a:solidFill>
                <a:latin typeface="SassoonCRInfant"/>
                <a:cs typeface="Arial"/>
              </a:rPr>
              <a:t>x</a:t>
            </a:r>
            <a:r>
              <a:rPr lang="en-GB" sz="2800">
                <a:solidFill>
                  <a:schemeClr val="bg1"/>
                </a:solidFill>
                <a:latin typeface="SassoonCRInfant"/>
                <a:cs typeface="Arial"/>
              </a:rPr>
              <a:t> 12.</a:t>
            </a:r>
          </a:p>
          <a:p>
            <a:endParaRPr lang="en-GB" sz="1050">
              <a:solidFill>
                <a:schemeClr val="bg1"/>
              </a:solidFill>
              <a:latin typeface="SassoonCRInfant"/>
              <a:cs typeface="Arial" panose="020B0604020202020204" pitchFamily="34" charset="0"/>
            </a:endParaRPr>
          </a:p>
          <a:p>
            <a:r>
              <a:rPr lang="en-GB" sz="2800">
                <a:solidFill>
                  <a:schemeClr val="bg1"/>
                </a:solidFill>
                <a:latin typeface="SassoonCRInfant"/>
                <a:cs typeface="Arial"/>
              </a:rPr>
              <a:t>Rapid recall and accuracy is required.</a:t>
            </a:r>
          </a:p>
          <a:p>
            <a:endParaRPr lang="en-GB" sz="2800">
              <a:solidFill>
                <a:schemeClr val="bg1"/>
              </a:solidFill>
              <a:latin typeface="SassoonCRInfant"/>
              <a:cs typeface="Arial" panose="020B0604020202020204" pitchFamily="34" charset="0"/>
            </a:endParaRPr>
          </a:p>
          <a:p>
            <a:r>
              <a:rPr lang="en-GB" sz="2800">
                <a:solidFill>
                  <a:schemeClr val="bg1"/>
                </a:solidFill>
                <a:latin typeface="SassoonCRInfant"/>
                <a:cs typeface="Arial"/>
              </a:rPr>
              <a:t>Children will be expected to engage regularly with Times Table Rock Stars to improve their speed. </a:t>
            </a:r>
          </a:p>
          <a:p>
            <a:pPr marL="0" indent="0">
              <a:buNone/>
            </a:pPr>
            <a:endParaRPr lang="en-GB" b="1">
              <a:latin typeface="Abadi" panose="020B0604020104020204" pitchFamily="34" charset="0"/>
              <a:cs typeface="Arial" panose="020B0604020202020204" pitchFamily="34" charset="0"/>
            </a:endParaRPr>
          </a:p>
        </p:txBody>
      </p:sp>
    </p:spTree>
    <p:extLst>
      <p:ext uri="{BB962C8B-B14F-4D97-AF65-F5344CB8AC3E}">
        <p14:creationId xmlns:p14="http://schemas.microsoft.com/office/powerpoint/2010/main" val="14409272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normAutofit/>
          </a:bodyPr>
          <a:lstStyle/>
          <a:p>
            <a:r>
              <a:rPr lang="en-GB">
                <a:latin typeface="SassoonCRInfant" panose="00000400000000000000" pitchFamily="2" charset="0"/>
              </a:rPr>
              <a:t>Year 4 Enquiry Curriculum</a:t>
            </a:r>
            <a:endParaRPr lang="en-GB">
              <a:highlight>
                <a:srgbClr val="FFFF00"/>
              </a:highlight>
              <a:latin typeface="SassoonCRInfant" panose="00000400000000000000" pitchFamily="2" charset="0"/>
            </a:endParaRPr>
          </a:p>
        </p:txBody>
      </p:sp>
      <p:sp>
        <p:nvSpPr>
          <p:cNvPr id="3" name="Rectangle 2">
            <a:extLst>
              <a:ext uri="{FF2B5EF4-FFF2-40B4-BE49-F238E27FC236}">
                <a16:creationId xmlns:a16="http://schemas.microsoft.com/office/drawing/2014/main" id="{29A31C88-9D78-47FE-A952-A98EFF5FC347}"/>
              </a:ext>
            </a:extLst>
          </p:cNvPr>
          <p:cNvSpPr/>
          <p:nvPr/>
        </p:nvSpPr>
        <p:spPr>
          <a:xfrm>
            <a:off x="311995" y="2086700"/>
            <a:ext cx="7474044" cy="4524315"/>
          </a:xfrm>
          <a:prstGeom prst="rect">
            <a:avLst/>
          </a:prstGeom>
        </p:spPr>
        <p:txBody>
          <a:bodyPr wrap="square" lIns="91440" tIns="45720" rIns="91440" bIns="45720" anchor="t">
            <a:spAutoFit/>
          </a:bodyPr>
          <a:lstStyle/>
          <a:p>
            <a:r>
              <a:rPr lang="en-GB" sz="2400">
                <a:solidFill>
                  <a:schemeClr val="bg1"/>
                </a:solidFill>
                <a:latin typeface="SassoonCRInfant" panose="00000400000000000000" pitchFamily="2" charset="0"/>
                <a:cs typeface="Segoe UI"/>
              </a:rPr>
              <a:t>Following our recent parent questionnaire, we are redesigning our curriculum to inspire curiosity and help children think more deeply as they build and connect their knowledge.</a:t>
            </a:r>
          </a:p>
          <a:p>
            <a:endParaRPr lang="en-GB" sz="2400">
              <a:solidFill>
                <a:schemeClr val="bg1"/>
              </a:solidFill>
              <a:latin typeface="SassoonCRInfant" panose="00000400000000000000" pitchFamily="2" charset="0"/>
              <a:cs typeface="Segoe UI"/>
            </a:endParaRPr>
          </a:p>
          <a:p>
            <a:r>
              <a:rPr lang="en-GB" sz="2400">
                <a:solidFill>
                  <a:schemeClr val="bg1"/>
                </a:solidFill>
                <a:latin typeface="SassoonCRInfant" panose="00000400000000000000" pitchFamily="2" charset="0"/>
                <a:cs typeface="Segoe UI"/>
              </a:rPr>
              <a:t>This will include bringing our school community closer together by inviting parents and carers to play a much more active role in school life. We will be sharing the learning, experiences and achievements of our children every step of the way.</a:t>
            </a:r>
          </a:p>
          <a:p>
            <a:endParaRPr lang="en-GB" sz="2400">
              <a:solidFill>
                <a:schemeClr val="bg1"/>
              </a:solidFill>
              <a:latin typeface="SassoonCRInfant" panose="00000400000000000000" pitchFamily="2" charset="0"/>
              <a:cs typeface="Segoe UI"/>
            </a:endParaRPr>
          </a:p>
          <a:p>
            <a:r>
              <a:rPr lang="en-GB" sz="2400">
                <a:solidFill>
                  <a:schemeClr val="bg1"/>
                </a:solidFill>
                <a:latin typeface="SassoonCRInfant" panose="00000400000000000000" pitchFamily="2" charset="0"/>
                <a:cs typeface="Segoe UI"/>
              </a:rPr>
              <a:t>Further information and dates will be shared with you. </a:t>
            </a:r>
            <a:endParaRPr lang="en-GB" sz="2800">
              <a:solidFill>
                <a:schemeClr val="bg1"/>
              </a:solidFill>
              <a:latin typeface="SassoonCRInfant" panose="00000400000000000000" pitchFamily="2" charset="0"/>
            </a:endParaRPr>
          </a:p>
        </p:txBody>
      </p:sp>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6">
            <a:extLst>
              <a:ext uri="{FF2B5EF4-FFF2-40B4-BE49-F238E27FC236}">
                <a16:creationId xmlns:a16="http://schemas.microsoft.com/office/drawing/2014/main" id="{E30D5B6D-E46E-4771-8DE9-AB2737C1F99D}"/>
              </a:ext>
            </a:extLst>
          </p:cNvPr>
          <p:cNvPicPr>
            <a:picLocks noChangeAspect="1"/>
          </p:cNvPicPr>
          <p:nvPr/>
        </p:nvPicPr>
        <p:blipFill>
          <a:blip r:embed="rId4"/>
          <a:stretch>
            <a:fillRect/>
          </a:stretch>
        </p:blipFill>
        <p:spPr>
          <a:xfrm>
            <a:off x="7786039" y="2307248"/>
            <a:ext cx="4093966" cy="4093966"/>
          </a:xfrm>
          <a:prstGeom prst="rect">
            <a:avLst/>
          </a:prstGeom>
        </p:spPr>
      </p:pic>
    </p:spTree>
    <p:extLst>
      <p:ext uri="{BB962C8B-B14F-4D97-AF65-F5344CB8AC3E}">
        <p14:creationId xmlns:p14="http://schemas.microsoft.com/office/powerpoint/2010/main" val="23953942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normAutofit/>
          </a:bodyPr>
          <a:lstStyle/>
          <a:p>
            <a:r>
              <a:rPr lang="en-GB">
                <a:latin typeface="SassoonCRInfant" panose="00000400000000000000" pitchFamily="2" charset="0"/>
              </a:rPr>
              <a:t>Year 4 Enquiry Curriculum</a:t>
            </a:r>
            <a:endParaRPr lang="en-GB">
              <a:highlight>
                <a:srgbClr val="FFFF00"/>
              </a:highlight>
              <a:latin typeface="SassoonCRInfant" panose="00000400000000000000" pitchFamily="2" charset="0"/>
            </a:endParaRPr>
          </a:p>
        </p:txBody>
      </p:sp>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3" name="TextBox 2">
            <a:extLst>
              <a:ext uri="{FF2B5EF4-FFF2-40B4-BE49-F238E27FC236}">
                <a16:creationId xmlns:a16="http://schemas.microsoft.com/office/drawing/2014/main" id="{D52B4F22-EBC8-A89B-5C35-61962E9E95AB}"/>
              </a:ext>
            </a:extLst>
          </p:cNvPr>
          <p:cNvSpPr txBox="1"/>
          <p:nvPr/>
        </p:nvSpPr>
        <p:spPr>
          <a:xfrm>
            <a:off x="166914" y="2028372"/>
            <a:ext cx="11785599"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rgbClr val="000000"/>
                </a:solidFill>
                <a:latin typeface="SassoonCRInfant"/>
                <a:ea typeface="Aptos"/>
                <a:cs typeface="Aptos"/>
              </a:rPr>
              <a:t>Autumn Term – History</a:t>
            </a:r>
            <a:br>
              <a:rPr lang="en-US" sz="2000">
                <a:latin typeface="SassoonCRInfant"/>
                <a:ea typeface="Aptos"/>
                <a:cs typeface="Aptos"/>
              </a:rPr>
            </a:br>
            <a:r>
              <a:rPr lang="en-US" sz="2000" b="1">
                <a:solidFill>
                  <a:srgbClr val="000000"/>
                </a:solidFill>
                <a:latin typeface="SassoonCRInfant"/>
                <a:ea typeface="Aptos"/>
                <a:cs typeface="Aptos"/>
              </a:rPr>
              <a:t>Enquiry Question:</a:t>
            </a:r>
            <a:r>
              <a:rPr lang="en-US" sz="2000">
                <a:solidFill>
                  <a:srgbClr val="000000"/>
                </a:solidFill>
                <a:latin typeface="SassoonCRInfant"/>
                <a:ea typeface="Aptos"/>
                <a:cs typeface="Aptos"/>
              </a:rPr>
              <a:t> </a:t>
            </a:r>
            <a:r>
              <a:rPr lang="en-US" sz="2000" i="1">
                <a:solidFill>
                  <a:srgbClr val="000000"/>
                </a:solidFill>
                <a:latin typeface="SassoonCRInfant"/>
                <a:ea typeface="Aptos"/>
                <a:cs typeface="Aptos"/>
              </a:rPr>
              <a:t>How do past decisions shape the future?</a:t>
            </a:r>
            <a:br>
              <a:rPr lang="en-US" sz="2000">
                <a:latin typeface="SassoonCRInfant"/>
                <a:ea typeface="Aptos"/>
                <a:cs typeface="Aptos"/>
              </a:rPr>
            </a:br>
            <a:r>
              <a:rPr lang="en-US" sz="2000">
                <a:solidFill>
                  <a:srgbClr val="000000"/>
                </a:solidFill>
                <a:latin typeface="SassoonCRInfant"/>
                <a:ea typeface="Aptos"/>
                <a:cs typeface="Aptos"/>
              </a:rPr>
              <a:t>Using the Roman invasion and occupation of Britain as the central focus, children will investigate the decisions made by individuals and </a:t>
            </a:r>
            <a:r>
              <a:rPr lang="en-US" sz="2000" err="1">
                <a:solidFill>
                  <a:srgbClr val="000000"/>
                </a:solidFill>
                <a:latin typeface="SassoonCRInfant"/>
                <a:ea typeface="Aptos"/>
                <a:cs typeface="Aptos"/>
              </a:rPr>
              <a:t>civilisations</a:t>
            </a:r>
            <a:r>
              <a:rPr lang="en-US" sz="2000">
                <a:solidFill>
                  <a:srgbClr val="000000"/>
                </a:solidFill>
                <a:latin typeface="SassoonCRInfant"/>
                <a:ea typeface="Aptos"/>
                <a:cs typeface="Aptos"/>
              </a:rPr>
              <a:t>, considering how these choices influenced life in Britain both at the time and for generations afterwards. They will work as historians by </a:t>
            </a:r>
            <a:r>
              <a:rPr lang="en-US" sz="2000" err="1">
                <a:solidFill>
                  <a:srgbClr val="000000"/>
                </a:solidFill>
                <a:latin typeface="SassoonCRInfant"/>
                <a:ea typeface="Aptos"/>
                <a:cs typeface="Aptos"/>
              </a:rPr>
              <a:t>analysing</a:t>
            </a:r>
            <a:r>
              <a:rPr lang="en-US" sz="2000">
                <a:solidFill>
                  <a:srgbClr val="000000"/>
                </a:solidFill>
                <a:latin typeface="SassoonCRInfant"/>
                <a:ea typeface="Aptos"/>
                <a:cs typeface="Aptos"/>
              </a:rPr>
              <a:t> evidence, comparing primary and secondary sources, and evaluating different interpretations of the past.</a:t>
            </a:r>
          </a:p>
        </p:txBody>
      </p:sp>
      <p:pic>
        <p:nvPicPr>
          <p:cNvPr id="7" name="Picture 6">
            <a:extLst>
              <a:ext uri="{FF2B5EF4-FFF2-40B4-BE49-F238E27FC236}">
                <a16:creationId xmlns:a16="http://schemas.microsoft.com/office/drawing/2014/main" id="{F10F12CB-4F03-98A7-5236-FCB1812132DD}"/>
              </a:ext>
            </a:extLst>
          </p:cNvPr>
          <p:cNvPicPr>
            <a:picLocks noChangeAspect="1"/>
          </p:cNvPicPr>
          <p:nvPr/>
        </p:nvPicPr>
        <p:blipFill>
          <a:blip r:embed="rId4"/>
          <a:srcRect r="186" b="186"/>
          <a:stretch>
            <a:fillRect/>
          </a:stretch>
        </p:blipFill>
        <p:spPr>
          <a:xfrm>
            <a:off x="10285413" y="3968071"/>
            <a:ext cx="1730371" cy="1737628"/>
          </a:xfrm>
          <a:prstGeom prst="rect">
            <a:avLst/>
          </a:prstGeom>
        </p:spPr>
      </p:pic>
      <p:sp>
        <p:nvSpPr>
          <p:cNvPr id="8" name="TextBox 7">
            <a:extLst>
              <a:ext uri="{FF2B5EF4-FFF2-40B4-BE49-F238E27FC236}">
                <a16:creationId xmlns:a16="http://schemas.microsoft.com/office/drawing/2014/main" id="{C11C432B-7C5D-4150-DFA5-04328EC664E1}"/>
              </a:ext>
            </a:extLst>
          </p:cNvPr>
          <p:cNvSpPr txBox="1"/>
          <p:nvPr/>
        </p:nvSpPr>
        <p:spPr>
          <a:xfrm>
            <a:off x="166914" y="3762829"/>
            <a:ext cx="10116457" cy="32316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US" sz="1600" b="0" i="0">
                <a:solidFill>
                  <a:srgbClr val="FFFFFF"/>
                </a:solidFill>
                <a:latin typeface="SassoonCRInfant"/>
                <a:ea typeface="Segoe UI"/>
                <a:cs typeface="Segoe UI"/>
              </a:rPr>
              <a:t>​</a:t>
            </a:r>
          </a:p>
          <a:p>
            <a:endParaRPr lang="en-US" sz="1200" b="1">
              <a:solidFill>
                <a:srgbClr val="000000"/>
              </a:solidFill>
              <a:latin typeface="SassoonCRInfant"/>
              <a:ea typeface="Segoe UI"/>
              <a:cs typeface="Segoe UI"/>
            </a:endParaRPr>
          </a:p>
          <a:p>
            <a:pPr algn="l"/>
            <a:r>
              <a:rPr lang="en-US" sz="1600" b="1" i="0" u="none" strike="noStrike" baseline="0">
                <a:solidFill>
                  <a:srgbClr val="000000"/>
                </a:solidFill>
                <a:latin typeface="SassoonCRInfant"/>
                <a:ea typeface="Segoe UI"/>
                <a:cs typeface="Segoe UI"/>
              </a:rPr>
              <a:t>Spring – Geography:</a:t>
            </a:r>
            <a:r>
              <a:rPr lang="en-US" sz="1600" b="0" i="0" u="none" strike="noStrike" baseline="0">
                <a:solidFill>
                  <a:srgbClr val="000000"/>
                </a:solidFill>
                <a:latin typeface="SassoonCRInfant"/>
                <a:ea typeface="Segoe UI"/>
                <a:cs typeface="Segoe UI"/>
              </a:rPr>
              <a:t> </a:t>
            </a:r>
            <a:r>
              <a:rPr lang="en-US" sz="1600" b="0" i="1" u="none" strike="noStrike" baseline="0">
                <a:solidFill>
                  <a:srgbClr val="000000"/>
                </a:solidFill>
                <a:latin typeface="SassoonCRInfant"/>
                <a:ea typeface="Segoe UI"/>
                <a:cs typeface="Segoe UI"/>
              </a:rPr>
              <a:t>How does the land lie?</a:t>
            </a:r>
            <a:r>
              <a:rPr lang="en-US" sz="1600" b="0" i="0">
                <a:solidFill>
                  <a:srgbClr val="FFFFFF"/>
                </a:solidFill>
                <a:latin typeface="SassoonCRInfant"/>
                <a:ea typeface="Segoe UI"/>
                <a:cs typeface="Segoe UI"/>
              </a:rPr>
              <a:t>​</a:t>
            </a:r>
            <a:br>
              <a:rPr lang="en-US" sz="1600" b="0" i="0">
                <a:latin typeface="SassoonCRInfant"/>
                <a:ea typeface="Segoe UI"/>
                <a:cs typeface="Segoe UI"/>
              </a:rPr>
            </a:br>
            <a:r>
              <a:rPr lang="en-US" sz="1600" b="0" i="1" u="none" strike="noStrike" baseline="0">
                <a:solidFill>
                  <a:srgbClr val="000000"/>
                </a:solidFill>
                <a:latin typeface="SassoonCRInfant"/>
                <a:ea typeface="Segoe UI"/>
                <a:cs typeface="Segoe UI"/>
              </a:rPr>
              <a:t>Investigating human and physical features, settlements and land use.</a:t>
            </a:r>
            <a:r>
              <a:rPr lang="en-US" sz="1600" b="0" i="0">
                <a:solidFill>
                  <a:srgbClr val="FFFFFF"/>
                </a:solidFill>
                <a:latin typeface="SassoonCRInfant"/>
                <a:ea typeface="Segoe UI"/>
                <a:cs typeface="Segoe UI"/>
              </a:rPr>
              <a:t>​</a:t>
            </a:r>
            <a:endParaRPr lang="en-US" sz="1600"/>
          </a:p>
          <a:p>
            <a:pPr algn="l" rtl="0"/>
            <a:r>
              <a:rPr lang="en-US" sz="1600" b="1" i="0" u="none" strike="noStrike" baseline="0">
                <a:solidFill>
                  <a:srgbClr val="000000"/>
                </a:solidFill>
                <a:latin typeface="SassoonCRInfant"/>
                <a:ea typeface="Segoe UI"/>
                <a:cs typeface="Segoe UI"/>
              </a:rPr>
              <a:t>Summer – Art:</a:t>
            </a:r>
            <a:r>
              <a:rPr lang="en-US" sz="1600" b="0" i="0" u="none" strike="noStrike" baseline="0">
                <a:solidFill>
                  <a:srgbClr val="000000"/>
                </a:solidFill>
                <a:latin typeface="SassoonCRInfant"/>
                <a:ea typeface="Segoe UI"/>
                <a:cs typeface="Segoe UI"/>
              </a:rPr>
              <a:t> </a:t>
            </a:r>
            <a:r>
              <a:rPr lang="en-US" sz="1600" b="0" i="1" u="none" strike="noStrike" baseline="0">
                <a:solidFill>
                  <a:srgbClr val="000000"/>
                </a:solidFill>
                <a:latin typeface="SassoonCRInfant"/>
                <a:ea typeface="Segoe UI"/>
                <a:cs typeface="Segoe UI"/>
              </a:rPr>
              <a:t>How can creativity convey a story?</a:t>
            </a:r>
            <a:r>
              <a:rPr lang="en-US" sz="1600" b="0" i="0">
                <a:solidFill>
                  <a:srgbClr val="FFFFFF"/>
                </a:solidFill>
                <a:latin typeface="SassoonCRInfant"/>
                <a:ea typeface="Segoe UI"/>
                <a:cs typeface="Segoe UI"/>
              </a:rPr>
              <a:t>​</a:t>
            </a:r>
            <a:br>
              <a:rPr lang="en-US" sz="1600" b="0" i="0">
                <a:latin typeface="SassoonCRInfant"/>
                <a:ea typeface="Segoe UI"/>
                <a:cs typeface="Segoe UI"/>
              </a:rPr>
            </a:br>
            <a:r>
              <a:rPr lang="en-US" sz="1600" b="0" i="1" u="none" strike="noStrike" baseline="0">
                <a:solidFill>
                  <a:srgbClr val="000000"/>
                </a:solidFill>
                <a:latin typeface="SassoonCRInfant"/>
                <a:ea typeface="Segoe UI"/>
                <a:cs typeface="Segoe UI"/>
              </a:rPr>
              <a:t>Drawing inspiration from Vincent van Gogh while developing an understanding of proportion, scale and artistic expression.</a:t>
            </a:r>
            <a:r>
              <a:rPr lang="en-US" sz="1600" b="0" i="0">
                <a:solidFill>
                  <a:srgbClr val="FFFFFF"/>
                </a:solidFill>
                <a:latin typeface="SassoonCRInfant"/>
                <a:ea typeface="Segoe UI"/>
                <a:cs typeface="Segoe UI"/>
              </a:rPr>
              <a:t>​</a:t>
            </a:r>
          </a:p>
          <a:p>
            <a:pPr algn="ctr" rtl="0"/>
            <a:r>
              <a:rPr lang="en-US" sz="2400" b="0" i="0">
                <a:solidFill>
                  <a:srgbClr val="FFFFFF"/>
                </a:solidFill>
                <a:latin typeface="SassoonCRInfant"/>
                <a:ea typeface="Segoe UI"/>
                <a:cs typeface="Segoe UI"/>
              </a:rPr>
              <a:t>​</a:t>
            </a:r>
          </a:p>
          <a:p>
            <a:pPr algn="ctr" rtl="0"/>
            <a:r>
              <a:rPr lang="en-US" sz="2400" b="0" i="0" u="none" strike="noStrike" baseline="0">
                <a:solidFill>
                  <a:srgbClr val="000000"/>
                </a:solidFill>
                <a:latin typeface="SassoonCRInfant"/>
                <a:ea typeface="Segoe UI"/>
                <a:cs typeface="Segoe UI"/>
              </a:rPr>
              <a:t>By the end of each enquiry, children will be able to confidently answer the overarching question, drawing upon knowledge and evidence from across the curriculum to justify their thinking.</a:t>
            </a:r>
            <a:r>
              <a:rPr lang="en-US" sz="2400">
                <a:solidFill>
                  <a:srgbClr val="FFFFFF"/>
                </a:solidFill>
                <a:latin typeface="SassoonCRInfant"/>
                <a:ea typeface="Segoe UI"/>
                <a:cs typeface="Segoe UI"/>
              </a:rPr>
              <a:t>​</a:t>
            </a:r>
            <a:endParaRPr lang="en-US" sz="1600" b="0" i="0">
              <a:solidFill>
                <a:srgbClr val="FFFFFF"/>
              </a:solidFill>
              <a:latin typeface="SassoonCRInfant"/>
              <a:ea typeface="Segoe UI"/>
              <a:cs typeface="Segoe UI"/>
            </a:endParaRPr>
          </a:p>
        </p:txBody>
      </p:sp>
    </p:spTree>
    <p:extLst>
      <p:ext uri="{BB962C8B-B14F-4D97-AF65-F5344CB8AC3E}">
        <p14:creationId xmlns:p14="http://schemas.microsoft.com/office/powerpoint/2010/main" val="41174474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782068" cy="1080938"/>
          </a:xfrm>
        </p:spPr>
        <p:txBody>
          <a:bodyPr/>
          <a:lstStyle/>
          <a:p>
            <a:r>
              <a:rPr lang="en-GB">
                <a:latin typeface="SassoonCRInfant" panose="00000400000000000000" pitchFamily="2" charset="0"/>
              </a:rPr>
              <a:t>Other Subjects </a:t>
            </a:r>
          </a:p>
        </p:txBody>
      </p:sp>
      <p:sp>
        <p:nvSpPr>
          <p:cNvPr id="4" name="Rectangle 3"/>
          <p:cNvSpPr/>
          <p:nvPr/>
        </p:nvSpPr>
        <p:spPr>
          <a:xfrm>
            <a:off x="210790" y="2064533"/>
            <a:ext cx="9894343" cy="4893647"/>
          </a:xfrm>
          <a:prstGeom prst="rect">
            <a:avLst/>
          </a:prstGeom>
        </p:spPr>
        <p:txBody>
          <a:bodyPr wrap="square" lIns="91440" tIns="45720" rIns="91440" bIns="45720" anchor="t">
            <a:spAutoFit/>
          </a:bodyPr>
          <a:lstStyle/>
          <a:p>
            <a:r>
              <a:rPr lang="en-GB" sz="2600" u="sng">
                <a:solidFill>
                  <a:schemeClr val="bg1"/>
                </a:solidFill>
                <a:latin typeface="SassoonCRInfant"/>
              </a:rPr>
              <a:t>Science</a:t>
            </a:r>
            <a:r>
              <a:rPr lang="en-GB" sz="2600">
                <a:solidFill>
                  <a:schemeClr val="bg1"/>
                </a:solidFill>
                <a:latin typeface="SassoonCRInfant"/>
              </a:rPr>
              <a:t>: </a:t>
            </a:r>
          </a:p>
          <a:p>
            <a:r>
              <a:rPr lang="en-GB" sz="2600">
                <a:solidFill>
                  <a:schemeClr val="bg1"/>
                </a:solidFill>
                <a:latin typeface="SassoonCRInfant"/>
              </a:rPr>
              <a:t>Classifying organisms, food &amp; digestion, states of matter, sound, electricity and properties of materials. </a:t>
            </a:r>
            <a:endParaRPr lang="en-GB" sz="2600">
              <a:solidFill>
                <a:schemeClr val="bg1"/>
              </a:solidFill>
              <a:latin typeface="SassoonCRInfant" panose="00000400000000000000" pitchFamily="2" charset="0"/>
            </a:endParaRPr>
          </a:p>
          <a:p>
            <a:endParaRPr lang="en-GB" sz="2600">
              <a:solidFill>
                <a:schemeClr val="bg1"/>
              </a:solidFill>
              <a:latin typeface="SassoonCRInfant" panose="00000400000000000000" pitchFamily="2" charset="0"/>
            </a:endParaRPr>
          </a:p>
          <a:p>
            <a:r>
              <a:rPr lang="en-GB" sz="2600" u="sng">
                <a:solidFill>
                  <a:schemeClr val="bg1"/>
                </a:solidFill>
                <a:latin typeface="SassoonCRInfant"/>
              </a:rPr>
              <a:t>PE: </a:t>
            </a:r>
            <a:endParaRPr lang="en-GB" sz="2600" u="sng">
              <a:solidFill>
                <a:schemeClr val="bg1"/>
              </a:solidFill>
              <a:latin typeface="SassoonCRInfant" panose="00000400000000000000" pitchFamily="2" charset="0"/>
            </a:endParaRPr>
          </a:p>
          <a:p>
            <a:r>
              <a:rPr lang="en-GB" sz="2600">
                <a:solidFill>
                  <a:schemeClr val="bg1"/>
                </a:solidFill>
                <a:latin typeface="SassoonCRInfant"/>
              </a:rPr>
              <a:t>Indoor: fitness, multi-skills, gymnastics, dance and athletics</a:t>
            </a:r>
            <a:endParaRPr lang="en-GB" sz="2600">
              <a:solidFill>
                <a:schemeClr val="bg1"/>
              </a:solidFill>
              <a:latin typeface="SassoonCRInfant" panose="00000400000000000000" pitchFamily="2" charset="0"/>
            </a:endParaRPr>
          </a:p>
          <a:p>
            <a:r>
              <a:rPr lang="en-GB" sz="2600">
                <a:solidFill>
                  <a:schemeClr val="bg1"/>
                </a:solidFill>
                <a:latin typeface="SassoonCRInfant"/>
              </a:rPr>
              <a:t>Outdoor: basketball, football, rugby, cricket and swimming </a:t>
            </a:r>
            <a:endParaRPr lang="en-GB" sz="2600">
              <a:solidFill>
                <a:schemeClr val="bg1"/>
              </a:solidFill>
              <a:latin typeface="SassoonCRInfant" panose="00000400000000000000" pitchFamily="2" charset="0"/>
            </a:endParaRPr>
          </a:p>
          <a:p>
            <a:endParaRPr lang="en-GB" sz="2600">
              <a:solidFill>
                <a:schemeClr val="bg1"/>
              </a:solidFill>
              <a:latin typeface="SassoonCRInfant" panose="00000400000000000000" pitchFamily="2" charset="0"/>
            </a:endParaRPr>
          </a:p>
          <a:p>
            <a:r>
              <a:rPr lang="en-GB" sz="2600" u="sng">
                <a:solidFill>
                  <a:schemeClr val="bg1"/>
                </a:solidFill>
                <a:latin typeface="SassoonCRInfant"/>
              </a:rPr>
              <a:t>RE</a:t>
            </a:r>
            <a:r>
              <a:rPr lang="en-GB" sz="2600">
                <a:solidFill>
                  <a:schemeClr val="bg1"/>
                </a:solidFill>
                <a:latin typeface="SassoonCRInfant"/>
              </a:rPr>
              <a:t>: </a:t>
            </a:r>
          </a:p>
          <a:p>
            <a:r>
              <a:rPr lang="en-GB" sz="2600">
                <a:solidFill>
                  <a:schemeClr val="bg1"/>
                </a:solidFill>
                <a:latin typeface="SassoonCRInfant"/>
              </a:rPr>
              <a:t>Hinduism in Britain today, the impact of spiritual music, The Trinity and Easter, Sikhism, and how do different people observe significant life events?</a:t>
            </a: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3" name="Picture 2">
            <a:extLst>
              <a:ext uri="{FF2B5EF4-FFF2-40B4-BE49-F238E27FC236}">
                <a16:creationId xmlns:a16="http://schemas.microsoft.com/office/drawing/2014/main" id="{39E85B77-D45E-4D4C-AF15-473885FFE927}"/>
              </a:ext>
            </a:extLst>
          </p:cNvPr>
          <p:cNvPicPr>
            <a:picLocks noChangeAspect="1"/>
          </p:cNvPicPr>
          <p:nvPr/>
        </p:nvPicPr>
        <p:blipFill>
          <a:blip r:embed="rId4"/>
          <a:stretch>
            <a:fillRect/>
          </a:stretch>
        </p:blipFill>
        <p:spPr>
          <a:xfrm>
            <a:off x="10104487" y="2066971"/>
            <a:ext cx="1756559" cy="1720274"/>
          </a:xfrm>
          <a:prstGeom prst="rect">
            <a:avLst/>
          </a:prstGeom>
        </p:spPr>
      </p:pic>
      <p:pic>
        <p:nvPicPr>
          <p:cNvPr id="6" name="Picture 5">
            <a:extLst>
              <a:ext uri="{FF2B5EF4-FFF2-40B4-BE49-F238E27FC236}">
                <a16:creationId xmlns:a16="http://schemas.microsoft.com/office/drawing/2014/main" id="{A078EE68-6F18-47C1-98AC-0A71234A98F5}"/>
              </a:ext>
            </a:extLst>
          </p:cNvPr>
          <p:cNvPicPr>
            <a:picLocks noChangeAspect="1"/>
          </p:cNvPicPr>
          <p:nvPr/>
        </p:nvPicPr>
        <p:blipFill>
          <a:blip r:embed="rId5"/>
          <a:stretch>
            <a:fillRect/>
          </a:stretch>
        </p:blipFill>
        <p:spPr>
          <a:xfrm>
            <a:off x="10104762" y="4316548"/>
            <a:ext cx="1778055" cy="1770798"/>
          </a:xfrm>
          <a:prstGeom prst="rect">
            <a:avLst/>
          </a:prstGeom>
        </p:spPr>
      </p:pic>
    </p:spTree>
    <p:extLst>
      <p:ext uri="{BB962C8B-B14F-4D97-AF65-F5344CB8AC3E}">
        <p14:creationId xmlns:p14="http://schemas.microsoft.com/office/powerpoint/2010/main" val="9025277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321" y="753228"/>
            <a:ext cx="10782068" cy="1080938"/>
          </a:xfrm>
        </p:spPr>
        <p:txBody>
          <a:bodyPr/>
          <a:lstStyle/>
          <a:p>
            <a:r>
              <a:rPr lang="en-GB">
                <a:latin typeface="SassoonCRInfant" panose="00000400000000000000" pitchFamily="2" charset="0"/>
              </a:rPr>
              <a:t>Other Subjects </a:t>
            </a:r>
          </a:p>
        </p:txBody>
      </p:sp>
      <p:sp>
        <p:nvSpPr>
          <p:cNvPr id="4" name="Rectangle 3"/>
          <p:cNvSpPr/>
          <p:nvPr/>
        </p:nvSpPr>
        <p:spPr>
          <a:xfrm>
            <a:off x="232561" y="1919389"/>
            <a:ext cx="8580800" cy="4493538"/>
          </a:xfrm>
          <a:prstGeom prst="rect">
            <a:avLst/>
          </a:prstGeom>
        </p:spPr>
        <p:txBody>
          <a:bodyPr wrap="square" lIns="91440" tIns="45720" rIns="91440" bIns="45720" anchor="t">
            <a:spAutoFit/>
          </a:bodyPr>
          <a:lstStyle/>
          <a:p>
            <a:r>
              <a:rPr lang="en-GB" sz="2600" u="sng">
                <a:solidFill>
                  <a:schemeClr val="bg1"/>
                </a:solidFill>
                <a:latin typeface="SassoonCRInfant"/>
              </a:rPr>
              <a:t>Computing:</a:t>
            </a:r>
            <a:endParaRPr lang="en-US">
              <a:solidFill>
                <a:schemeClr val="bg1"/>
              </a:solidFill>
            </a:endParaRPr>
          </a:p>
          <a:p>
            <a:r>
              <a:rPr lang="en-GB" sz="2600">
                <a:solidFill>
                  <a:schemeClr val="bg1"/>
                </a:solidFill>
                <a:latin typeface="SassoonCRInfant"/>
              </a:rPr>
              <a:t>The internet, audio production, programming, data logging and photo editing.</a:t>
            </a:r>
            <a:endParaRPr lang="en-GB" sz="2600">
              <a:solidFill>
                <a:schemeClr val="bg1"/>
              </a:solidFill>
              <a:latin typeface="SassoonCRInfant" panose="00000400000000000000" pitchFamily="2" charset="0"/>
            </a:endParaRPr>
          </a:p>
          <a:p>
            <a:endParaRPr lang="en-GB" sz="2600" u="sng">
              <a:solidFill>
                <a:schemeClr val="bg1"/>
              </a:solidFill>
              <a:latin typeface="SassoonCRInfant" panose="00000400000000000000" pitchFamily="2" charset="0"/>
            </a:endParaRPr>
          </a:p>
          <a:p>
            <a:r>
              <a:rPr lang="en-GB" sz="2600" u="sng">
                <a:solidFill>
                  <a:schemeClr val="bg1"/>
                </a:solidFill>
                <a:latin typeface="SassoonCRInfant"/>
              </a:rPr>
              <a:t>Music:</a:t>
            </a:r>
          </a:p>
          <a:p>
            <a:r>
              <a:rPr lang="en-GB" sz="2600">
                <a:solidFill>
                  <a:schemeClr val="bg1"/>
                </a:solidFill>
                <a:latin typeface="SassoonCRInfant"/>
                <a:cs typeface="Arial"/>
              </a:rPr>
              <a:t>Ukuleles, pulse, voice, rhythm, pitch, 20th century music, and technology, structure &amp; form.</a:t>
            </a:r>
          </a:p>
          <a:p>
            <a:endParaRPr lang="en-GB" sz="2600" u="sng">
              <a:solidFill>
                <a:schemeClr val="bg1"/>
              </a:solidFill>
              <a:latin typeface="SassoonCRInfant"/>
              <a:cs typeface="Arial"/>
            </a:endParaRPr>
          </a:p>
          <a:p>
            <a:r>
              <a:rPr lang="en-GB" sz="2600" u="sng">
                <a:solidFill>
                  <a:schemeClr val="bg1"/>
                </a:solidFill>
                <a:latin typeface="SassoonCRInfant"/>
                <a:cs typeface="Arial"/>
              </a:rPr>
              <a:t>Spanish</a:t>
            </a:r>
            <a:r>
              <a:rPr lang="en-GB" sz="2600" u="sng">
                <a:solidFill>
                  <a:schemeClr val="bg1"/>
                </a:solidFill>
                <a:latin typeface="SassoonCRInfant"/>
              </a:rPr>
              <a:t>:</a:t>
            </a:r>
            <a:endParaRPr lang="en-GB" sz="2600">
              <a:solidFill>
                <a:schemeClr val="bg1"/>
              </a:solidFill>
            </a:endParaRPr>
          </a:p>
          <a:p>
            <a:r>
              <a:rPr lang="en-GB" sz="2600">
                <a:solidFill>
                  <a:schemeClr val="bg1"/>
                </a:solidFill>
                <a:latin typeface="SassoonCRInfant"/>
                <a:cs typeface="Arial"/>
              </a:rPr>
              <a:t>Children will continue and develop to learn Spanish starting with colours, food, drink and how the gender noun changes.</a:t>
            </a: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3" name="Picture 2">
            <a:extLst>
              <a:ext uri="{FF2B5EF4-FFF2-40B4-BE49-F238E27FC236}">
                <a16:creationId xmlns:a16="http://schemas.microsoft.com/office/drawing/2014/main" id="{FF3838A6-A043-430C-BCDE-7F67C44249F9}"/>
              </a:ext>
            </a:extLst>
          </p:cNvPr>
          <p:cNvPicPr>
            <a:picLocks noChangeAspect="1"/>
          </p:cNvPicPr>
          <p:nvPr/>
        </p:nvPicPr>
        <p:blipFill rotWithShape="1">
          <a:blip r:embed="rId4"/>
          <a:srcRect l="5893" t="5332" r="6614" b="10415"/>
          <a:stretch/>
        </p:blipFill>
        <p:spPr>
          <a:xfrm>
            <a:off x="8809357" y="2108075"/>
            <a:ext cx="2327471" cy="2241267"/>
          </a:xfrm>
          <a:prstGeom prst="rect">
            <a:avLst/>
          </a:prstGeom>
        </p:spPr>
      </p:pic>
      <p:pic>
        <p:nvPicPr>
          <p:cNvPr id="6" name="Picture 5">
            <a:extLst>
              <a:ext uri="{FF2B5EF4-FFF2-40B4-BE49-F238E27FC236}">
                <a16:creationId xmlns:a16="http://schemas.microsoft.com/office/drawing/2014/main" id="{4A701A22-E7B3-49DE-8914-2A8193A7FF18}"/>
              </a:ext>
            </a:extLst>
          </p:cNvPr>
          <p:cNvPicPr>
            <a:picLocks noChangeAspect="1"/>
          </p:cNvPicPr>
          <p:nvPr/>
        </p:nvPicPr>
        <p:blipFill rotWithShape="1">
          <a:blip r:embed="rId5"/>
          <a:srcRect l="9091" t="16571" r="6487" b="9781"/>
          <a:stretch/>
        </p:blipFill>
        <p:spPr>
          <a:xfrm>
            <a:off x="8818446" y="4536633"/>
            <a:ext cx="2309291" cy="2014587"/>
          </a:xfrm>
          <a:prstGeom prst="rect">
            <a:avLst/>
          </a:prstGeom>
        </p:spPr>
      </p:pic>
    </p:spTree>
    <p:extLst>
      <p:ext uri="{BB962C8B-B14F-4D97-AF65-F5344CB8AC3E}">
        <p14:creationId xmlns:p14="http://schemas.microsoft.com/office/powerpoint/2010/main" val="29000591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32935-B043-4AB1-ADF1-97DD0F629306}"/>
              </a:ext>
            </a:extLst>
          </p:cNvPr>
          <p:cNvSpPr>
            <a:spLocks noGrp="1"/>
          </p:cNvSpPr>
          <p:nvPr>
            <p:ph type="title"/>
          </p:nvPr>
        </p:nvSpPr>
        <p:spPr/>
        <p:txBody>
          <a:bodyPr/>
          <a:lstStyle/>
          <a:p>
            <a:r>
              <a:rPr lang="en-GB">
                <a:latin typeface="SassoonCRInfant" panose="00000400000000000000" pitchFamily="2" charset="0"/>
              </a:rPr>
              <a:t>Homework</a:t>
            </a:r>
          </a:p>
        </p:txBody>
      </p:sp>
      <p:sp>
        <p:nvSpPr>
          <p:cNvPr id="3" name="Content Placeholder 2">
            <a:extLst>
              <a:ext uri="{FF2B5EF4-FFF2-40B4-BE49-F238E27FC236}">
                <a16:creationId xmlns:a16="http://schemas.microsoft.com/office/drawing/2014/main" id="{C7A4BC28-4D27-4155-B97D-02BA5385C8ED}"/>
              </a:ext>
            </a:extLst>
          </p:cNvPr>
          <p:cNvSpPr>
            <a:spLocks noGrp="1"/>
          </p:cNvSpPr>
          <p:nvPr>
            <p:ph idx="1"/>
          </p:nvPr>
        </p:nvSpPr>
        <p:spPr>
          <a:xfrm>
            <a:off x="181275" y="2132590"/>
            <a:ext cx="11829450" cy="4725409"/>
          </a:xfrm>
        </p:spPr>
        <p:txBody>
          <a:bodyPr vert="horz" lIns="91440" tIns="45720" rIns="91440" bIns="45720" rtlCol="0" anchor="t">
            <a:normAutofit/>
          </a:bodyPr>
          <a:lstStyle/>
          <a:p>
            <a:pPr fontAlgn="base"/>
            <a:r>
              <a:rPr lang="en-GB" sz="2000">
                <a:solidFill>
                  <a:schemeClr val="bg1"/>
                </a:solidFill>
                <a:latin typeface="SassoonCRInfant"/>
              </a:rPr>
              <a:t>Read to an adult for 10-15 minutes each day and change their books each week.</a:t>
            </a:r>
            <a:r>
              <a:rPr lang="en-US" sz="2000">
                <a:solidFill>
                  <a:schemeClr val="bg1"/>
                </a:solidFill>
                <a:latin typeface="SassoonCRInfant"/>
              </a:rPr>
              <a:t>​</a:t>
            </a:r>
          </a:p>
          <a:p>
            <a:pPr fontAlgn="base"/>
            <a:r>
              <a:rPr lang="en-GB" sz="2000">
                <a:solidFill>
                  <a:schemeClr val="bg1"/>
                </a:solidFill>
                <a:latin typeface="SassoonCRInfant"/>
              </a:rPr>
              <a:t>At least three minutes per day on Times Table Rockstars (login details stuck on the inside cover of reading records)</a:t>
            </a:r>
            <a:r>
              <a:rPr lang="en-US" sz="2000">
                <a:solidFill>
                  <a:schemeClr val="bg1"/>
                </a:solidFill>
                <a:latin typeface="SassoonCRInfant"/>
              </a:rPr>
              <a:t>​</a:t>
            </a:r>
          </a:p>
          <a:p>
            <a:pPr fontAlgn="base"/>
            <a:r>
              <a:rPr lang="en-GB" sz="2000">
                <a:solidFill>
                  <a:schemeClr val="bg1"/>
                </a:solidFill>
                <a:latin typeface="SassoonCRInfant"/>
              </a:rPr>
              <a:t>CGP books – Reading, Grammar and Maths to support the learning that takes place in school: these will be set via </a:t>
            </a:r>
            <a:r>
              <a:rPr lang="en-GB" sz="2000" err="1">
                <a:solidFill>
                  <a:schemeClr val="bg1"/>
                </a:solidFill>
                <a:latin typeface="SassoonCRInfant"/>
              </a:rPr>
              <a:t>Weduc</a:t>
            </a:r>
            <a:r>
              <a:rPr lang="en-GB" sz="2000">
                <a:solidFill>
                  <a:schemeClr val="bg1"/>
                </a:solidFill>
                <a:latin typeface="SassoonCRInfant"/>
              </a:rPr>
              <a:t>; parents will be given mark schemes to check work with their child. </a:t>
            </a:r>
            <a:endParaRPr lang="en-GB" sz="2000">
              <a:solidFill>
                <a:schemeClr val="bg1"/>
              </a:solidFill>
              <a:latin typeface="SassoonCRInfant" panose="00000400000000000000" pitchFamily="2" charset="0"/>
            </a:endParaRPr>
          </a:p>
          <a:p>
            <a:endParaRPr lang="en-GB" sz="2000">
              <a:solidFill>
                <a:schemeClr val="bg1"/>
              </a:solidFill>
              <a:latin typeface="SassoonCRInfant"/>
            </a:endParaRPr>
          </a:p>
          <a:p>
            <a:pPr marL="0" indent="0" fontAlgn="base">
              <a:buNone/>
            </a:pPr>
            <a:r>
              <a:rPr lang="en-GB" sz="2000" u="sng">
                <a:solidFill>
                  <a:schemeClr val="bg1"/>
                </a:solidFill>
                <a:latin typeface="SassoonCRInfant" panose="00000400000000000000" pitchFamily="2" charset="0"/>
              </a:rPr>
              <a:t>Top tips</a:t>
            </a:r>
            <a:r>
              <a:rPr lang="en-US" sz="2000">
                <a:solidFill>
                  <a:schemeClr val="bg1"/>
                </a:solidFill>
                <a:latin typeface="SassoonCRInfant" panose="00000400000000000000" pitchFamily="2" charset="0"/>
              </a:rPr>
              <a:t>​</a:t>
            </a:r>
          </a:p>
          <a:p>
            <a:pPr fontAlgn="base"/>
            <a:r>
              <a:rPr lang="en-GB" sz="2000">
                <a:solidFill>
                  <a:schemeClr val="bg1"/>
                </a:solidFill>
                <a:latin typeface="SassoonCRInfant" panose="00000400000000000000" pitchFamily="2" charset="0"/>
              </a:rPr>
              <a:t>Provide quiet working space and agree the time beforehand.</a:t>
            </a:r>
            <a:r>
              <a:rPr lang="en-US" sz="2000">
                <a:solidFill>
                  <a:schemeClr val="bg1"/>
                </a:solidFill>
                <a:latin typeface="SassoonCRInfant" panose="00000400000000000000" pitchFamily="2" charset="0"/>
              </a:rPr>
              <a:t>​</a:t>
            </a:r>
          </a:p>
          <a:p>
            <a:pPr fontAlgn="base"/>
            <a:r>
              <a:rPr lang="en-GB" sz="2000">
                <a:solidFill>
                  <a:schemeClr val="bg1"/>
                </a:solidFill>
                <a:latin typeface="SassoonCRInfant" panose="00000400000000000000" pitchFamily="2" charset="0"/>
              </a:rPr>
              <a:t>Have suitable equipment to complete homework i.e. pencils not pens, colouring pencils, rulers and rubbers etc.  </a:t>
            </a:r>
            <a:r>
              <a:rPr lang="en-US" sz="2000">
                <a:solidFill>
                  <a:schemeClr val="bg1"/>
                </a:solidFill>
                <a:latin typeface="SassoonCRInfant" panose="00000400000000000000" pitchFamily="2" charset="0"/>
              </a:rPr>
              <a:t>​</a:t>
            </a:r>
          </a:p>
          <a:p>
            <a:pPr fontAlgn="base"/>
            <a:r>
              <a:rPr lang="en-GB" sz="2000">
                <a:solidFill>
                  <a:schemeClr val="bg1"/>
                </a:solidFill>
                <a:latin typeface="SassoonCRInfant" panose="00000400000000000000" pitchFamily="2" charset="0"/>
              </a:rPr>
              <a:t>Prioritise: Reading and times tables.</a:t>
            </a:r>
            <a:r>
              <a:rPr lang="en-US" sz="2000">
                <a:solidFill>
                  <a:schemeClr val="bg1"/>
                </a:solidFill>
                <a:latin typeface="SassoonCRInfant" panose="00000400000000000000" pitchFamily="2" charset="0"/>
              </a:rPr>
              <a:t>​</a:t>
            </a:r>
          </a:p>
          <a:p>
            <a:pPr fontAlgn="base"/>
            <a:r>
              <a:rPr lang="en-GB" sz="2000">
                <a:solidFill>
                  <a:schemeClr val="bg1"/>
                </a:solidFill>
                <a:latin typeface="SassoonCRInfant"/>
              </a:rPr>
              <a:t>Don’t let homework become overwhelming or last minute.</a:t>
            </a:r>
            <a:r>
              <a:rPr lang="en-US" sz="2000">
                <a:solidFill>
                  <a:schemeClr val="bg1"/>
                </a:solidFill>
                <a:latin typeface="SassoonCRInfant"/>
              </a:rPr>
              <a:t> </a:t>
            </a:r>
            <a:endParaRPr lang="en-US" sz="2000">
              <a:solidFill>
                <a:srgbClr val="FFFFFF"/>
              </a:solidFill>
              <a:latin typeface="SassoonCRInfant"/>
            </a:endParaRPr>
          </a:p>
        </p:txBody>
      </p:sp>
      <p:sp>
        <p:nvSpPr>
          <p:cNvPr id="5" name="AutoShape 2" descr="https://ukc-powerpoint.officeapps.live.com/pods/GetClipboardImage.ashx?Id=9c16ab0c-a793-48e5-b86e-2ab06b29b89f&amp;DC=GUK1&amp;pkey=8e79d1d7-db0c-4bd8-a11d-8ff808c1116c&amp;wdwaccluster=GUK1">
            <a:extLst>
              <a:ext uri="{FF2B5EF4-FFF2-40B4-BE49-F238E27FC236}">
                <a16:creationId xmlns:a16="http://schemas.microsoft.com/office/drawing/2014/main" id="{4C55A99E-032E-48E1-9045-A8F64848DA0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0741F7A7-632B-4B28-B955-AEF9D6B737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4" name="Picture 3">
            <a:extLst>
              <a:ext uri="{FF2B5EF4-FFF2-40B4-BE49-F238E27FC236}">
                <a16:creationId xmlns:a16="http://schemas.microsoft.com/office/drawing/2014/main" id="{EEC2CE9D-F470-4176-837C-36E06E1773CA}"/>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7979" b="93723" l="10000" r="92000">
                        <a14:foregroundMark x1="44500" y1="9043" x2="44250" y2="11596"/>
                        <a14:foregroundMark x1="73000" y1="87553" x2="14500" y2="88085"/>
                        <a14:foregroundMark x1="50583" y1="83723" x2="34583" y2="82553"/>
                        <a14:foregroundMark x1="78833" y1="12660" x2="76250" y2="20957"/>
                        <a14:foregroundMark x1="76250" y1="20957" x2="82000" y2="20213"/>
                        <a14:foregroundMark x1="82000" y1="20213" x2="80667" y2="11915"/>
                        <a14:foregroundMark x1="80667" y1="11915" x2="77833" y2="11915"/>
                        <a14:foregroundMark x1="85500" y1="10319" x2="77833" y2="14255"/>
                        <a14:foregroundMark x1="77833" y1="14255" x2="73500" y2="20319"/>
                        <a14:foregroundMark x1="73500" y1="20319" x2="77667" y2="26170"/>
                        <a14:foregroundMark x1="77667" y1="26170" x2="84167" y2="26489"/>
                        <a14:foregroundMark x1="84167" y1="26489" x2="87833" y2="20319"/>
                        <a14:foregroundMark x1="87833" y1="20319" x2="87917" y2="11809"/>
                        <a14:foregroundMark x1="87917" y1="11809" x2="82917" y2="10213"/>
                        <a14:foregroundMark x1="79333" y1="7979" x2="73000" y2="14149"/>
                        <a14:foregroundMark x1="73000" y1="14149" x2="74583" y2="22447"/>
                        <a14:foregroundMark x1="74583" y1="22447" x2="81250" y2="25106"/>
                        <a14:foregroundMark x1="81250" y1="25106" x2="87083" y2="22660"/>
                        <a14:foregroundMark x1="87083" y1="22660" x2="90583" y2="16277"/>
                        <a14:foregroundMark x1="90583" y1="16277" x2="88667" y2="9149"/>
                        <a14:foregroundMark x1="88667" y1="9149" x2="82750" y2="7979"/>
                        <a14:foregroundMark x1="82750" y1="7979" x2="77333" y2="10851"/>
                        <a14:foregroundMark x1="77333" y1="10851" x2="76250" y2="12021"/>
                        <a14:foregroundMark x1="71167" y1="35000" x2="71167" y2="36170"/>
                        <a14:foregroundMark x1="92000" y1="15851" x2="90000" y2="22766"/>
                        <a14:foregroundMark x1="90000" y1="22766" x2="84167" y2="28191"/>
                        <a14:foregroundMark x1="83917" y1="11170" x2="87667" y2="18298"/>
                        <a14:foregroundMark x1="68500" y1="36277" x2="74583" y2="39468"/>
                        <a14:foregroundMark x1="59667" y1="83404" x2="72167" y2="83404"/>
                        <a14:foregroundMark x1="80500" y1="88511" x2="67250" y2="91489"/>
                        <a14:foregroundMark x1="67250" y1="91489" x2="45333" y2="90638"/>
                        <a14:foregroundMark x1="22000" y1="92766" x2="28000" y2="92766"/>
                        <a14:foregroundMark x1="28000" y1="92766" x2="34250" y2="92447"/>
                        <a14:foregroundMark x1="34250" y1="92447" x2="83667" y2="92447"/>
                        <a14:foregroundMark x1="12167" y1="93723" x2="21833" y2="93723"/>
                      </a14:backgroundRemoval>
                    </a14:imgEffect>
                  </a14:imgLayer>
                </a14:imgProps>
              </a:ext>
            </a:extLst>
          </a:blip>
          <a:stretch>
            <a:fillRect/>
          </a:stretch>
        </p:blipFill>
        <p:spPr>
          <a:xfrm>
            <a:off x="8258473" y="211000"/>
            <a:ext cx="2424195" cy="1922055"/>
          </a:xfrm>
          <a:prstGeom prst="rect">
            <a:avLst/>
          </a:prstGeom>
        </p:spPr>
      </p:pic>
    </p:spTree>
    <p:extLst>
      <p:ext uri="{BB962C8B-B14F-4D97-AF65-F5344CB8AC3E}">
        <p14:creationId xmlns:p14="http://schemas.microsoft.com/office/powerpoint/2010/main" val="2628110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7BB3D-1BC7-4050-B584-F227AA2E8F50}"/>
              </a:ext>
            </a:extLst>
          </p:cNvPr>
          <p:cNvSpPr>
            <a:spLocks noGrp="1"/>
          </p:cNvSpPr>
          <p:nvPr>
            <p:ph type="title"/>
          </p:nvPr>
        </p:nvSpPr>
        <p:spPr/>
        <p:txBody>
          <a:bodyPr/>
          <a:lstStyle/>
          <a:p>
            <a:r>
              <a:rPr lang="en-US">
                <a:latin typeface="SassoonCRInfant" panose="00000400000000000000" pitchFamily="2" charset="0"/>
              </a:rPr>
              <a:t>Helpful Websites</a:t>
            </a:r>
            <a:endParaRPr lang="en-GB">
              <a:latin typeface="SassoonCRInfant" panose="00000400000000000000" pitchFamily="2" charset="0"/>
            </a:endParaRPr>
          </a:p>
        </p:txBody>
      </p:sp>
      <p:sp>
        <p:nvSpPr>
          <p:cNvPr id="3" name="TextBox 2">
            <a:extLst>
              <a:ext uri="{FF2B5EF4-FFF2-40B4-BE49-F238E27FC236}">
                <a16:creationId xmlns:a16="http://schemas.microsoft.com/office/drawing/2014/main" id="{9313AE90-AC08-44FD-B049-CA47AB88B7DB}"/>
              </a:ext>
            </a:extLst>
          </p:cNvPr>
          <p:cNvSpPr txBox="1"/>
          <p:nvPr/>
        </p:nvSpPr>
        <p:spPr>
          <a:xfrm>
            <a:off x="341086" y="2186482"/>
            <a:ext cx="11501786" cy="5078313"/>
          </a:xfrm>
          <a:prstGeom prst="rect">
            <a:avLst/>
          </a:prstGeom>
          <a:noFill/>
        </p:spPr>
        <p:txBody>
          <a:bodyPr wrap="square" lIns="91440" tIns="45720" rIns="91440" bIns="45720" rtlCol="0" anchor="t">
            <a:spAutoFit/>
          </a:bodyPr>
          <a:lstStyle/>
          <a:p>
            <a:endParaRPr lang="en-US" sz="2400">
              <a:latin typeface="SassoonCRInfant" panose="00000400000000000000" pitchFamily="2" charset="0"/>
            </a:endParaRPr>
          </a:p>
          <a:p>
            <a:r>
              <a:rPr lang="en-US" sz="2400">
                <a:solidFill>
                  <a:schemeClr val="bg1"/>
                </a:solidFill>
                <a:latin typeface="SassoonCRInfant" panose="00000400000000000000" pitchFamily="2" charset="0"/>
                <a:hlinkClick r:id="rId3">
                  <a:extLst>
                    <a:ext uri="{A12FA001-AC4F-418D-AE19-62706E023703}">
                      <ahyp:hlinkClr xmlns:ahyp="http://schemas.microsoft.com/office/drawing/2018/hyperlinkcolor" val="tx"/>
                    </a:ext>
                  </a:extLst>
                </a:hlinkClick>
              </a:rPr>
              <a:t>www.topmarks.co.uk</a:t>
            </a:r>
            <a:r>
              <a:rPr lang="en-US" sz="2400">
                <a:solidFill>
                  <a:schemeClr val="bg1"/>
                </a:solidFill>
                <a:latin typeface="SassoonCRInfant" panose="00000400000000000000" pitchFamily="2" charset="0"/>
              </a:rPr>
              <a:t> – Interactive, fun </a:t>
            </a:r>
            <a:r>
              <a:rPr lang="en-US" sz="2400" err="1">
                <a:solidFill>
                  <a:schemeClr val="bg1"/>
                </a:solidFill>
                <a:latin typeface="SassoonCRInfant" panose="00000400000000000000" pitchFamily="2" charset="0"/>
              </a:rPr>
              <a:t>maths</a:t>
            </a:r>
            <a:r>
              <a:rPr lang="en-US" sz="2400">
                <a:solidFill>
                  <a:schemeClr val="bg1"/>
                </a:solidFill>
                <a:latin typeface="SassoonCRInfant" panose="00000400000000000000" pitchFamily="2" charset="0"/>
              </a:rPr>
              <a:t> games.</a:t>
            </a:r>
          </a:p>
          <a:p>
            <a:endParaRPr lang="en-US" sz="2400">
              <a:solidFill>
                <a:schemeClr val="bg1"/>
              </a:solidFill>
              <a:latin typeface="SassoonCRInfant" panose="00000400000000000000" pitchFamily="2" charset="0"/>
            </a:endParaRPr>
          </a:p>
          <a:p>
            <a:r>
              <a:rPr lang="en-US" sz="2400">
                <a:solidFill>
                  <a:schemeClr val="bg1"/>
                </a:solidFill>
                <a:latin typeface="SassoonCRInfant"/>
                <a:hlinkClick r:id="rId4">
                  <a:extLst>
                    <a:ext uri="{A12FA001-AC4F-418D-AE19-62706E023703}">
                      <ahyp:hlinkClr xmlns:ahyp="http://schemas.microsoft.com/office/drawing/2018/hyperlinkcolor" val="tx"/>
                    </a:ext>
                  </a:extLst>
                </a:hlinkClick>
              </a:rPr>
              <a:t>www.mathsisfun.com</a:t>
            </a:r>
            <a:r>
              <a:rPr lang="en-US" sz="2400">
                <a:solidFill>
                  <a:schemeClr val="bg1"/>
                </a:solidFill>
                <a:latin typeface="SassoonCRInfant"/>
              </a:rPr>
              <a:t> - </a:t>
            </a:r>
            <a:r>
              <a:rPr lang="en-US" sz="2400" err="1">
                <a:solidFill>
                  <a:schemeClr val="bg1"/>
                </a:solidFill>
                <a:latin typeface="SassoonCRInfant"/>
              </a:rPr>
              <a:t>Maths</a:t>
            </a:r>
            <a:r>
              <a:rPr lang="en-US" sz="2400">
                <a:solidFill>
                  <a:schemeClr val="bg1"/>
                </a:solidFill>
                <a:latin typeface="SassoonCRInfant"/>
              </a:rPr>
              <a:t> explained in easy language, and puzzles and games </a:t>
            </a:r>
            <a:endParaRPr lang="en-US" sz="2400">
              <a:solidFill>
                <a:schemeClr val="bg1"/>
              </a:solidFill>
              <a:latin typeface="SassoonCRInfant" panose="00000400000000000000" pitchFamily="2" charset="0"/>
            </a:endParaRPr>
          </a:p>
          <a:p>
            <a:endParaRPr lang="en-US" sz="2400">
              <a:solidFill>
                <a:schemeClr val="bg1"/>
              </a:solidFill>
              <a:latin typeface="SassoonCRInfant" panose="00000400000000000000" pitchFamily="2" charset="0"/>
            </a:endParaRPr>
          </a:p>
          <a:p>
            <a:r>
              <a:rPr lang="en-US" sz="2400">
                <a:solidFill>
                  <a:schemeClr val="bg1"/>
                </a:solidFill>
                <a:latin typeface="SassoonCRInfant" panose="00000400000000000000" pitchFamily="2" charset="0"/>
                <a:hlinkClick r:id="rId5">
                  <a:extLst>
                    <a:ext uri="{A12FA001-AC4F-418D-AE19-62706E023703}">
                      <ahyp:hlinkClr xmlns:ahyp="http://schemas.microsoft.com/office/drawing/2018/hyperlinkcolor" val="tx"/>
                    </a:ext>
                  </a:extLst>
                </a:hlinkClick>
              </a:rPr>
              <a:t>www.teachhandwriting.co.uk</a:t>
            </a:r>
            <a:r>
              <a:rPr lang="en-US" sz="2400">
                <a:solidFill>
                  <a:schemeClr val="bg1"/>
                </a:solidFill>
                <a:latin typeface="SassoonCRInfant" panose="00000400000000000000" pitchFamily="2" charset="0"/>
              </a:rPr>
              <a:t> – Video demonstrations of how to form letters, and fine motor skill exercises.</a:t>
            </a:r>
          </a:p>
          <a:p>
            <a:endParaRPr lang="en-US" sz="2400">
              <a:solidFill>
                <a:schemeClr val="bg1"/>
              </a:solidFill>
              <a:latin typeface="SassoonCRInfant" panose="00000400000000000000" pitchFamily="2" charset="0"/>
            </a:endParaRPr>
          </a:p>
          <a:p>
            <a:r>
              <a:rPr lang="en-US" sz="2400">
                <a:solidFill>
                  <a:schemeClr val="bg1"/>
                </a:solidFill>
                <a:latin typeface="SassoonCRInfant" panose="00000400000000000000" pitchFamily="2" charset="0"/>
                <a:hlinkClick r:id="rId6">
                  <a:extLst>
                    <a:ext uri="{A12FA001-AC4F-418D-AE19-62706E023703}">
                      <ahyp:hlinkClr xmlns:ahyp="http://schemas.microsoft.com/office/drawing/2018/hyperlinkcolor" val="tx"/>
                    </a:ext>
                  </a:extLst>
                </a:hlinkClick>
              </a:rPr>
              <a:t>www.oxfordowl.co.uk</a:t>
            </a:r>
            <a:r>
              <a:rPr lang="en-US" sz="2400">
                <a:solidFill>
                  <a:schemeClr val="bg1"/>
                </a:solidFill>
                <a:latin typeface="SassoonCRInfant" panose="00000400000000000000" pitchFamily="2" charset="0"/>
              </a:rPr>
              <a:t> – Online reading and phonics resources.</a:t>
            </a:r>
          </a:p>
          <a:p>
            <a:pPr marL="0" indent="0">
              <a:buNone/>
            </a:pPr>
            <a:endParaRPr lang="en-GB" sz="2400">
              <a:solidFill>
                <a:schemeClr val="bg1"/>
              </a:solidFill>
              <a:latin typeface="Abadi" panose="020B0604020104020204" pitchFamily="34" charset="0"/>
              <a:cs typeface="Arial"/>
            </a:endParaRPr>
          </a:p>
          <a:p>
            <a:pPr marL="0" indent="0">
              <a:buNone/>
            </a:pPr>
            <a:r>
              <a:rPr lang="en-GB" sz="2400">
                <a:solidFill>
                  <a:schemeClr val="bg1"/>
                </a:solidFill>
                <a:latin typeface="Abadi" panose="020B0604020104020204" pitchFamily="34" charset="0"/>
                <a:cs typeface="Arial"/>
                <a:hlinkClick r:id="rId7">
                  <a:extLst>
                    <a:ext uri="{A12FA001-AC4F-418D-AE19-62706E023703}">
                      <ahyp:hlinkClr xmlns:ahyp="http://schemas.microsoft.com/office/drawing/2018/hyperlinkcolor" val="tx"/>
                    </a:ext>
                  </a:extLst>
                </a:hlinkClick>
              </a:rPr>
              <a:t>https://ttrockstars.com/</a:t>
            </a:r>
            <a:r>
              <a:rPr lang="en-GB" sz="2400">
                <a:solidFill>
                  <a:schemeClr val="bg1"/>
                </a:solidFill>
                <a:latin typeface="Abadi" panose="020B0604020104020204" pitchFamily="34" charset="0"/>
                <a:cs typeface="Arial"/>
              </a:rPr>
              <a:t> - Times Table practise</a:t>
            </a:r>
          </a:p>
          <a:p>
            <a:endParaRPr lang="en-US" sz="2400">
              <a:latin typeface="SassoonCRInfant" panose="00000400000000000000" pitchFamily="2" charset="0"/>
            </a:endParaRPr>
          </a:p>
          <a:p>
            <a:endParaRPr lang="en-US">
              <a:latin typeface="SassoonCRInfant" panose="00000400000000000000" pitchFamily="2" charset="0"/>
            </a:endParaRPr>
          </a:p>
          <a:p>
            <a:endParaRPr lang="en-US">
              <a:latin typeface="SassoonCRInfant" panose="00000400000000000000" pitchFamily="2" charset="0"/>
            </a:endParaRPr>
          </a:p>
        </p:txBody>
      </p:sp>
      <p:pic>
        <p:nvPicPr>
          <p:cNvPr id="4" name="Picture 3">
            <a:extLst>
              <a:ext uri="{FF2B5EF4-FFF2-40B4-BE49-F238E27FC236}">
                <a16:creationId xmlns:a16="http://schemas.microsoft.com/office/drawing/2014/main" id="{33C5814B-2A33-4A20-A980-4AC849A3AA0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240606188"/>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ac7be85-a0a8-49be-b1d6-19f170f497e8" xsi:nil="true"/>
    <lcf76f155ced4ddcb4097134ff3c332f xmlns="7c72002a-58c7-4688-88ea-d7474b834510">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46CBE7B365C6842B70FFB5EA2D669AA" ma:contentTypeVersion="19" ma:contentTypeDescription="Create a new document." ma:contentTypeScope="" ma:versionID="f85a55c09441f6a381663a91d700e715">
  <xsd:schema xmlns:xsd="http://www.w3.org/2001/XMLSchema" xmlns:xs="http://www.w3.org/2001/XMLSchema" xmlns:p="http://schemas.microsoft.com/office/2006/metadata/properties" xmlns:ns2="7c72002a-58c7-4688-88ea-d7474b834510" xmlns:ns3="0ac7be85-a0a8-49be-b1d6-19f170f497e8" targetNamespace="http://schemas.microsoft.com/office/2006/metadata/properties" ma:root="true" ma:fieldsID="45943a063654566ab7192c7d35153c54" ns2:_="" ns3:_="">
    <xsd:import namespace="7c72002a-58c7-4688-88ea-d7474b834510"/>
    <xsd:import namespace="0ac7be85-a0a8-49be-b1d6-19f170f497e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c72002a-58c7-4688-88ea-d7474b8345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d11d3d34-4673-46bf-a59b-0f57e271dd0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ac7be85-a0a8-49be-b1d6-19f170f497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838bf447-f839-4c59-bd42-7b83343b8a1a}" ma:internalName="TaxCatchAll" ma:showField="CatchAllData" ma:web="0ac7be85-a0a8-49be-b1d6-19f170f497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0CBC3C5-FAFB-476D-9123-77D70743E952}">
  <ds:schemaRefs>
    <ds:schemaRef ds:uri="0ac7be85-a0a8-49be-b1d6-19f170f497e8"/>
    <ds:schemaRef ds:uri="7c72002a-58c7-4688-88ea-d7474b8345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4B1CC6F-5CE2-42CA-BCFA-6169118A012C}">
  <ds:schemaRefs>
    <ds:schemaRef ds:uri="0ac7be85-a0a8-49be-b1d6-19f170f497e8"/>
    <ds:schemaRef ds:uri="7c72002a-58c7-4688-88ea-d7474b83451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4780247-507B-4376-B68E-9E015A576C0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TM04033917[[fn=Berlin]]</Template>
  <Application>Microsoft Office PowerPoint</Application>
  <PresentationFormat>Widescreen</PresentationFormat>
  <Slides>23</Slides>
  <Notes>23</Notes>
  <HiddenSlides>0</HiddenSlide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Berlin</vt:lpstr>
      <vt:lpstr>Welcome Meeting</vt:lpstr>
      <vt:lpstr>Staff introductions</vt:lpstr>
      <vt:lpstr>Our School’s Aims</vt:lpstr>
      <vt:lpstr>Our School Values</vt:lpstr>
      <vt:lpstr>Partnership</vt:lpstr>
      <vt:lpstr>Behaviour Curriculum</vt:lpstr>
      <vt:lpstr>Uniform</vt:lpstr>
      <vt:lpstr>PE Kit</vt:lpstr>
      <vt:lpstr>Pupil Premium Offer 2026-2027</vt:lpstr>
      <vt:lpstr>Our school day</vt:lpstr>
      <vt:lpstr>Reading</vt:lpstr>
      <vt:lpstr>Keep reading with the library challenge!</vt:lpstr>
      <vt:lpstr>Writing</vt:lpstr>
      <vt:lpstr>Spelling Lessons</vt:lpstr>
      <vt:lpstr>Handwriting</vt:lpstr>
      <vt:lpstr>Maths</vt:lpstr>
      <vt:lpstr>Maths</vt:lpstr>
      <vt:lpstr>Year 4 Enquiry Curriculum</vt:lpstr>
      <vt:lpstr>Year 4 Enquiry Curriculum</vt:lpstr>
      <vt:lpstr>Other Subjects </vt:lpstr>
      <vt:lpstr>Other Subjects </vt:lpstr>
      <vt:lpstr>Homework</vt:lpstr>
      <vt:lpstr>Helpful Websites</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revision>2</cp:revision>
  <cp:lastPrinted>2024-07-09T08:19:28Z</cp:lastPrinted>
  <dcterms:created xsi:type="dcterms:W3CDTF">2018-06-13T19:38:39Z</dcterms:created>
  <dcterms:modified xsi:type="dcterms:W3CDTF">2026-07-09T13:03:16Z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0x010100046CBE7B365C6842B70FFB5EA2D669AA</vt:lpwstr>
  </property>
  <property fmtid="{D5CDD505-2E9C-101B-9397-08002B2CF9AE}" pid="3" name="_dlc_DocIdItemGuid">
    <vt:lpwstr>ecd556f3-0a41-43a0-ae49-3c2369035ecc</vt:lpwstr>
  </property>
  <property fmtid="{D5CDD505-2E9C-101B-9397-08002B2CF9AE}" pid="4" name="MediaServiceImageTags">
    <vt:lpwstr/>
  </property>
</Properties>
</file>